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08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71" r:id="rId8"/>
    <p:sldId id="261" r:id="rId9"/>
    <p:sldId id="262" r:id="rId10"/>
    <p:sldId id="263" r:id="rId11"/>
    <p:sldId id="267" r:id="rId12"/>
    <p:sldId id="283" r:id="rId13"/>
    <p:sldId id="268" r:id="rId14"/>
    <p:sldId id="295" r:id="rId15"/>
    <p:sldId id="292" r:id="rId16"/>
    <p:sldId id="294" r:id="rId17"/>
    <p:sldId id="277" r:id="rId18"/>
    <p:sldId id="293" r:id="rId19"/>
    <p:sldId id="287" r:id="rId20"/>
    <p:sldId id="288" r:id="rId21"/>
    <p:sldId id="289" r:id="rId22"/>
    <p:sldId id="290" r:id="rId23"/>
    <p:sldId id="284" r:id="rId24"/>
    <p:sldId id="285" r:id="rId25"/>
    <p:sldId id="291" r:id="rId26"/>
    <p:sldId id="286" r:id="rId27"/>
    <p:sldId id="272" r:id="rId28"/>
    <p:sldId id="273" r:id="rId29"/>
    <p:sldId id="274" r:id="rId30"/>
    <p:sldId id="275" r:id="rId31"/>
    <p:sldId id="280" r:id="rId32"/>
    <p:sldId id="281" r:id="rId33"/>
    <p:sldId id="297" r:id="rId34"/>
    <p:sldId id="282" r:id="rId35"/>
  </p:sldIdLst>
  <p:sldSz cx="9144000" cy="6858000" type="screen4x3"/>
  <p:notesSz cx="6858000" cy="9144000"/>
  <p:defaultTextStyle>
    <a:defPPr>
      <a:defRPr lang="en-CA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0099CC"/>
    <a:srgbClr val="CC3300"/>
    <a:srgbClr val="006699"/>
    <a:srgbClr val="3F3F41"/>
    <a:srgbClr val="5D5F62"/>
    <a:srgbClr val="78A22F"/>
    <a:srgbClr val="403A3C"/>
    <a:srgbClr val="C0C0C0"/>
    <a:srgbClr val="3A3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4700" autoAdjust="0"/>
  </p:normalViewPr>
  <p:slideViewPr>
    <p:cSldViewPr snapToGrid="0">
      <p:cViewPr varScale="1">
        <p:scale>
          <a:sx n="127" d="100"/>
          <a:sy n="127" d="100"/>
        </p:scale>
        <p:origin x="-145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att\Documents\Genodo\Presentations\BIOINFORMATICS_2014\ppv_5fol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BLAST</c:v>
                </c:pt>
              </c:strCache>
            </c:strRef>
          </c:tx>
          <c:invertIfNegative val="0"/>
          <c:cat>
            <c:strRef>
              <c:f>Sheet1!$A$3:$A$4</c:f>
              <c:strCache>
                <c:ptCount val="2"/>
                <c:pt idx="0">
                  <c:v>Stx1</c:v>
                </c:pt>
                <c:pt idx="1">
                  <c:v>Stx2</c:v>
                </c:pt>
              </c:strCache>
            </c:strRef>
          </c:cat>
          <c:val>
            <c:numRef>
              <c:f>Sheet1!$B$3:$B$4</c:f>
              <c:numCache>
                <c:formatCode>General</c:formatCode>
                <c:ptCount val="2"/>
                <c:pt idx="0">
                  <c:v>0.92300000000000004</c:v>
                </c:pt>
                <c:pt idx="1">
                  <c:v>0.86299999999999999</c:v>
                </c:pt>
              </c:numCache>
            </c:numRef>
          </c:val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Phylogenetic</c:v>
                </c:pt>
              </c:strCache>
            </c:strRef>
          </c:tx>
          <c:invertIfNegative val="0"/>
          <c:cat>
            <c:strRef>
              <c:f>Sheet1!$A$3:$A$4</c:f>
              <c:strCache>
                <c:ptCount val="2"/>
                <c:pt idx="0">
                  <c:v>Stx1</c:v>
                </c:pt>
                <c:pt idx="1">
                  <c:v>Stx2</c:v>
                </c:pt>
              </c:strCache>
            </c:strRef>
          </c:cat>
          <c:val>
            <c:numRef>
              <c:f>Sheet1!$C$3:$C$4</c:f>
              <c:numCache>
                <c:formatCode>General</c:formatCode>
                <c:ptCount val="2"/>
                <c:pt idx="0">
                  <c:v>0.95499999999999996</c:v>
                </c:pt>
                <c:pt idx="1">
                  <c:v>0.98499999999999999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5289088"/>
        <c:axId val="135294976"/>
      </c:barChart>
      <c:catAx>
        <c:axId val="135289088"/>
        <c:scaling>
          <c:orientation val="minMax"/>
        </c:scaling>
        <c:delete val="0"/>
        <c:axPos val="b"/>
        <c:majorTickMark val="out"/>
        <c:minorTickMark val="none"/>
        <c:tickLblPos val="nextTo"/>
        <c:crossAx val="135294976"/>
        <c:crosses val="autoZero"/>
        <c:auto val="1"/>
        <c:lblAlgn val="ctr"/>
        <c:lblOffset val="100"/>
        <c:noMultiLvlLbl val="0"/>
      </c:catAx>
      <c:valAx>
        <c:axId val="135294976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528908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A1A9A-2E9A-4C5A-959B-81B3146992DB}" type="doc">
      <dgm:prSet loTypeId="urn:microsoft.com/office/officeart/2005/8/layout/process5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CA"/>
        </a:p>
      </dgm:t>
    </dgm:pt>
    <dgm:pt modelId="{57A6C612-64B1-4EB2-8B96-06F7CE0B429F}">
      <dgm:prSet phldrT="[Text]"/>
      <dgm:spPr>
        <a:ln w="19050"/>
      </dgm:spPr>
      <dgm:t>
        <a:bodyPr/>
        <a:lstStyle/>
        <a:p>
          <a:r>
            <a:rPr lang="en-CA" dirty="0" smtClean="0"/>
            <a:t>Input genomes</a:t>
          </a:r>
          <a:endParaRPr lang="en-CA" dirty="0"/>
        </a:p>
      </dgm:t>
    </dgm:pt>
    <dgm:pt modelId="{057749CA-B99D-4A8E-BCEC-4D23E80D9231}" type="parTrans" cxnId="{F8545808-D2C1-4F0B-9F21-CFF2213536A3}">
      <dgm:prSet/>
      <dgm:spPr/>
      <dgm:t>
        <a:bodyPr/>
        <a:lstStyle/>
        <a:p>
          <a:endParaRPr lang="en-CA"/>
        </a:p>
      </dgm:t>
    </dgm:pt>
    <dgm:pt modelId="{E5399117-5BF4-4811-850B-AB4015289450}" type="sibTrans" cxnId="{F8545808-D2C1-4F0B-9F21-CFF2213536A3}">
      <dgm:prSet/>
      <dgm:spPr>
        <a:solidFill>
          <a:schemeClr val="accent2"/>
        </a:solidFill>
      </dgm:spPr>
      <dgm:t>
        <a:bodyPr/>
        <a:lstStyle/>
        <a:p>
          <a:endParaRPr lang="en-CA"/>
        </a:p>
      </dgm:t>
    </dgm:pt>
    <dgm:pt modelId="{6BA1626A-4113-434C-946E-D1FC93598651}">
      <dgm:prSet phldrT="[Text]"/>
      <dgm:spPr>
        <a:ln w="19050"/>
      </dgm:spPr>
      <dgm:t>
        <a:bodyPr/>
        <a:lstStyle/>
        <a:p>
          <a:r>
            <a:rPr lang="en-CA" dirty="0" smtClean="0"/>
            <a:t>Split into 1kb fragments</a:t>
          </a:r>
        </a:p>
      </dgm:t>
    </dgm:pt>
    <dgm:pt modelId="{4C14675F-FCE5-4BA3-A288-35D428435A41}" type="parTrans" cxnId="{E68CC4D5-CB9A-4949-BF41-88C834C146C3}">
      <dgm:prSet/>
      <dgm:spPr/>
      <dgm:t>
        <a:bodyPr/>
        <a:lstStyle/>
        <a:p>
          <a:endParaRPr lang="en-CA"/>
        </a:p>
      </dgm:t>
    </dgm:pt>
    <dgm:pt modelId="{E0B3FEC9-8641-4B27-A056-AD6AA33A7B2C}" type="sibTrans" cxnId="{E68CC4D5-CB9A-4949-BF41-88C834C146C3}">
      <dgm:prSet/>
      <dgm:spPr>
        <a:solidFill>
          <a:schemeClr val="accent2"/>
        </a:solidFill>
      </dgm:spPr>
      <dgm:t>
        <a:bodyPr/>
        <a:lstStyle/>
        <a:p>
          <a:endParaRPr lang="en-CA"/>
        </a:p>
      </dgm:t>
    </dgm:pt>
    <dgm:pt modelId="{DBB7E5E1-E5C8-4497-AD63-E87BDE6AEAA5}">
      <dgm:prSet phldrT="[Text]"/>
      <dgm:spPr>
        <a:ln w="19050"/>
      </dgm:spPr>
      <dgm:t>
        <a:bodyPr/>
        <a:lstStyle/>
        <a:p>
          <a:r>
            <a:rPr lang="en-CA" dirty="0" smtClean="0"/>
            <a:t>Identify non-redundant set using </a:t>
          </a:r>
          <a:r>
            <a:rPr lang="en-CA" dirty="0" err="1" smtClean="0"/>
            <a:t>MUMmer</a:t>
          </a:r>
          <a:endParaRPr lang="en-CA" dirty="0"/>
        </a:p>
      </dgm:t>
    </dgm:pt>
    <dgm:pt modelId="{94540799-3E19-4319-9270-CB7C21DE5F96}" type="parTrans" cxnId="{DB496471-9BCE-4E50-8F6C-A542941ED73E}">
      <dgm:prSet/>
      <dgm:spPr/>
      <dgm:t>
        <a:bodyPr/>
        <a:lstStyle/>
        <a:p>
          <a:endParaRPr lang="en-CA"/>
        </a:p>
      </dgm:t>
    </dgm:pt>
    <dgm:pt modelId="{86250A74-F1DF-4E2F-B728-7A3A6D59A30B}" type="sibTrans" cxnId="{DB496471-9BCE-4E50-8F6C-A542941ED73E}">
      <dgm:prSet/>
      <dgm:spPr>
        <a:solidFill>
          <a:schemeClr val="accent2"/>
        </a:solidFill>
      </dgm:spPr>
      <dgm:t>
        <a:bodyPr/>
        <a:lstStyle/>
        <a:p>
          <a:endParaRPr lang="en-CA"/>
        </a:p>
      </dgm:t>
    </dgm:pt>
    <dgm:pt modelId="{7DC3EF20-97CA-4B78-98AB-679234164A0C}">
      <dgm:prSet phldrT="[Text]"/>
      <dgm:spPr>
        <a:ln w="19050"/>
      </dgm:spPr>
      <dgm:t>
        <a:bodyPr/>
        <a:lstStyle/>
        <a:p>
          <a:r>
            <a:rPr lang="en-CA" dirty="0" smtClean="0"/>
            <a:t>Map non-redundant set back to input genomes</a:t>
          </a:r>
          <a:endParaRPr lang="en-CA" dirty="0"/>
        </a:p>
      </dgm:t>
    </dgm:pt>
    <dgm:pt modelId="{CC9118A5-62A9-486D-B58A-D8BB432CA4EB}" type="parTrans" cxnId="{7A518662-4291-496B-8A03-653346A56512}">
      <dgm:prSet/>
      <dgm:spPr/>
      <dgm:t>
        <a:bodyPr/>
        <a:lstStyle/>
        <a:p>
          <a:endParaRPr lang="en-CA"/>
        </a:p>
      </dgm:t>
    </dgm:pt>
    <dgm:pt modelId="{EBE686E8-9B71-413B-A2E1-95A4AC5371A4}" type="sibTrans" cxnId="{7A518662-4291-496B-8A03-653346A56512}">
      <dgm:prSet/>
      <dgm:spPr>
        <a:solidFill>
          <a:schemeClr val="accent2"/>
        </a:solidFill>
      </dgm:spPr>
      <dgm:t>
        <a:bodyPr/>
        <a:lstStyle/>
        <a:p>
          <a:endParaRPr lang="en-CA"/>
        </a:p>
      </dgm:t>
    </dgm:pt>
    <dgm:pt modelId="{0D8126FE-C8DF-478B-AC7F-10964DE3BF67}">
      <dgm:prSet phldrT="[Text]"/>
      <dgm:spPr>
        <a:ln w="19050"/>
      </dgm:spPr>
      <dgm:t>
        <a:bodyPr/>
        <a:lstStyle/>
        <a:p>
          <a:r>
            <a:rPr lang="en-CA" dirty="0" smtClean="0"/>
            <a:t>Label conserved and variable fragments</a:t>
          </a:r>
          <a:endParaRPr lang="en-CA" dirty="0"/>
        </a:p>
      </dgm:t>
    </dgm:pt>
    <dgm:pt modelId="{E76C57E6-9790-4A42-B524-445E70ABB90F}" type="parTrans" cxnId="{8224E061-1738-488E-A2B3-290A08FE7C2F}">
      <dgm:prSet/>
      <dgm:spPr/>
      <dgm:t>
        <a:bodyPr/>
        <a:lstStyle/>
        <a:p>
          <a:endParaRPr lang="en-CA"/>
        </a:p>
      </dgm:t>
    </dgm:pt>
    <dgm:pt modelId="{9199F0A8-8FD9-4A80-95CB-D76C4D22C4A7}" type="sibTrans" cxnId="{8224E061-1738-488E-A2B3-290A08FE7C2F}">
      <dgm:prSet/>
      <dgm:spPr>
        <a:solidFill>
          <a:schemeClr val="accent2"/>
        </a:solidFill>
      </dgm:spPr>
      <dgm:t>
        <a:bodyPr/>
        <a:lstStyle/>
        <a:p>
          <a:endParaRPr lang="en-CA"/>
        </a:p>
      </dgm:t>
    </dgm:pt>
    <dgm:pt modelId="{820E3B66-739C-4A8B-99B4-C33119E13D16}">
      <dgm:prSet/>
      <dgm:spPr>
        <a:ln w="19050"/>
      </dgm:spPr>
      <dgm:t>
        <a:bodyPr anchor="ctr" anchorCtr="1"/>
        <a:lstStyle/>
        <a:p>
          <a:r>
            <a:rPr lang="en-CA" dirty="0" smtClean="0"/>
            <a:t>Align fragments and identify SNPs</a:t>
          </a:r>
        </a:p>
      </dgm:t>
    </dgm:pt>
    <dgm:pt modelId="{CD570ED1-8E07-4A59-91C1-BE3BD323AF87}" type="parTrans" cxnId="{AED41A06-6946-4D89-BB68-E12F7026C2D0}">
      <dgm:prSet/>
      <dgm:spPr/>
      <dgm:t>
        <a:bodyPr/>
        <a:lstStyle/>
        <a:p>
          <a:endParaRPr lang="en-CA"/>
        </a:p>
      </dgm:t>
    </dgm:pt>
    <dgm:pt modelId="{06C9A6B9-1D82-407F-8BCC-9EBCC63AAC67}" type="sibTrans" cxnId="{AED41A06-6946-4D89-BB68-E12F7026C2D0}">
      <dgm:prSet/>
      <dgm:spPr/>
      <dgm:t>
        <a:bodyPr/>
        <a:lstStyle/>
        <a:p>
          <a:endParaRPr lang="en-CA"/>
        </a:p>
      </dgm:t>
    </dgm:pt>
    <dgm:pt modelId="{660B5B0D-0FB8-4668-BEE1-550BF3E98DEC}" type="pres">
      <dgm:prSet presAssocID="{6D9A1A9A-2E9A-4C5A-959B-81B3146992D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FCF7602F-B687-4253-9C08-7E3C3723739C}" type="pres">
      <dgm:prSet presAssocID="{57A6C612-64B1-4EB2-8B96-06F7CE0B429F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C0F1155C-17A5-42FD-9130-2BCA90E202C7}" type="pres">
      <dgm:prSet presAssocID="{E5399117-5BF4-4811-850B-AB4015289450}" presName="sibTrans" presStyleLbl="sibTrans2D1" presStyleIdx="0" presStyleCnt="5"/>
      <dgm:spPr/>
      <dgm:t>
        <a:bodyPr/>
        <a:lstStyle/>
        <a:p>
          <a:endParaRPr lang="en-CA"/>
        </a:p>
      </dgm:t>
    </dgm:pt>
    <dgm:pt modelId="{F7A67A65-8B33-42BC-8C1C-06E0E5F252C7}" type="pres">
      <dgm:prSet presAssocID="{E5399117-5BF4-4811-850B-AB4015289450}" presName="connectorText" presStyleLbl="sibTrans2D1" presStyleIdx="0" presStyleCnt="5"/>
      <dgm:spPr/>
      <dgm:t>
        <a:bodyPr/>
        <a:lstStyle/>
        <a:p>
          <a:endParaRPr lang="en-CA"/>
        </a:p>
      </dgm:t>
    </dgm:pt>
    <dgm:pt modelId="{09A6BF7D-ED00-46DB-AAD8-B78395C1E3C6}" type="pres">
      <dgm:prSet presAssocID="{6BA1626A-4113-434C-946E-D1FC93598651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9CD97F2D-5520-4CE7-9BB7-62491E04DDDB}" type="pres">
      <dgm:prSet presAssocID="{E0B3FEC9-8641-4B27-A056-AD6AA33A7B2C}" presName="sibTrans" presStyleLbl="sibTrans2D1" presStyleIdx="1" presStyleCnt="5"/>
      <dgm:spPr/>
      <dgm:t>
        <a:bodyPr/>
        <a:lstStyle/>
        <a:p>
          <a:endParaRPr lang="en-CA"/>
        </a:p>
      </dgm:t>
    </dgm:pt>
    <dgm:pt modelId="{5B7AC876-7970-423E-A9FE-DEC8B63F7ABD}" type="pres">
      <dgm:prSet presAssocID="{E0B3FEC9-8641-4B27-A056-AD6AA33A7B2C}" presName="connectorText" presStyleLbl="sibTrans2D1" presStyleIdx="1" presStyleCnt="5"/>
      <dgm:spPr/>
      <dgm:t>
        <a:bodyPr/>
        <a:lstStyle/>
        <a:p>
          <a:endParaRPr lang="en-CA"/>
        </a:p>
      </dgm:t>
    </dgm:pt>
    <dgm:pt modelId="{F78E6C46-C8CA-40B5-B9C6-821CDE4B5944}" type="pres">
      <dgm:prSet presAssocID="{DBB7E5E1-E5C8-4497-AD63-E87BDE6AEAA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53BD81F0-914F-49BB-BA12-015AA51396BC}" type="pres">
      <dgm:prSet presAssocID="{86250A74-F1DF-4E2F-B728-7A3A6D59A30B}" presName="sibTrans" presStyleLbl="sibTrans2D1" presStyleIdx="2" presStyleCnt="5"/>
      <dgm:spPr/>
      <dgm:t>
        <a:bodyPr/>
        <a:lstStyle/>
        <a:p>
          <a:endParaRPr lang="en-CA"/>
        </a:p>
      </dgm:t>
    </dgm:pt>
    <dgm:pt modelId="{4270FF3E-89BC-4F76-A67F-ECE98032D32A}" type="pres">
      <dgm:prSet presAssocID="{86250A74-F1DF-4E2F-B728-7A3A6D59A30B}" presName="connectorText" presStyleLbl="sibTrans2D1" presStyleIdx="2" presStyleCnt="5"/>
      <dgm:spPr/>
      <dgm:t>
        <a:bodyPr/>
        <a:lstStyle/>
        <a:p>
          <a:endParaRPr lang="en-CA"/>
        </a:p>
      </dgm:t>
    </dgm:pt>
    <dgm:pt modelId="{1BAA6F53-1DBD-4A60-9BBF-325C9B3A9133}" type="pres">
      <dgm:prSet presAssocID="{7DC3EF20-97CA-4B78-98AB-679234164A0C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9BACD729-EDDB-4D23-9CCE-B2D84DBC19F5}" type="pres">
      <dgm:prSet presAssocID="{EBE686E8-9B71-413B-A2E1-95A4AC5371A4}" presName="sibTrans" presStyleLbl="sibTrans2D1" presStyleIdx="3" presStyleCnt="5"/>
      <dgm:spPr/>
      <dgm:t>
        <a:bodyPr/>
        <a:lstStyle/>
        <a:p>
          <a:endParaRPr lang="en-CA"/>
        </a:p>
      </dgm:t>
    </dgm:pt>
    <dgm:pt modelId="{6F966221-010F-4444-A6FD-EC30290DA6FF}" type="pres">
      <dgm:prSet presAssocID="{EBE686E8-9B71-413B-A2E1-95A4AC5371A4}" presName="connectorText" presStyleLbl="sibTrans2D1" presStyleIdx="3" presStyleCnt="5"/>
      <dgm:spPr/>
      <dgm:t>
        <a:bodyPr/>
        <a:lstStyle/>
        <a:p>
          <a:endParaRPr lang="en-CA"/>
        </a:p>
      </dgm:t>
    </dgm:pt>
    <dgm:pt modelId="{9E40BEBF-ECD9-4252-9CDE-3FCABCD53F6B}" type="pres">
      <dgm:prSet presAssocID="{0D8126FE-C8DF-478B-AC7F-10964DE3BF6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8C9EBACF-CD48-40B1-8C4B-1DB92C69144E}" type="pres">
      <dgm:prSet presAssocID="{9199F0A8-8FD9-4A80-95CB-D76C4D22C4A7}" presName="sibTrans" presStyleLbl="sibTrans2D1" presStyleIdx="4" presStyleCnt="5"/>
      <dgm:spPr/>
      <dgm:t>
        <a:bodyPr/>
        <a:lstStyle/>
        <a:p>
          <a:endParaRPr lang="en-CA"/>
        </a:p>
      </dgm:t>
    </dgm:pt>
    <dgm:pt modelId="{7DD350C3-3396-4492-AC5E-F7D9862B0563}" type="pres">
      <dgm:prSet presAssocID="{9199F0A8-8FD9-4A80-95CB-D76C4D22C4A7}" presName="connectorText" presStyleLbl="sibTrans2D1" presStyleIdx="4" presStyleCnt="5"/>
      <dgm:spPr/>
      <dgm:t>
        <a:bodyPr/>
        <a:lstStyle/>
        <a:p>
          <a:endParaRPr lang="en-CA"/>
        </a:p>
      </dgm:t>
    </dgm:pt>
    <dgm:pt modelId="{01955BA3-6177-4B7F-8FFC-8E8F5D3FCA86}" type="pres">
      <dgm:prSet presAssocID="{820E3B66-739C-4A8B-99B4-C33119E13D1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8224E061-1738-488E-A2B3-290A08FE7C2F}" srcId="{6D9A1A9A-2E9A-4C5A-959B-81B3146992DB}" destId="{0D8126FE-C8DF-478B-AC7F-10964DE3BF67}" srcOrd="4" destOrd="0" parTransId="{E76C57E6-9790-4A42-B524-445E70ABB90F}" sibTransId="{9199F0A8-8FD9-4A80-95CB-D76C4D22C4A7}"/>
    <dgm:cxn modelId="{DB496471-9BCE-4E50-8F6C-A542941ED73E}" srcId="{6D9A1A9A-2E9A-4C5A-959B-81B3146992DB}" destId="{DBB7E5E1-E5C8-4497-AD63-E87BDE6AEAA5}" srcOrd="2" destOrd="0" parTransId="{94540799-3E19-4319-9270-CB7C21DE5F96}" sibTransId="{86250A74-F1DF-4E2F-B728-7A3A6D59A30B}"/>
    <dgm:cxn modelId="{E68CC4D5-CB9A-4949-BF41-88C834C146C3}" srcId="{6D9A1A9A-2E9A-4C5A-959B-81B3146992DB}" destId="{6BA1626A-4113-434C-946E-D1FC93598651}" srcOrd="1" destOrd="0" parTransId="{4C14675F-FCE5-4BA3-A288-35D428435A41}" sibTransId="{E0B3FEC9-8641-4B27-A056-AD6AA33A7B2C}"/>
    <dgm:cxn modelId="{61CEA54A-70A3-4710-8D51-EF59C4C0617F}" type="presOf" srcId="{E0B3FEC9-8641-4B27-A056-AD6AA33A7B2C}" destId="{9CD97F2D-5520-4CE7-9BB7-62491E04DDDB}" srcOrd="0" destOrd="0" presId="urn:microsoft.com/office/officeart/2005/8/layout/process5"/>
    <dgm:cxn modelId="{725224EA-39ED-40E9-8BFF-90B4D77BC905}" type="presOf" srcId="{820E3B66-739C-4A8B-99B4-C33119E13D16}" destId="{01955BA3-6177-4B7F-8FFC-8E8F5D3FCA86}" srcOrd="0" destOrd="0" presId="urn:microsoft.com/office/officeart/2005/8/layout/process5"/>
    <dgm:cxn modelId="{2C452EB1-5C41-45FE-AC40-CC8488F171A0}" type="presOf" srcId="{E5399117-5BF4-4811-850B-AB4015289450}" destId="{F7A67A65-8B33-42BC-8C1C-06E0E5F252C7}" srcOrd="1" destOrd="0" presId="urn:microsoft.com/office/officeart/2005/8/layout/process5"/>
    <dgm:cxn modelId="{AED41A06-6946-4D89-BB68-E12F7026C2D0}" srcId="{6D9A1A9A-2E9A-4C5A-959B-81B3146992DB}" destId="{820E3B66-739C-4A8B-99B4-C33119E13D16}" srcOrd="5" destOrd="0" parTransId="{CD570ED1-8E07-4A59-91C1-BE3BD323AF87}" sibTransId="{06C9A6B9-1D82-407F-8BCC-9EBCC63AAC67}"/>
    <dgm:cxn modelId="{BC9BC022-BD97-4F84-B84C-76F43097B476}" type="presOf" srcId="{E0B3FEC9-8641-4B27-A056-AD6AA33A7B2C}" destId="{5B7AC876-7970-423E-A9FE-DEC8B63F7ABD}" srcOrd="1" destOrd="0" presId="urn:microsoft.com/office/officeart/2005/8/layout/process5"/>
    <dgm:cxn modelId="{647E853B-43A7-4BA6-A83B-CD857CD5967B}" type="presOf" srcId="{9199F0A8-8FD9-4A80-95CB-D76C4D22C4A7}" destId="{7DD350C3-3396-4492-AC5E-F7D9862B0563}" srcOrd="1" destOrd="0" presId="urn:microsoft.com/office/officeart/2005/8/layout/process5"/>
    <dgm:cxn modelId="{66A64355-F551-44FB-86BC-A44C25B95AB6}" type="presOf" srcId="{6D9A1A9A-2E9A-4C5A-959B-81B3146992DB}" destId="{660B5B0D-0FB8-4668-BEE1-550BF3E98DEC}" srcOrd="0" destOrd="0" presId="urn:microsoft.com/office/officeart/2005/8/layout/process5"/>
    <dgm:cxn modelId="{42DF9E0B-0935-4D8A-89CF-B97144F1ECEA}" type="presOf" srcId="{DBB7E5E1-E5C8-4497-AD63-E87BDE6AEAA5}" destId="{F78E6C46-C8CA-40B5-B9C6-821CDE4B5944}" srcOrd="0" destOrd="0" presId="urn:microsoft.com/office/officeart/2005/8/layout/process5"/>
    <dgm:cxn modelId="{72632BC0-017C-4976-86ED-436E234A092F}" type="presOf" srcId="{0D8126FE-C8DF-478B-AC7F-10964DE3BF67}" destId="{9E40BEBF-ECD9-4252-9CDE-3FCABCD53F6B}" srcOrd="0" destOrd="0" presId="urn:microsoft.com/office/officeart/2005/8/layout/process5"/>
    <dgm:cxn modelId="{2B6DF7A4-8DEF-42C0-B61E-F4CCA7A78D91}" type="presOf" srcId="{86250A74-F1DF-4E2F-B728-7A3A6D59A30B}" destId="{4270FF3E-89BC-4F76-A67F-ECE98032D32A}" srcOrd="1" destOrd="0" presId="urn:microsoft.com/office/officeart/2005/8/layout/process5"/>
    <dgm:cxn modelId="{2CE9FCA2-B8C5-48FE-A267-2153E39D72EB}" type="presOf" srcId="{6BA1626A-4113-434C-946E-D1FC93598651}" destId="{09A6BF7D-ED00-46DB-AAD8-B78395C1E3C6}" srcOrd="0" destOrd="0" presId="urn:microsoft.com/office/officeart/2005/8/layout/process5"/>
    <dgm:cxn modelId="{D9F509C8-AE24-42EA-AA9E-EC73D40767DC}" type="presOf" srcId="{9199F0A8-8FD9-4A80-95CB-D76C4D22C4A7}" destId="{8C9EBACF-CD48-40B1-8C4B-1DB92C69144E}" srcOrd="0" destOrd="0" presId="urn:microsoft.com/office/officeart/2005/8/layout/process5"/>
    <dgm:cxn modelId="{2F8AEBED-86C3-44F1-940E-3C476BBD5E24}" type="presOf" srcId="{86250A74-F1DF-4E2F-B728-7A3A6D59A30B}" destId="{53BD81F0-914F-49BB-BA12-015AA51396BC}" srcOrd="0" destOrd="0" presId="urn:microsoft.com/office/officeart/2005/8/layout/process5"/>
    <dgm:cxn modelId="{F53F66DF-8F00-4BE8-B645-6B4492876B55}" type="presOf" srcId="{EBE686E8-9B71-413B-A2E1-95A4AC5371A4}" destId="{9BACD729-EDDB-4D23-9CCE-B2D84DBC19F5}" srcOrd="0" destOrd="0" presId="urn:microsoft.com/office/officeart/2005/8/layout/process5"/>
    <dgm:cxn modelId="{C53A3E26-AF20-42EE-B1B6-3EEE9724EEF9}" type="presOf" srcId="{E5399117-5BF4-4811-850B-AB4015289450}" destId="{C0F1155C-17A5-42FD-9130-2BCA90E202C7}" srcOrd="0" destOrd="0" presId="urn:microsoft.com/office/officeart/2005/8/layout/process5"/>
    <dgm:cxn modelId="{F8545808-D2C1-4F0B-9F21-CFF2213536A3}" srcId="{6D9A1A9A-2E9A-4C5A-959B-81B3146992DB}" destId="{57A6C612-64B1-4EB2-8B96-06F7CE0B429F}" srcOrd="0" destOrd="0" parTransId="{057749CA-B99D-4A8E-BCEC-4D23E80D9231}" sibTransId="{E5399117-5BF4-4811-850B-AB4015289450}"/>
    <dgm:cxn modelId="{27A5E05C-D0D5-4A51-B5A0-916FF6703368}" type="presOf" srcId="{57A6C612-64B1-4EB2-8B96-06F7CE0B429F}" destId="{FCF7602F-B687-4253-9C08-7E3C3723739C}" srcOrd="0" destOrd="0" presId="urn:microsoft.com/office/officeart/2005/8/layout/process5"/>
    <dgm:cxn modelId="{F8CC4C99-7A27-4561-A598-1AF66A0FD939}" type="presOf" srcId="{7DC3EF20-97CA-4B78-98AB-679234164A0C}" destId="{1BAA6F53-1DBD-4A60-9BBF-325C9B3A9133}" srcOrd="0" destOrd="0" presId="urn:microsoft.com/office/officeart/2005/8/layout/process5"/>
    <dgm:cxn modelId="{0C0BD933-CA2A-40F8-AD98-38491620FF00}" type="presOf" srcId="{EBE686E8-9B71-413B-A2E1-95A4AC5371A4}" destId="{6F966221-010F-4444-A6FD-EC30290DA6FF}" srcOrd="1" destOrd="0" presId="urn:microsoft.com/office/officeart/2005/8/layout/process5"/>
    <dgm:cxn modelId="{7A518662-4291-496B-8A03-653346A56512}" srcId="{6D9A1A9A-2E9A-4C5A-959B-81B3146992DB}" destId="{7DC3EF20-97CA-4B78-98AB-679234164A0C}" srcOrd="3" destOrd="0" parTransId="{CC9118A5-62A9-486D-B58A-D8BB432CA4EB}" sibTransId="{EBE686E8-9B71-413B-A2E1-95A4AC5371A4}"/>
    <dgm:cxn modelId="{5878A3A9-55BD-4797-BB40-4C68CB455908}" type="presParOf" srcId="{660B5B0D-0FB8-4668-BEE1-550BF3E98DEC}" destId="{FCF7602F-B687-4253-9C08-7E3C3723739C}" srcOrd="0" destOrd="0" presId="urn:microsoft.com/office/officeart/2005/8/layout/process5"/>
    <dgm:cxn modelId="{F4E2012E-4EB8-40F1-8310-CB5A41ECDA65}" type="presParOf" srcId="{660B5B0D-0FB8-4668-BEE1-550BF3E98DEC}" destId="{C0F1155C-17A5-42FD-9130-2BCA90E202C7}" srcOrd="1" destOrd="0" presId="urn:microsoft.com/office/officeart/2005/8/layout/process5"/>
    <dgm:cxn modelId="{823F2854-2B75-4703-8B74-9C87E78A87E0}" type="presParOf" srcId="{C0F1155C-17A5-42FD-9130-2BCA90E202C7}" destId="{F7A67A65-8B33-42BC-8C1C-06E0E5F252C7}" srcOrd="0" destOrd="0" presId="urn:microsoft.com/office/officeart/2005/8/layout/process5"/>
    <dgm:cxn modelId="{06E15164-3B37-43AA-85A4-141ED9E8C33C}" type="presParOf" srcId="{660B5B0D-0FB8-4668-BEE1-550BF3E98DEC}" destId="{09A6BF7D-ED00-46DB-AAD8-B78395C1E3C6}" srcOrd="2" destOrd="0" presId="urn:microsoft.com/office/officeart/2005/8/layout/process5"/>
    <dgm:cxn modelId="{CEEFB960-3748-40F7-B17C-ACBCEA581BE6}" type="presParOf" srcId="{660B5B0D-0FB8-4668-BEE1-550BF3E98DEC}" destId="{9CD97F2D-5520-4CE7-9BB7-62491E04DDDB}" srcOrd="3" destOrd="0" presId="urn:microsoft.com/office/officeart/2005/8/layout/process5"/>
    <dgm:cxn modelId="{4B7D5006-88D5-4A3F-BFCA-742DABD1423C}" type="presParOf" srcId="{9CD97F2D-5520-4CE7-9BB7-62491E04DDDB}" destId="{5B7AC876-7970-423E-A9FE-DEC8B63F7ABD}" srcOrd="0" destOrd="0" presId="urn:microsoft.com/office/officeart/2005/8/layout/process5"/>
    <dgm:cxn modelId="{779FFEA3-127E-4661-8828-46732DBC261B}" type="presParOf" srcId="{660B5B0D-0FB8-4668-BEE1-550BF3E98DEC}" destId="{F78E6C46-C8CA-40B5-B9C6-821CDE4B5944}" srcOrd="4" destOrd="0" presId="urn:microsoft.com/office/officeart/2005/8/layout/process5"/>
    <dgm:cxn modelId="{57C84A77-5B3F-4D51-B33E-9375748ACEF5}" type="presParOf" srcId="{660B5B0D-0FB8-4668-BEE1-550BF3E98DEC}" destId="{53BD81F0-914F-49BB-BA12-015AA51396BC}" srcOrd="5" destOrd="0" presId="urn:microsoft.com/office/officeart/2005/8/layout/process5"/>
    <dgm:cxn modelId="{255C4063-6DE7-4307-9DA4-8D379BA0D916}" type="presParOf" srcId="{53BD81F0-914F-49BB-BA12-015AA51396BC}" destId="{4270FF3E-89BC-4F76-A67F-ECE98032D32A}" srcOrd="0" destOrd="0" presId="urn:microsoft.com/office/officeart/2005/8/layout/process5"/>
    <dgm:cxn modelId="{AEF3BF07-BFF7-4643-BBE1-03B9B4D39094}" type="presParOf" srcId="{660B5B0D-0FB8-4668-BEE1-550BF3E98DEC}" destId="{1BAA6F53-1DBD-4A60-9BBF-325C9B3A9133}" srcOrd="6" destOrd="0" presId="urn:microsoft.com/office/officeart/2005/8/layout/process5"/>
    <dgm:cxn modelId="{2AAC47A7-7841-478F-9AAD-767613442CC6}" type="presParOf" srcId="{660B5B0D-0FB8-4668-BEE1-550BF3E98DEC}" destId="{9BACD729-EDDB-4D23-9CCE-B2D84DBC19F5}" srcOrd="7" destOrd="0" presId="urn:microsoft.com/office/officeart/2005/8/layout/process5"/>
    <dgm:cxn modelId="{9D88DB62-5385-4BEC-BE22-B50B6E1943DD}" type="presParOf" srcId="{9BACD729-EDDB-4D23-9CCE-B2D84DBC19F5}" destId="{6F966221-010F-4444-A6FD-EC30290DA6FF}" srcOrd="0" destOrd="0" presId="urn:microsoft.com/office/officeart/2005/8/layout/process5"/>
    <dgm:cxn modelId="{C7140A4D-AB3D-4F04-B2E3-DB5452B740B9}" type="presParOf" srcId="{660B5B0D-0FB8-4668-BEE1-550BF3E98DEC}" destId="{9E40BEBF-ECD9-4252-9CDE-3FCABCD53F6B}" srcOrd="8" destOrd="0" presId="urn:microsoft.com/office/officeart/2005/8/layout/process5"/>
    <dgm:cxn modelId="{F5AF007E-159A-4A57-BC99-10D164271C71}" type="presParOf" srcId="{660B5B0D-0FB8-4668-BEE1-550BF3E98DEC}" destId="{8C9EBACF-CD48-40B1-8C4B-1DB92C69144E}" srcOrd="9" destOrd="0" presId="urn:microsoft.com/office/officeart/2005/8/layout/process5"/>
    <dgm:cxn modelId="{35E5B587-E313-4A21-A444-577B90A58E0B}" type="presParOf" srcId="{8C9EBACF-CD48-40B1-8C4B-1DB92C69144E}" destId="{7DD350C3-3396-4492-AC5E-F7D9862B0563}" srcOrd="0" destOrd="0" presId="urn:microsoft.com/office/officeart/2005/8/layout/process5"/>
    <dgm:cxn modelId="{150114E6-4A07-41A3-BC77-1711048C3CD5}" type="presParOf" srcId="{660B5B0D-0FB8-4668-BEE1-550BF3E98DEC}" destId="{01955BA3-6177-4B7F-8FFC-8E8F5D3FCA86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B572DF-378A-4D46-B799-B02F70E2F00C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A4624063-A131-4508-8C1E-FFD708BC7EB4}">
      <dgm:prSet phldrT="[Text]"/>
      <dgm:spPr>
        <a:solidFill>
          <a:srgbClr val="CC3300"/>
        </a:solidFill>
      </dgm:spPr>
      <dgm:t>
        <a:bodyPr/>
        <a:lstStyle/>
        <a:p>
          <a:r>
            <a:rPr lang="en-CA" dirty="0" smtClean="0"/>
            <a:t>Private</a:t>
          </a:r>
          <a:endParaRPr lang="en-CA" dirty="0"/>
        </a:p>
      </dgm:t>
    </dgm:pt>
    <dgm:pt modelId="{9185D96C-F47B-42B2-A5A4-2CE1AF6A385D}" type="parTrans" cxnId="{B7FC9B46-E53A-42ED-90FF-D94C9333595B}">
      <dgm:prSet/>
      <dgm:spPr/>
      <dgm:t>
        <a:bodyPr/>
        <a:lstStyle/>
        <a:p>
          <a:endParaRPr lang="en-CA"/>
        </a:p>
      </dgm:t>
    </dgm:pt>
    <dgm:pt modelId="{243CD029-D2D8-4103-8E1F-A08DF1AC2320}" type="sibTrans" cxnId="{B7FC9B46-E53A-42ED-90FF-D94C9333595B}">
      <dgm:prSet/>
      <dgm:spPr/>
      <dgm:t>
        <a:bodyPr/>
        <a:lstStyle/>
        <a:p>
          <a:endParaRPr lang="en-CA"/>
        </a:p>
      </dgm:t>
    </dgm:pt>
    <dgm:pt modelId="{52F49083-A0F5-46A2-9B6A-904809F52B05}">
      <dgm:prSet phldrT="[Text]" custT="1"/>
      <dgm:spPr/>
      <dgm:t>
        <a:bodyPr/>
        <a:lstStyle/>
        <a:p>
          <a:r>
            <a:rPr lang="en-CA" sz="2000" dirty="0" smtClean="0"/>
            <a:t>User controls who can view or modify their data</a:t>
          </a:r>
          <a:endParaRPr lang="en-CA" sz="2000" dirty="0"/>
        </a:p>
      </dgm:t>
    </dgm:pt>
    <dgm:pt modelId="{30352305-9A2F-40A4-B0C9-D139E5F270AC}" type="parTrans" cxnId="{F8F55151-A4AA-4CC2-BD54-F5D8DA60E0D5}">
      <dgm:prSet/>
      <dgm:spPr/>
      <dgm:t>
        <a:bodyPr/>
        <a:lstStyle/>
        <a:p>
          <a:endParaRPr lang="en-CA"/>
        </a:p>
      </dgm:t>
    </dgm:pt>
    <dgm:pt modelId="{B5600CC8-B375-4F5D-AE4D-4602D2C01264}" type="sibTrans" cxnId="{F8F55151-A4AA-4CC2-BD54-F5D8DA60E0D5}">
      <dgm:prSet/>
      <dgm:spPr/>
      <dgm:t>
        <a:bodyPr/>
        <a:lstStyle/>
        <a:p>
          <a:endParaRPr lang="en-CA"/>
        </a:p>
      </dgm:t>
    </dgm:pt>
    <dgm:pt modelId="{F1E7D018-3167-4655-AE62-0E8F32CEBBBB}">
      <dgm:prSet phldrT="[Text]"/>
      <dgm:spPr>
        <a:solidFill>
          <a:srgbClr val="0099CC"/>
        </a:solidFill>
      </dgm:spPr>
      <dgm:t>
        <a:bodyPr/>
        <a:lstStyle/>
        <a:p>
          <a:r>
            <a:rPr lang="en-CA" dirty="0" smtClean="0"/>
            <a:t>Public</a:t>
          </a:r>
          <a:endParaRPr lang="en-CA" dirty="0"/>
        </a:p>
      </dgm:t>
    </dgm:pt>
    <dgm:pt modelId="{B655C16A-7032-47DE-B72D-CCB6FC707566}" type="parTrans" cxnId="{2942FCB9-EF4D-4F97-9C8E-837CAEC8EDE3}">
      <dgm:prSet/>
      <dgm:spPr/>
      <dgm:t>
        <a:bodyPr/>
        <a:lstStyle/>
        <a:p>
          <a:endParaRPr lang="en-CA"/>
        </a:p>
      </dgm:t>
    </dgm:pt>
    <dgm:pt modelId="{391DC9A3-222D-494B-ABF7-7BDD7448A28F}" type="sibTrans" cxnId="{2942FCB9-EF4D-4F97-9C8E-837CAEC8EDE3}">
      <dgm:prSet/>
      <dgm:spPr/>
      <dgm:t>
        <a:bodyPr/>
        <a:lstStyle/>
        <a:p>
          <a:endParaRPr lang="en-CA"/>
        </a:p>
      </dgm:t>
    </dgm:pt>
    <dgm:pt modelId="{050A1E09-96E6-4D80-90F7-C5E74B4E4161}">
      <dgm:prSet phldrT="[Text]" custT="1"/>
      <dgm:spPr/>
      <dgm:t>
        <a:bodyPr/>
        <a:lstStyle/>
        <a:p>
          <a:pPr>
            <a:spcBef>
              <a:spcPts val="600"/>
            </a:spcBef>
          </a:pPr>
          <a:r>
            <a:rPr lang="en-CA" sz="2000" dirty="0" smtClean="0"/>
            <a:t>Everyone can view</a:t>
          </a:r>
        </a:p>
        <a:p>
          <a:pPr>
            <a:spcBef>
              <a:spcPts val="600"/>
            </a:spcBef>
          </a:pPr>
          <a:r>
            <a:rPr lang="en-CA" sz="2000" dirty="0" smtClean="0"/>
            <a:t>Specified users can modify</a:t>
          </a:r>
          <a:endParaRPr lang="en-CA" sz="1800" dirty="0"/>
        </a:p>
      </dgm:t>
    </dgm:pt>
    <dgm:pt modelId="{63E79EB3-CB48-414B-A75F-872F310377E7}" type="parTrans" cxnId="{9C75F3E3-A43B-48B9-9B9E-5AB53CEE039B}">
      <dgm:prSet/>
      <dgm:spPr/>
      <dgm:t>
        <a:bodyPr/>
        <a:lstStyle/>
        <a:p>
          <a:endParaRPr lang="en-CA"/>
        </a:p>
      </dgm:t>
    </dgm:pt>
    <dgm:pt modelId="{4CEC47D0-5588-48BA-9581-E3BE11755C28}" type="sibTrans" cxnId="{9C75F3E3-A43B-48B9-9B9E-5AB53CEE039B}">
      <dgm:prSet/>
      <dgm:spPr/>
      <dgm:t>
        <a:bodyPr/>
        <a:lstStyle/>
        <a:p>
          <a:endParaRPr lang="en-CA"/>
        </a:p>
      </dgm:t>
    </dgm:pt>
    <dgm:pt modelId="{B57D2117-C469-49E9-BFB6-CF390E21CE8D}" type="pres">
      <dgm:prSet presAssocID="{0FB572DF-378A-4D46-B799-B02F70E2F00C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CA"/>
        </a:p>
      </dgm:t>
    </dgm:pt>
    <dgm:pt modelId="{6977BC65-89EE-4D1C-AE6B-DCB4CCC2BB83}" type="pres">
      <dgm:prSet presAssocID="{A4624063-A131-4508-8C1E-FFD708BC7EB4}" presName="posSpace" presStyleCnt="0"/>
      <dgm:spPr/>
    </dgm:pt>
    <dgm:pt modelId="{1B076B46-1647-4A71-B62E-B7BA4F0A255F}" type="pres">
      <dgm:prSet presAssocID="{A4624063-A131-4508-8C1E-FFD708BC7EB4}" presName="vertFlow" presStyleCnt="0"/>
      <dgm:spPr/>
    </dgm:pt>
    <dgm:pt modelId="{E743E769-33BC-479B-8BCA-FEC8CEA1CB7A}" type="pres">
      <dgm:prSet presAssocID="{A4624063-A131-4508-8C1E-FFD708BC7EB4}" presName="topSpace" presStyleCnt="0"/>
      <dgm:spPr/>
    </dgm:pt>
    <dgm:pt modelId="{02F2B474-2CFD-4C56-8B4F-F4A6BA39BE28}" type="pres">
      <dgm:prSet presAssocID="{A4624063-A131-4508-8C1E-FFD708BC7EB4}" presName="firstComp" presStyleCnt="0"/>
      <dgm:spPr/>
    </dgm:pt>
    <dgm:pt modelId="{C8ABD73E-C38A-4AC8-9BAD-CC0761634C46}" type="pres">
      <dgm:prSet presAssocID="{A4624063-A131-4508-8C1E-FFD708BC7EB4}" presName="firstChild" presStyleLbl="bgAccFollowNode1" presStyleIdx="0" presStyleCnt="2"/>
      <dgm:spPr/>
      <dgm:t>
        <a:bodyPr/>
        <a:lstStyle/>
        <a:p>
          <a:endParaRPr lang="en-CA"/>
        </a:p>
      </dgm:t>
    </dgm:pt>
    <dgm:pt modelId="{68BED2E9-C6C3-4316-8846-3C005B17D3A0}" type="pres">
      <dgm:prSet presAssocID="{A4624063-A131-4508-8C1E-FFD708BC7EB4}" presName="firstChildTx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324AD4D0-B4AF-45E3-82FF-D99520ACE9AD}" type="pres">
      <dgm:prSet presAssocID="{A4624063-A131-4508-8C1E-FFD708BC7EB4}" presName="negSpace" presStyleCnt="0"/>
      <dgm:spPr/>
    </dgm:pt>
    <dgm:pt modelId="{9D67DD8D-7EC4-44CB-A1BF-9249F2F25CCC}" type="pres">
      <dgm:prSet presAssocID="{A4624063-A131-4508-8C1E-FFD708BC7EB4}" presName="circle" presStyleLbl="node1" presStyleIdx="0" presStyleCnt="2"/>
      <dgm:spPr/>
      <dgm:t>
        <a:bodyPr/>
        <a:lstStyle/>
        <a:p>
          <a:endParaRPr lang="en-CA"/>
        </a:p>
      </dgm:t>
    </dgm:pt>
    <dgm:pt modelId="{D0465DA9-56AC-4DBB-9ECA-A183BB0C41CC}" type="pres">
      <dgm:prSet presAssocID="{243CD029-D2D8-4103-8E1F-A08DF1AC2320}" presName="transSpace" presStyleCnt="0"/>
      <dgm:spPr/>
    </dgm:pt>
    <dgm:pt modelId="{0A60559B-E610-4B43-8140-BEF31B784753}" type="pres">
      <dgm:prSet presAssocID="{F1E7D018-3167-4655-AE62-0E8F32CEBBBB}" presName="posSpace" presStyleCnt="0"/>
      <dgm:spPr/>
    </dgm:pt>
    <dgm:pt modelId="{3141FA48-EF37-4B41-BCDB-050EBEA71572}" type="pres">
      <dgm:prSet presAssocID="{F1E7D018-3167-4655-AE62-0E8F32CEBBBB}" presName="vertFlow" presStyleCnt="0"/>
      <dgm:spPr/>
    </dgm:pt>
    <dgm:pt modelId="{AA2A890D-8D60-4F75-A553-EB19440739A4}" type="pres">
      <dgm:prSet presAssocID="{F1E7D018-3167-4655-AE62-0E8F32CEBBBB}" presName="topSpace" presStyleCnt="0"/>
      <dgm:spPr/>
    </dgm:pt>
    <dgm:pt modelId="{B0F12FEB-5B1F-45DB-8DA0-9D64E18D7C02}" type="pres">
      <dgm:prSet presAssocID="{F1E7D018-3167-4655-AE62-0E8F32CEBBBB}" presName="firstComp" presStyleCnt="0"/>
      <dgm:spPr/>
    </dgm:pt>
    <dgm:pt modelId="{B89ECFC4-DB4E-4BE1-B75C-4144BD3C07CA}" type="pres">
      <dgm:prSet presAssocID="{F1E7D018-3167-4655-AE62-0E8F32CEBBBB}" presName="firstChild" presStyleLbl="bgAccFollowNode1" presStyleIdx="1" presStyleCnt="2"/>
      <dgm:spPr/>
      <dgm:t>
        <a:bodyPr/>
        <a:lstStyle/>
        <a:p>
          <a:endParaRPr lang="en-CA"/>
        </a:p>
      </dgm:t>
    </dgm:pt>
    <dgm:pt modelId="{E64DE1F8-FB57-49DE-A484-BF82836F6B14}" type="pres">
      <dgm:prSet presAssocID="{F1E7D018-3167-4655-AE62-0E8F32CEBBBB}" presName="firstChildTx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6EA27754-18BA-4C50-8956-91298BA77BB8}" type="pres">
      <dgm:prSet presAssocID="{F1E7D018-3167-4655-AE62-0E8F32CEBBBB}" presName="negSpace" presStyleCnt="0"/>
      <dgm:spPr/>
    </dgm:pt>
    <dgm:pt modelId="{225313B6-14B7-43A0-BF16-3AEF829D75EF}" type="pres">
      <dgm:prSet presAssocID="{F1E7D018-3167-4655-AE62-0E8F32CEBBBB}" presName="circle" presStyleLbl="node1" presStyleIdx="1" presStyleCnt="2"/>
      <dgm:spPr/>
      <dgm:t>
        <a:bodyPr/>
        <a:lstStyle/>
        <a:p>
          <a:endParaRPr lang="en-CA"/>
        </a:p>
      </dgm:t>
    </dgm:pt>
  </dgm:ptLst>
  <dgm:cxnLst>
    <dgm:cxn modelId="{2942FCB9-EF4D-4F97-9C8E-837CAEC8EDE3}" srcId="{0FB572DF-378A-4D46-B799-B02F70E2F00C}" destId="{F1E7D018-3167-4655-AE62-0E8F32CEBBBB}" srcOrd="1" destOrd="0" parTransId="{B655C16A-7032-47DE-B72D-CCB6FC707566}" sibTransId="{391DC9A3-222D-494B-ABF7-7BDD7448A28F}"/>
    <dgm:cxn modelId="{967656DD-8996-4F7A-B51C-1758EFC738B4}" type="presOf" srcId="{0FB572DF-378A-4D46-B799-B02F70E2F00C}" destId="{B57D2117-C469-49E9-BFB6-CF390E21CE8D}" srcOrd="0" destOrd="0" presId="urn:microsoft.com/office/officeart/2005/8/layout/hList9"/>
    <dgm:cxn modelId="{47E30418-533E-421D-81DF-5967225EF14F}" type="presOf" srcId="{52F49083-A0F5-46A2-9B6A-904809F52B05}" destId="{68BED2E9-C6C3-4316-8846-3C005B17D3A0}" srcOrd="1" destOrd="0" presId="urn:microsoft.com/office/officeart/2005/8/layout/hList9"/>
    <dgm:cxn modelId="{46CC7B37-901E-4D60-9BE0-6A8BAD9EF8FA}" type="presOf" srcId="{A4624063-A131-4508-8C1E-FFD708BC7EB4}" destId="{9D67DD8D-7EC4-44CB-A1BF-9249F2F25CCC}" srcOrd="0" destOrd="0" presId="urn:microsoft.com/office/officeart/2005/8/layout/hList9"/>
    <dgm:cxn modelId="{59C0A1F6-A4B3-43ED-99F3-9BB1F38C6E70}" type="presOf" srcId="{52F49083-A0F5-46A2-9B6A-904809F52B05}" destId="{C8ABD73E-C38A-4AC8-9BAD-CC0761634C46}" srcOrd="0" destOrd="0" presId="urn:microsoft.com/office/officeart/2005/8/layout/hList9"/>
    <dgm:cxn modelId="{866A12C7-7A01-41AA-8266-A9D17EFF3BB5}" type="presOf" srcId="{050A1E09-96E6-4D80-90F7-C5E74B4E4161}" destId="{E64DE1F8-FB57-49DE-A484-BF82836F6B14}" srcOrd="1" destOrd="0" presId="urn:microsoft.com/office/officeart/2005/8/layout/hList9"/>
    <dgm:cxn modelId="{F8F55151-A4AA-4CC2-BD54-F5D8DA60E0D5}" srcId="{A4624063-A131-4508-8C1E-FFD708BC7EB4}" destId="{52F49083-A0F5-46A2-9B6A-904809F52B05}" srcOrd="0" destOrd="0" parTransId="{30352305-9A2F-40A4-B0C9-D139E5F270AC}" sibTransId="{B5600CC8-B375-4F5D-AE4D-4602D2C01264}"/>
    <dgm:cxn modelId="{B1CA0ABC-291E-4E23-A63F-D0C173F16BB7}" type="presOf" srcId="{050A1E09-96E6-4D80-90F7-C5E74B4E4161}" destId="{B89ECFC4-DB4E-4BE1-B75C-4144BD3C07CA}" srcOrd="0" destOrd="0" presId="urn:microsoft.com/office/officeart/2005/8/layout/hList9"/>
    <dgm:cxn modelId="{B7FC9B46-E53A-42ED-90FF-D94C9333595B}" srcId="{0FB572DF-378A-4D46-B799-B02F70E2F00C}" destId="{A4624063-A131-4508-8C1E-FFD708BC7EB4}" srcOrd="0" destOrd="0" parTransId="{9185D96C-F47B-42B2-A5A4-2CE1AF6A385D}" sibTransId="{243CD029-D2D8-4103-8E1F-A08DF1AC2320}"/>
    <dgm:cxn modelId="{5D031044-411F-4C4A-8863-ACE80B44B05F}" type="presOf" srcId="{F1E7D018-3167-4655-AE62-0E8F32CEBBBB}" destId="{225313B6-14B7-43A0-BF16-3AEF829D75EF}" srcOrd="0" destOrd="0" presId="urn:microsoft.com/office/officeart/2005/8/layout/hList9"/>
    <dgm:cxn modelId="{9C75F3E3-A43B-48B9-9B9E-5AB53CEE039B}" srcId="{F1E7D018-3167-4655-AE62-0E8F32CEBBBB}" destId="{050A1E09-96E6-4D80-90F7-C5E74B4E4161}" srcOrd="0" destOrd="0" parTransId="{63E79EB3-CB48-414B-A75F-872F310377E7}" sibTransId="{4CEC47D0-5588-48BA-9581-E3BE11755C28}"/>
    <dgm:cxn modelId="{B96F350E-9481-453B-ABB5-B3F37E9CA0D3}" type="presParOf" srcId="{B57D2117-C469-49E9-BFB6-CF390E21CE8D}" destId="{6977BC65-89EE-4D1C-AE6B-DCB4CCC2BB83}" srcOrd="0" destOrd="0" presId="urn:microsoft.com/office/officeart/2005/8/layout/hList9"/>
    <dgm:cxn modelId="{EF0A3333-1C58-4C75-95C6-56A51E79FD5F}" type="presParOf" srcId="{B57D2117-C469-49E9-BFB6-CF390E21CE8D}" destId="{1B076B46-1647-4A71-B62E-B7BA4F0A255F}" srcOrd="1" destOrd="0" presId="urn:microsoft.com/office/officeart/2005/8/layout/hList9"/>
    <dgm:cxn modelId="{494BC6F3-3A18-481A-8731-D40EDE97D0BF}" type="presParOf" srcId="{1B076B46-1647-4A71-B62E-B7BA4F0A255F}" destId="{E743E769-33BC-479B-8BCA-FEC8CEA1CB7A}" srcOrd="0" destOrd="0" presId="urn:microsoft.com/office/officeart/2005/8/layout/hList9"/>
    <dgm:cxn modelId="{644D04F4-113E-40B7-A532-047D64510FAE}" type="presParOf" srcId="{1B076B46-1647-4A71-B62E-B7BA4F0A255F}" destId="{02F2B474-2CFD-4C56-8B4F-F4A6BA39BE28}" srcOrd="1" destOrd="0" presId="urn:microsoft.com/office/officeart/2005/8/layout/hList9"/>
    <dgm:cxn modelId="{75F49E65-5F4A-404F-8DBF-B6CC9C82EE6B}" type="presParOf" srcId="{02F2B474-2CFD-4C56-8B4F-F4A6BA39BE28}" destId="{C8ABD73E-C38A-4AC8-9BAD-CC0761634C46}" srcOrd="0" destOrd="0" presId="urn:microsoft.com/office/officeart/2005/8/layout/hList9"/>
    <dgm:cxn modelId="{56254554-4453-46D4-8B6F-982962D9EC3A}" type="presParOf" srcId="{02F2B474-2CFD-4C56-8B4F-F4A6BA39BE28}" destId="{68BED2E9-C6C3-4316-8846-3C005B17D3A0}" srcOrd="1" destOrd="0" presId="urn:microsoft.com/office/officeart/2005/8/layout/hList9"/>
    <dgm:cxn modelId="{6DD66DE6-376B-4D5A-B68D-2190BE8F0871}" type="presParOf" srcId="{B57D2117-C469-49E9-BFB6-CF390E21CE8D}" destId="{324AD4D0-B4AF-45E3-82FF-D99520ACE9AD}" srcOrd="2" destOrd="0" presId="urn:microsoft.com/office/officeart/2005/8/layout/hList9"/>
    <dgm:cxn modelId="{DE32CB6C-7FCD-4A9F-B233-F2CFF517FCF3}" type="presParOf" srcId="{B57D2117-C469-49E9-BFB6-CF390E21CE8D}" destId="{9D67DD8D-7EC4-44CB-A1BF-9249F2F25CCC}" srcOrd="3" destOrd="0" presId="urn:microsoft.com/office/officeart/2005/8/layout/hList9"/>
    <dgm:cxn modelId="{DECC1CFD-B2C2-4224-ACC1-F7D7160A3127}" type="presParOf" srcId="{B57D2117-C469-49E9-BFB6-CF390E21CE8D}" destId="{D0465DA9-56AC-4DBB-9ECA-A183BB0C41CC}" srcOrd="4" destOrd="0" presId="urn:microsoft.com/office/officeart/2005/8/layout/hList9"/>
    <dgm:cxn modelId="{E8E09329-28CD-4B4E-A763-D8641D7E9DE7}" type="presParOf" srcId="{B57D2117-C469-49E9-BFB6-CF390E21CE8D}" destId="{0A60559B-E610-4B43-8140-BEF31B784753}" srcOrd="5" destOrd="0" presId="urn:microsoft.com/office/officeart/2005/8/layout/hList9"/>
    <dgm:cxn modelId="{B12980F2-9504-4BD1-9DE8-2C77F2D98208}" type="presParOf" srcId="{B57D2117-C469-49E9-BFB6-CF390E21CE8D}" destId="{3141FA48-EF37-4B41-BCDB-050EBEA71572}" srcOrd="6" destOrd="0" presId="urn:microsoft.com/office/officeart/2005/8/layout/hList9"/>
    <dgm:cxn modelId="{64D72C3C-A7ED-408E-8674-E064E2C8C9F8}" type="presParOf" srcId="{3141FA48-EF37-4B41-BCDB-050EBEA71572}" destId="{AA2A890D-8D60-4F75-A553-EB19440739A4}" srcOrd="0" destOrd="0" presId="urn:microsoft.com/office/officeart/2005/8/layout/hList9"/>
    <dgm:cxn modelId="{65799FA8-D3DC-46B4-9F49-AFE16AA83810}" type="presParOf" srcId="{3141FA48-EF37-4B41-BCDB-050EBEA71572}" destId="{B0F12FEB-5B1F-45DB-8DA0-9D64E18D7C02}" srcOrd="1" destOrd="0" presId="urn:microsoft.com/office/officeart/2005/8/layout/hList9"/>
    <dgm:cxn modelId="{6191731D-C94C-4AF3-A203-EC933A90697E}" type="presParOf" srcId="{B0F12FEB-5B1F-45DB-8DA0-9D64E18D7C02}" destId="{B89ECFC4-DB4E-4BE1-B75C-4144BD3C07CA}" srcOrd="0" destOrd="0" presId="urn:microsoft.com/office/officeart/2005/8/layout/hList9"/>
    <dgm:cxn modelId="{88BBDDFD-191E-416F-BCFA-82FA920AD0DC}" type="presParOf" srcId="{B0F12FEB-5B1F-45DB-8DA0-9D64E18D7C02}" destId="{E64DE1F8-FB57-49DE-A484-BF82836F6B14}" srcOrd="1" destOrd="0" presId="urn:microsoft.com/office/officeart/2005/8/layout/hList9"/>
    <dgm:cxn modelId="{669B37D5-931F-4ACD-AF6A-DF7569FBA75F}" type="presParOf" srcId="{B57D2117-C469-49E9-BFB6-CF390E21CE8D}" destId="{6EA27754-18BA-4C50-8956-91298BA77BB8}" srcOrd="7" destOrd="0" presId="urn:microsoft.com/office/officeart/2005/8/layout/hList9"/>
    <dgm:cxn modelId="{02C43B08-6240-40C1-A785-9BDF5DE5E13D}" type="presParOf" srcId="{B57D2117-C469-49E9-BFB6-CF390E21CE8D}" destId="{225313B6-14B7-43A0-BF16-3AEF829D75EF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F7602F-B687-4253-9C08-7E3C3723739C}">
      <dsp:nvSpPr>
        <dsp:cNvPr id="0" name=""/>
        <dsp:cNvSpPr/>
      </dsp:nvSpPr>
      <dsp:spPr>
        <a:xfrm>
          <a:off x="6913" y="379009"/>
          <a:ext cx="2066238" cy="12397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19050"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/>
            <a:t>Input genomes</a:t>
          </a:r>
          <a:endParaRPr lang="en-CA" sz="1900" kern="1200" dirty="0"/>
        </a:p>
      </dsp:txBody>
      <dsp:txXfrm>
        <a:off x="43224" y="415320"/>
        <a:ext cx="1993616" cy="1167121"/>
      </dsp:txXfrm>
    </dsp:sp>
    <dsp:sp modelId="{C0F1155C-17A5-42FD-9130-2BCA90E202C7}">
      <dsp:nvSpPr>
        <dsp:cNvPr id="0" name=""/>
        <dsp:cNvSpPr/>
      </dsp:nvSpPr>
      <dsp:spPr>
        <a:xfrm>
          <a:off x="2254980" y="742667"/>
          <a:ext cx="438042" cy="512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2254980" y="845152"/>
        <a:ext cx="306629" cy="307457"/>
      </dsp:txXfrm>
    </dsp:sp>
    <dsp:sp modelId="{09A6BF7D-ED00-46DB-AAD8-B78395C1E3C6}">
      <dsp:nvSpPr>
        <dsp:cNvPr id="0" name=""/>
        <dsp:cNvSpPr/>
      </dsp:nvSpPr>
      <dsp:spPr>
        <a:xfrm>
          <a:off x="2899647" y="379009"/>
          <a:ext cx="2066238" cy="12397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19050"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/>
            <a:t>Split into 1kb fragments</a:t>
          </a:r>
        </a:p>
      </dsp:txBody>
      <dsp:txXfrm>
        <a:off x="2935958" y="415320"/>
        <a:ext cx="1993616" cy="1167121"/>
      </dsp:txXfrm>
    </dsp:sp>
    <dsp:sp modelId="{9CD97F2D-5520-4CE7-9BB7-62491E04DDDB}">
      <dsp:nvSpPr>
        <dsp:cNvPr id="0" name=""/>
        <dsp:cNvSpPr/>
      </dsp:nvSpPr>
      <dsp:spPr>
        <a:xfrm>
          <a:off x="5147714" y="742667"/>
          <a:ext cx="438042" cy="512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>
        <a:off x="5147714" y="845152"/>
        <a:ext cx="306629" cy="307457"/>
      </dsp:txXfrm>
    </dsp:sp>
    <dsp:sp modelId="{F78E6C46-C8CA-40B5-B9C6-821CDE4B5944}">
      <dsp:nvSpPr>
        <dsp:cNvPr id="0" name=""/>
        <dsp:cNvSpPr/>
      </dsp:nvSpPr>
      <dsp:spPr>
        <a:xfrm>
          <a:off x="5792381" y="379009"/>
          <a:ext cx="2066238" cy="12397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19050"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/>
            <a:t>Identify non-redundant set using </a:t>
          </a:r>
          <a:r>
            <a:rPr lang="en-CA" sz="1900" kern="1200" dirty="0" err="1" smtClean="0"/>
            <a:t>MUMmer</a:t>
          </a:r>
          <a:endParaRPr lang="en-CA" sz="1900" kern="1200" dirty="0"/>
        </a:p>
      </dsp:txBody>
      <dsp:txXfrm>
        <a:off x="5828692" y="415320"/>
        <a:ext cx="1993616" cy="1167121"/>
      </dsp:txXfrm>
    </dsp:sp>
    <dsp:sp modelId="{53BD81F0-914F-49BB-BA12-015AA51396BC}">
      <dsp:nvSpPr>
        <dsp:cNvPr id="0" name=""/>
        <dsp:cNvSpPr/>
      </dsp:nvSpPr>
      <dsp:spPr>
        <a:xfrm rot="5400000">
          <a:off x="6606479" y="1763388"/>
          <a:ext cx="438042" cy="512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-5400000">
        <a:off x="6671772" y="1800581"/>
        <a:ext cx="307457" cy="306629"/>
      </dsp:txXfrm>
    </dsp:sp>
    <dsp:sp modelId="{1BAA6F53-1DBD-4A60-9BBF-325C9B3A9133}">
      <dsp:nvSpPr>
        <dsp:cNvPr id="0" name=""/>
        <dsp:cNvSpPr/>
      </dsp:nvSpPr>
      <dsp:spPr>
        <a:xfrm>
          <a:off x="5792381" y="2445247"/>
          <a:ext cx="2066238" cy="12397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19050"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/>
            <a:t>Map non-redundant set back to input genomes</a:t>
          </a:r>
          <a:endParaRPr lang="en-CA" sz="1900" kern="1200" dirty="0"/>
        </a:p>
      </dsp:txBody>
      <dsp:txXfrm>
        <a:off x="5828692" y="2481558"/>
        <a:ext cx="1993616" cy="1167121"/>
      </dsp:txXfrm>
    </dsp:sp>
    <dsp:sp modelId="{9BACD729-EDDB-4D23-9CCE-B2D84DBC19F5}">
      <dsp:nvSpPr>
        <dsp:cNvPr id="0" name=""/>
        <dsp:cNvSpPr/>
      </dsp:nvSpPr>
      <dsp:spPr>
        <a:xfrm rot="10800000">
          <a:off x="5172509" y="2808905"/>
          <a:ext cx="438042" cy="512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5303922" y="2911390"/>
        <a:ext cx="306629" cy="307457"/>
      </dsp:txXfrm>
    </dsp:sp>
    <dsp:sp modelId="{9E40BEBF-ECD9-4252-9CDE-3FCABCD53F6B}">
      <dsp:nvSpPr>
        <dsp:cNvPr id="0" name=""/>
        <dsp:cNvSpPr/>
      </dsp:nvSpPr>
      <dsp:spPr>
        <a:xfrm>
          <a:off x="2899647" y="2445247"/>
          <a:ext cx="2066238" cy="12397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19050"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/>
            <a:t>Label conserved and variable fragments</a:t>
          </a:r>
          <a:endParaRPr lang="en-CA" sz="1900" kern="1200" dirty="0"/>
        </a:p>
      </dsp:txBody>
      <dsp:txXfrm>
        <a:off x="2935958" y="2481558"/>
        <a:ext cx="1993616" cy="1167121"/>
      </dsp:txXfrm>
    </dsp:sp>
    <dsp:sp modelId="{8C9EBACF-CD48-40B1-8C4B-1DB92C69144E}">
      <dsp:nvSpPr>
        <dsp:cNvPr id="0" name=""/>
        <dsp:cNvSpPr/>
      </dsp:nvSpPr>
      <dsp:spPr>
        <a:xfrm rot="10800000">
          <a:off x="2279775" y="2808905"/>
          <a:ext cx="438042" cy="512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500" kern="1200"/>
        </a:p>
      </dsp:txBody>
      <dsp:txXfrm rot="10800000">
        <a:off x="2411188" y="2911390"/>
        <a:ext cx="306629" cy="307457"/>
      </dsp:txXfrm>
    </dsp:sp>
    <dsp:sp modelId="{01955BA3-6177-4B7F-8FFC-8E8F5D3FCA86}">
      <dsp:nvSpPr>
        <dsp:cNvPr id="0" name=""/>
        <dsp:cNvSpPr/>
      </dsp:nvSpPr>
      <dsp:spPr>
        <a:xfrm>
          <a:off x="6913" y="2445247"/>
          <a:ext cx="2066238" cy="12397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19050"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1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/>
            <a:t>Align fragments and identify SNPs</a:t>
          </a:r>
        </a:p>
      </dsp:txBody>
      <dsp:txXfrm>
        <a:off x="43224" y="2481558"/>
        <a:ext cx="1993616" cy="11671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BD73E-C38A-4AC8-9BAD-CC0761634C46}">
      <dsp:nvSpPr>
        <dsp:cNvPr id="0" name=""/>
        <dsp:cNvSpPr/>
      </dsp:nvSpPr>
      <dsp:spPr>
        <a:xfrm>
          <a:off x="1343052" y="1789490"/>
          <a:ext cx="2515274" cy="16776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 smtClean="0"/>
            <a:t>User controls who can view or modify their data</a:t>
          </a:r>
          <a:endParaRPr lang="en-CA" sz="2000" kern="1200" dirty="0"/>
        </a:p>
      </dsp:txBody>
      <dsp:txXfrm>
        <a:off x="1745496" y="1789490"/>
        <a:ext cx="2112830" cy="1677687"/>
      </dsp:txXfrm>
    </dsp:sp>
    <dsp:sp modelId="{9D67DD8D-7EC4-44CB-A1BF-9249F2F25CCC}">
      <dsp:nvSpPr>
        <dsp:cNvPr id="0" name=""/>
        <dsp:cNvSpPr/>
      </dsp:nvSpPr>
      <dsp:spPr>
        <a:xfrm>
          <a:off x="1572" y="1118750"/>
          <a:ext cx="1676849" cy="1676849"/>
        </a:xfrm>
        <a:prstGeom prst="ellipse">
          <a:avLst/>
        </a:prstGeom>
        <a:solidFill>
          <a:srgbClr val="CC33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900" kern="1200" dirty="0" smtClean="0"/>
            <a:t>Private</a:t>
          </a:r>
          <a:endParaRPr lang="en-CA" sz="2900" kern="1200" dirty="0"/>
        </a:p>
      </dsp:txBody>
      <dsp:txXfrm>
        <a:off x="247141" y="1364319"/>
        <a:ext cx="1185711" cy="1185711"/>
      </dsp:txXfrm>
    </dsp:sp>
    <dsp:sp modelId="{B89ECFC4-DB4E-4BE1-B75C-4144BD3C07CA}">
      <dsp:nvSpPr>
        <dsp:cNvPr id="0" name=""/>
        <dsp:cNvSpPr/>
      </dsp:nvSpPr>
      <dsp:spPr>
        <a:xfrm>
          <a:off x="5535176" y="1789490"/>
          <a:ext cx="2515274" cy="16776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 smtClean="0"/>
            <a:t>Everyone can view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 smtClean="0"/>
            <a:t>Specified users can modify</a:t>
          </a:r>
          <a:endParaRPr lang="en-CA" sz="1800" kern="1200" dirty="0"/>
        </a:p>
      </dsp:txBody>
      <dsp:txXfrm>
        <a:off x="5937619" y="1789490"/>
        <a:ext cx="2112830" cy="1677687"/>
      </dsp:txXfrm>
    </dsp:sp>
    <dsp:sp modelId="{225313B6-14B7-43A0-BF16-3AEF829D75EF}">
      <dsp:nvSpPr>
        <dsp:cNvPr id="0" name=""/>
        <dsp:cNvSpPr/>
      </dsp:nvSpPr>
      <dsp:spPr>
        <a:xfrm>
          <a:off x="4193696" y="1118750"/>
          <a:ext cx="1676849" cy="1676849"/>
        </a:xfrm>
        <a:prstGeom prst="ellipse">
          <a:avLst/>
        </a:prstGeom>
        <a:solidFill>
          <a:srgbClr val="0099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900" kern="1200" dirty="0" smtClean="0"/>
            <a:t>Public</a:t>
          </a:r>
          <a:endParaRPr lang="en-CA" sz="2900" kern="1200" dirty="0"/>
        </a:p>
      </dsp:txBody>
      <dsp:txXfrm>
        <a:off x="4439265" y="1364319"/>
        <a:ext cx="1185711" cy="11857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 smtClean="0"/>
              <a:t>Click to edit Master text styles</a:t>
            </a:r>
          </a:p>
          <a:p>
            <a:pPr lvl="1"/>
            <a:r>
              <a:rPr lang="en-CA" noProof="0" smtClean="0"/>
              <a:t>Second level</a:t>
            </a:r>
          </a:p>
          <a:p>
            <a:pPr lvl="2"/>
            <a:r>
              <a:rPr lang="en-CA" noProof="0" smtClean="0"/>
              <a:t>Third level</a:t>
            </a:r>
          </a:p>
          <a:p>
            <a:pPr lvl="3"/>
            <a:r>
              <a:rPr lang="en-CA" noProof="0" smtClean="0"/>
              <a:t>Fourth level</a:t>
            </a:r>
          </a:p>
          <a:p>
            <a:pPr lvl="4"/>
            <a:r>
              <a:rPr lang="en-CA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37F4DC7-A35A-4A3C-813D-275222A26F11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55388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2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11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12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13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14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15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16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17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18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19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20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3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21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22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23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24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25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26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27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28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29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30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4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31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5381A91-F464-4176-B0A5-A3AD0B02B5D1}" type="slidenum">
              <a:rPr lang="en-CA">
                <a:solidFill>
                  <a:prstClr val="black"/>
                </a:solidFill>
              </a:rPr>
              <a:pPr eaLnBrk="1" hangingPunct="1"/>
              <a:t>32</a:t>
            </a:fld>
            <a:endParaRPr lang="en-CA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Based on:</a:t>
            </a:r>
          </a:p>
          <a:p>
            <a:pPr eaLnBrk="1" hangingPunct="1"/>
            <a:r>
              <a:rPr lang="en-US" smtClean="0"/>
              <a:t>$3.08/sample gDNA isolation using Invitrogen PureLink DNA 250 sample kit</a:t>
            </a:r>
          </a:p>
          <a:p>
            <a:pPr eaLnBrk="1" hangingPunct="1"/>
            <a:r>
              <a:rPr lang="en-US" smtClean="0"/>
              <a:t>$131/sample MiSeq (assuming batch of 24 per run, latest Genome Quebec price)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33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5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6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7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8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9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8F5B4B-96A4-436E-BA78-FA053D74811D}" type="slidenum">
              <a:rPr lang="en-CA" smtClean="0"/>
              <a:pPr/>
              <a:t>10</a:t>
            </a:fld>
            <a:endParaRPr lang="en-CA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1201-0010 - PPT-PHAC-tit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5263" y="549275"/>
            <a:ext cx="8280400" cy="1470025"/>
          </a:xfrm>
        </p:spPr>
        <p:txBody>
          <a:bodyPr anchor="b"/>
          <a:lstStyle>
            <a:lvl1pPr>
              <a:defRPr sz="300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CA" noProof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5263" y="2062163"/>
            <a:ext cx="8280400" cy="1008062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006699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CA" noProof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14915A-31DB-463D-84EE-DB89900067AD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08050"/>
            <a:ext cx="2057400" cy="52181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19800" cy="52181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B1FABF-39C6-4A93-A018-D03E10E0F40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1201-0010 - PPT-PHAC-ti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5263" y="549275"/>
            <a:ext cx="8280400" cy="1470025"/>
          </a:xfrm>
        </p:spPr>
        <p:txBody>
          <a:bodyPr anchor="b"/>
          <a:lstStyle>
            <a:lvl1pPr>
              <a:defRPr sz="300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CA" noProof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5263" y="2062163"/>
            <a:ext cx="8280400" cy="1008062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006699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CA" noProof="0" smtClean="0"/>
          </a:p>
        </p:txBody>
      </p:sp>
    </p:spTree>
    <p:extLst>
      <p:ext uri="{BB962C8B-B14F-4D97-AF65-F5344CB8AC3E}">
        <p14:creationId xmlns:p14="http://schemas.microsoft.com/office/powerpoint/2010/main" val="3747581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>
                <a:solidFill>
                  <a:srgbClr val="FFFFFF"/>
                </a:solidFill>
              </a:rPr>
              <a:t>POWERPOINT TITLE GOES HERE USING: VIEW &gt; HEADERS AND FOOTERS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99DE8E-705F-468E-8789-056F1C9F68D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4155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>
                <a:solidFill>
                  <a:srgbClr val="FFFFFF"/>
                </a:solidFill>
              </a:rPr>
              <a:t>POWERPOINT TITLE GOES HERE USING: VIEW &gt; HEADERS AND FOOTERS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77941A-170F-4386-AE8A-E1C6ADFBEE44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6106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8963"/>
            <a:ext cx="40386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58963"/>
            <a:ext cx="40386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>
                <a:solidFill>
                  <a:srgbClr val="FFFFFF"/>
                </a:solidFill>
              </a:rPr>
              <a:t>POWERPOINT TITLE GOES HERE USING: VIEW &gt; HEADERS AND FOOTERS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7EC535-9FFD-479C-9B89-114DC2E3F93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7420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>
                <a:solidFill>
                  <a:srgbClr val="FFFFFF"/>
                </a:solidFill>
              </a:rPr>
              <a:t>POWERPOINT TITLE GOES HERE USING: VIEW &gt; HEADERS AND FOOTERS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3AD266-AAA0-4A14-A93B-3799259FC56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445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>
                <a:solidFill>
                  <a:srgbClr val="FFFFFF"/>
                </a:solidFill>
              </a:rPr>
              <a:t>POWERPOINT TITLE GOES HERE USING: VIEW &gt; HEADERS AND FOOTERS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EA637-08AB-422A-AD38-D22CD0931291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15102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>
                <a:solidFill>
                  <a:srgbClr val="FFFFFF"/>
                </a:solidFill>
              </a:rPr>
              <a:t>POWERPOINT TITLE GOES HERE USING: VIEW &gt; HEADERS AND FOOTERS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E8FAA6-0220-4980-8021-422C07053CC0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2551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>
                <a:solidFill>
                  <a:srgbClr val="FFFFFF"/>
                </a:solidFill>
              </a:rPr>
              <a:t>POWERPOINT TITLE GOES HERE USING: VIEW &gt; HEADERS AND FOOTERS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ED536-B6CC-42D6-B001-0E77A656157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19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5B0C4E-F423-42E5-B9DF-5B4733DD1C78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>
                <a:solidFill>
                  <a:srgbClr val="FFFFFF"/>
                </a:solidFill>
              </a:rPr>
              <a:t>POWERPOINT TITLE GOES HERE USING: VIEW &gt; HEADERS AND FOOTERS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8D1FC9-4BD8-43C1-8CC6-1D9E409EB55F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59276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>
                <a:solidFill>
                  <a:srgbClr val="FFFFFF"/>
                </a:solidFill>
              </a:rPr>
              <a:t>POWERPOINT TITLE GOES HERE USING: VIEW &gt; HEADERS AND FOOTERS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09CF32-918B-47A9-96D4-7E199626584B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3829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08050"/>
            <a:ext cx="2057400" cy="52181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19800" cy="52181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>
                <a:solidFill>
                  <a:srgbClr val="FFFFFF"/>
                </a:solidFill>
              </a:rPr>
              <a:t>POWERPOINT TITLE GOES HERE USING: VIEW &gt; HEADERS AND FOOTERS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7ED0C8-19FF-4616-BBCA-1A3B021E49B0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058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B74600-9954-42F4-AB18-AFCAB08672E6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8963"/>
            <a:ext cx="40386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58963"/>
            <a:ext cx="40386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635CE-8405-46AE-8B46-373BD1782BE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F3828-5CEE-4A04-8A01-5EB6DCB04DF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B102C6-E7E2-4D2F-B579-6F59357DCE40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465E59-5B86-40AC-87B7-3FC9E3DAEB9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5A114-53CE-4242-A9AD-2D6765E6A23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B92349-3C06-4D1E-9671-4D3F54751D6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6" descr="1201-0010 - PPT-PHAC-Insid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908050"/>
            <a:ext cx="8229600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58963"/>
            <a:ext cx="8229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4788" y="260350"/>
            <a:ext cx="8939212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9550" y="6483350"/>
            <a:ext cx="5730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D1D1D1"/>
                </a:solidFill>
              </a:defRPr>
            </a:lvl1pPr>
          </a:lstStyle>
          <a:p>
            <a:pPr>
              <a:defRPr/>
            </a:pPr>
            <a:fld id="{44709AF7-FDC1-4030-8718-D70DB8F4B3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3A3A3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Font typeface="Arial" charset="0"/>
        <a:buChar char="»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Char char="•"/>
        <a:defRPr sz="1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Font typeface="Arial" charset="0"/>
        <a:buChar char="–"/>
        <a:defRPr sz="12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6699"/>
        </a:buClr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6699"/>
        </a:buClr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6699"/>
        </a:buClr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6699"/>
        </a:buClr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6" descr="1201-0010 - PPT-PHAC-Insid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908050"/>
            <a:ext cx="8229600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58963"/>
            <a:ext cx="82296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4788" y="260350"/>
            <a:ext cx="8939212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CA">
                <a:solidFill>
                  <a:srgbClr val="FFFFFF"/>
                </a:solidFill>
              </a:rPr>
              <a:t>POWERPOINT TITLE GOES HERE USING: VIEW &gt; HEADERS AND FOOTERS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9550" y="6483350"/>
            <a:ext cx="5730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D1D1D1"/>
                </a:solidFill>
              </a:defRPr>
            </a:lvl1pPr>
          </a:lstStyle>
          <a:p>
            <a:pPr>
              <a:defRPr/>
            </a:pPr>
            <a:fld id="{7CC3DF1A-13FD-49EB-8617-F2FBC1DF7C18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672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3A3A3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Font typeface="Arial" charset="0"/>
        <a:buChar char="»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Char char="•"/>
        <a:defRPr sz="1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Font typeface="Arial" charset="0"/>
        <a:buChar char="–"/>
        <a:defRPr sz="12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6699"/>
        </a:buClr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6699"/>
        </a:buClr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6699"/>
        </a:buClr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6699"/>
        </a:buClr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5263" y="539443"/>
            <a:ext cx="8280400" cy="1470025"/>
          </a:xfrm>
        </p:spPr>
        <p:txBody>
          <a:bodyPr/>
          <a:lstStyle/>
          <a:p>
            <a:pPr eaLnBrk="1" hangingPunct="1"/>
            <a:r>
              <a:rPr lang="en-CA" sz="3200" dirty="0" smtClean="0">
                <a:solidFill>
                  <a:schemeClr val="tx1"/>
                </a:solidFill>
              </a:rPr>
              <a:t>SuperPhy</a:t>
            </a:r>
            <a:r>
              <a:rPr lang="en-CA" sz="2800" dirty="0" smtClean="0">
                <a:solidFill>
                  <a:schemeClr val="tx1"/>
                </a:solidFill>
              </a:rPr>
              <a:t/>
            </a:r>
            <a:br>
              <a:rPr lang="en-CA" sz="2800" dirty="0" smtClean="0">
                <a:solidFill>
                  <a:schemeClr val="tx1"/>
                </a:solidFill>
              </a:rPr>
            </a:br>
            <a:r>
              <a:rPr lang="en-CA" sz="2400" dirty="0" smtClean="0">
                <a:solidFill>
                  <a:srgbClr val="006699"/>
                </a:solidFill>
              </a:rPr>
              <a:t>A Pilot Resource for Integrated Phylogenetic and Epidemiological Analysis of Pathogens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5263" y="2399071"/>
            <a:ext cx="8280400" cy="671153"/>
          </a:xfrm>
        </p:spPr>
        <p:txBody>
          <a:bodyPr/>
          <a:lstStyle/>
          <a:p>
            <a:pPr eaLnBrk="1" hangingPunct="1"/>
            <a:r>
              <a:rPr lang="en-CA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Matthew D. Whiteside, Chad R. Laing, </a:t>
            </a:r>
            <a:r>
              <a:rPr lang="en-CA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Akiff</a:t>
            </a:r>
            <a:r>
              <a:rPr lang="en-CA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CA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Manji</a:t>
            </a:r>
            <a:r>
              <a:rPr lang="en-CA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and Victor P.J. Gannon*</a:t>
            </a:r>
            <a:br>
              <a:rPr lang="en-CA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CA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LABORATORY FOR FOODBORNE ZOONOSES, PUBLIC HEALTH AGENCY OF CANADA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2" cstate="print"/>
          <a:srcRect l="29783" r="31151" b="24919"/>
          <a:stretch>
            <a:fillRect/>
          </a:stretch>
        </p:blipFill>
        <p:spPr bwMode="auto">
          <a:xfrm>
            <a:off x="7960659" y="139849"/>
            <a:ext cx="1017149" cy="14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Genome Composition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10</a:t>
            </a:fld>
            <a:endParaRPr lang="en-CA" smtClean="0"/>
          </a:p>
        </p:txBody>
      </p:sp>
      <p:sp>
        <p:nvSpPr>
          <p:cNvPr id="8" name="TextBox 7"/>
          <p:cNvSpPr txBox="1"/>
          <p:nvPr/>
        </p:nvSpPr>
        <p:spPr>
          <a:xfrm>
            <a:off x="265471" y="1170040"/>
            <a:ext cx="8544231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spcBef>
                <a:spcPts val="2400"/>
              </a:spcBef>
              <a:buFont typeface="Arial" pitchFamily="34" charset="0"/>
              <a:buChar char="•"/>
            </a:pPr>
            <a:r>
              <a:rPr lang="en-CA" sz="2800" dirty="0" smtClean="0"/>
              <a:t>Presence / absence of pan-genome segments is calculated for each genome</a:t>
            </a:r>
          </a:p>
          <a:p>
            <a:pPr marL="265113" indent="-265113">
              <a:spcBef>
                <a:spcPts val="2400"/>
              </a:spcBef>
              <a:buFont typeface="Arial" pitchFamily="34" charset="0"/>
              <a:buChar char="•"/>
            </a:pPr>
            <a:r>
              <a:rPr lang="en-CA" sz="2800" dirty="0" smtClean="0"/>
              <a:t>Genome composition types:</a:t>
            </a:r>
          </a:p>
          <a:p>
            <a:pPr marL="722313" lvl="1" indent="-265113">
              <a:spcBef>
                <a:spcPts val="600"/>
              </a:spcBef>
            </a:pPr>
            <a:r>
              <a:rPr lang="en-CA" sz="2400" b="1" i="1" dirty="0" smtClean="0"/>
              <a:t>Conserved</a:t>
            </a:r>
            <a:r>
              <a:rPr lang="en-CA" sz="2400" dirty="0" smtClean="0"/>
              <a:t>: &gt; 500 genomes	</a:t>
            </a:r>
            <a:r>
              <a:rPr lang="en-CA" sz="2400" b="1" i="1" dirty="0" smtClean="0"/>
              <a:t>Variable</a:t>
            </a:r>
            <a:r>
              <a:rPr lang="en-CA" sz="2400" dirty="0" smtClean="0"/>
              <a:t>:  &lt; 500 genomes</a:t>
            </a:r>
          </a:p>
          <a:p>
            <a:pPr marL="265113" indent="-265113">
              <a:spcBef>
                <a:spcPts val="2400"/>
              </a:spcBef>
              <a:buFont typeface="Arial" pitchFamily="34" charset="0"/>
              <a:buChar char="•"/>
            </a:pPr>
            <a:r>
              <a:rPr lang="en-CA" sz="2800" dirty="0" smtClean="0"/>
              <a:t>SNPs identified in conserved segments</a:t>
            </a:r>
          </a:p>
          <a:p>
            <a:pPr marL="265113" indent="-265113">
              <a:spcBef>
                <a:spcPts val="2400"/>
              </a:spcBef>
              <a:buFont typeface="Arial" pitchFamily="34" charset="0"/>
              <a:buChar char="•"/>
            </a:pPr>
            <a:r>
              <a:rPr lang="en-CA" sz="2800" dirty="0" err="1" smtClean="0"/>
              <a:t>Panseq</a:t>
            </a:r>
            <a:r>
              <a:rPr lang="en-CA" sz="2800" dirty="0" smtClean="0"/>
              <a:t> tool</a:t>
            </a:r>
          </a:p>
          <a:p>
            <a:pPr marL="722313" lvl="1" indent="-265113">
              <a:spcBef>
                <a:spcPts val="600"/>
              </a:spcBef>
            </a:pPr>
            <a:r>
              <a:rPr lang="en-CA" sz="2800" dirty="0" smtClean="0"/>
              <a:t>	</a:t>
            </a:r>
            <a:r>
              <a:rPr lang="en-CA" dirty="0" smtClean="0"/>
              <a:t>Laing C </a:t>
            </a:r>
            <a:r>
              <a:rPr lang="en-CA" i="1" dirty="0" smtClean="0"/>
              <a:t>et al </a:t>
            </a:r>
            <a:r>
              <a:rPr lang="en-CA" dirty="0" smtClean="0"/>
              <a:t>(2010). </a:t>
            </a:r>
            <a:r>
              <a:rPr lang="en-CA" i="1" dirty="0" smtClean="0"/>
              <a:t>BMC Bioinformatics</a:t>
            </a:r>
            <a:r>
              <a:rPr lang="en-CA" dirty="0" smtClean="0"/>
              <a:t>.11:461</a:t>
            </a:r>
            <a:r>
              <a:rPr lang="en-CA" sz="2000" dirty="0" smtClean="0"/>
              <a:t/>
            </a:r>
            <a:br>
              <a:rPr lang="en-CA" sz="2000" dirty="0" smtClean="0"/>
            </a:br>
            <a:r>
              <a:rPr lang="en-CA" sz="2000" dirty="0" smtClean="0"/>
              <a:t>	</a:t>
            </a:r>
          </a:p>
          <a:p>
            <a:pPr marL="265113" indent="-265113">
              <a:spcBef>
                <a:spcPts val="600"/>
              </a:spcBef>
            </a:pPr>
            <a:endParaRPr lang="en-CA" sz="2000" dirty="0" smtClean="0"/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Genome Composition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11</a:t>
            </a:fld>
            <a:endParaRPr lang="en-CA" smtClean="0"/>
          </a:p>
        </p:txBody>
      </p:sp>
      <p:graphicFrame>
        <p:nvGraphicFramePr>
          <p:cNvPr id="10" name="Diagram 9"/>
          <p:cNvGraphicFramePr/>
          <p:nvPr/>
        </p:nvGraphicFramePr>
        <p:xfrm>
          <a:off x="639234" y="1837266"/>
          <a:ext cx="7865533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5471" y="1170040"/>
            <a:ext cx="8544231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spcBef>
                <a:spcPts val="600"/>
              </a:spcBef>
              <a:buFont typeface="Arial" pitchFamily="34" charset="0"/>
              <a:buChar char="•"/>
            </a:pPr>
            <a:r>
              <a:rPr lang="en-CA" sz="2800" dirty="0" err="1" smtClean="0"/>
              <a:t>Panseq</a:t>
            </a:r>
            <a:r>
              <a:rPr lang="en-CA" sz="2800" dirty="0" smtClean="0"/>
              <a:t> pan-genome pipeline:</a:t>
            </a:r>
            <a:br>
              <a:rPr lang="en-CA" sz="2800" dirty="0" smtClean="0"/>
            </a:br>
            <a:r>
              <a:rPr lang="en-CA" sz="2400" dirty="0" smtClean="0"/>
              <a:t>	</a:t>
            </a:r>
          </a:p>
          <a:p>
            <a:pPr marL="265113" indent="-265113">
              <a:spcBef>
                <a:spcPts val="600"/>
              </a:spcBef>
            </a:pPr>
            <a:endParaRPr lang="en-CA" sz="2000" dirty="0" smtClean="0"/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Genomic Markers for User-Selected Groups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12</a:t>
            </a:fld>
            <a:endParaRPr lang="en-CA" smtClean="0"/>
          </a:p>
        </p:txBody>
      </p:sp>
      <p:sp>
        <p:nvSpPr>
          <p:cNvPr id="8" name="TextBox 7"/>
          <p:cNvSpPr txBox="1"/>
          <p:nvPr/>
        </p:nvSpPr>
        <p:spPr>
          <a:xfrm>
            <a:off x="179410" y="933371"/>
            <a:ext cx="8544231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spcBef>
                <a:spcPts val="600"/>
              </a:spcBef>
              <a:buFont typeface="Arial" pitchFamily="34" charset="0"/>
              <a:buChar char="•"/>
            </a:pPr>
            <a:r>
              <a:rPr lang="en-CA" sz="2200" dirty="0" smtClean="0"/>
              <a:t>Presence / absence of genomic loci and SNPs can be compared across groups</a:t>
            </a:r>
          </a:p>
          <a:p>
            <a:pPr marL="265113" indent="-265113">
              <a:spcBef>
                <a:spcPts val="600"/>
              </a:spcBef>
              <a:buFont typeface="Arial" pitchFamily="34" charset="0"/>
              <a:buChar char="•"/>
            </a:pPr>
            <a:r>
              <a:rPr lang="en-CA" sz="2200" dirty="0" smtClean="0"/>
              <a:t>Significance measured by Fishers Exact test</a:t>
            </a:r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-36944" y="2382974"/>
            <a:ext cx="9422879" cy="4089198"/>
            <a:chOff x="0" y="1006532"/>
            <a:chExt cx="9145788" cy="3922263"/>
          </a:xfrm>
        </p:grpSpPr>
        <p:pic>
          <p:nvPicPr>
            <p:cNvPr id="5" name="Picture 4" descr="loci.png"/>
            <p:cNvPicPr>
              <a:picLocks noChangeAspect="1"/>
            </p:cNvPicPr>
            <p:nvPr/>
          </p:nvPicPr>
          <p:blipFill>
            <a:blip r:embed="rId3" cstate="print">
              <a:grayscl/>
            </a:blip>
            <a:srcRect b="91197"/>
            <a:stretch>
              <a:fillRect/>
            </a:stretch>
          </p:blipFill>
          <p:spPr>
            <a:xfrm>
              <a:off x="0" y="1006532"/>
              <a:ext cx="9144000" cy="585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 descr="loci.png"/>
            <p:cNvPicPr>
              <a:picLocks noChangeAspect="1"/>
            </p:cNvPicPr>
            <p:nvPr/>
          </p:nvPicPr>
          <p:blipFill>
            <a:blip r:embed="rId3" cstate="print">
              <a:grayscl/>
            </a:blip>
            <a:srcRect t="20097" b="29745"/>
            <a:stretch>
              <a:fillRect/>
            </a:stretch>
          </p:blipFill>
          <p:spPr>
            <a:xfrm>
              <a:off x="1788" y="1592132"/>
              <a:ext cx="9144000" cy="3336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Genomic Markers for User-Selected Groups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13</a:t>
            </a:fld>
            <a:endParaRPr lang="en-CA" smtClean="0"/>
          </a:p>
        </p:txBody>
      </p:sp>
      <p:sp>
        <p:nvSpPr>
          <p:cNvPr id="8" name="TextBox 7"/>
          <p:cNvSpPr txBox="1"/>
          <p:nvPr/>
        </p:nvSpPr>
        <p:spPr>
          <a:xfrm>
            <a:off x="179410" y="933371"/>
            <a:ext cx="8544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spcBef>
                <a:spcPts val="600"/>
              </a:spcBef>
              <a:buFont typeface="Arial" pitchFamily="34" charset="0"/>
              <a:buChar char="•"/>
            </a:pPr>
            <a:r>
              <a:rPr lang="en-CA" sz="2200" dirty="0" smtClean="0"/>
              <a:t>Groups can be selected from phylogenetic tree, by associated meta-data or by geographical location</a:t>
            </a:r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</p:txBody>
      </p:sp>
      <p:pic>
        <p:nvPicPr>
          <p:cNvPr id="9" name="Picture 8" descr="group_select.png"/>
          <p:cNvPicPr>
            <a:picLocks noChangeAspect="1"/>
          </p:cNvPicPr>
          <p:nvPr/>
        </p:nvPicPr>
        <p:blipFill>
          <a:blip r:embed="rId3" cstate="print"/>
          <a:srcRect l="9798" t="23991" r="19495" b="21621"/>
          <a:stretch>
            <a:fillRect/>
          </a:stretch>
        </p:blipFill>
        <p:spPr>
          <a:xfrm>
            <a:off x="72000" y="2004291"/>
            <a:ext cx="9000000" cy="41471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Down Arrow 9"/>
          <p:cNvSpPr/>
          <p:nvPr/>
        </p:nvSpPr>
        <p:spPr>
          <a:xfrm>
            <a:off x="369455" y="1856509"/>
            <a:ext cx="443345" cy="332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Down Arrow 10"/>
          <p:cNvSpPr/>
          <p:nvPr/>
        </p:nvSpPr>
        <p:spPr>
          <a:xfrm>
            <a:off x="1445491" y="1870364"/>
            <a:ext cx="443345" cy="332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Down Arrow 11"/>
          <p:cNvSpPr/>
          <p:nvPr/>
        </p:nvSpPr>
        <p:spPr>
          <a:xfrm>
            <a:off x="2290591" y="1884224"/>
            <a:ext cx="443345" cy="332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Down Arrow 12"/>
          <p:cNvSpPr/>
          <p:nvPr/>
        </p:nvSpPr>
        <p:spPr>
          <a:xfrm>
            <a:off x="3126455" y="1898084"/>
            <a:ext cx="443345" cy="332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8836" y="1891286"/>
            <a:ext cx="3241963" cy="183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Virulence Factors and Antimicrobial Genes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14</a:t>
            </a:fld>
            <a:endParaRPr lang="en-CA" smtClean="0"/>
          </a:p>
        </p:txBody>
      </p:sp>
      <p:sp>
        <p:nvSpPr>
          <p:cNvPr id="8" name="TextBox 7"/>
          <p:cNvSpPr txBox="1"/>
          <p:nvPr/>
        </p:nvSpPr>
        <p:spPr>
          <a:xfrm>
            <a:off x="193640" y="916639"/>
            <a:ext cx="721392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spcBef>
                <a:spcPts val="1800"/>
              </a:spcBef>
              <a:buFont typeface="Arial" pitchFamily="34" charset="0"/>
              <a:buChar char="•"/>
            </a:pPr>
            <a:r>
              <a:rPr lang="en-CA" sz="2600" dirty="0" smtClean="0"/>
              <a:t>High quality set of VF and AMR used</a:t>
            </a:r>
            <a:br>
              <a:rPr lang="en-CA" sz="2600" dirty="0" smtClean="0"/>
            </a:br>
            <a:r>
              <a:rPr lang="en-CA" sz="2600" dirty="0" smtClean="0"/>
              <a:t>to search genomes</a:t>
            </a:r>
          </a:p>
          <a:p>
            <a:pPr marL="265113" indent="-265113">
              <a:spcBef>
                <a:spcPts val="1800"/>
              </a:spcBef>
              <a:buFont typeface="Arial" pitchFamily="34" charset="0"/>
              <a:buChar char="•"/>
            </a:pPr>
            <a:r>
              <a:rPr lang="en-CA" sz="2600" dirty="0" smtClean="0"/>
              <a:t>VFs from </a:t>
            </a:r>
            <a:r>
              <a:rPr lang="en-CA" sz="2600" i="1" dirty="0" smtClean="0"/>
              <a:t>Virulence Factor </a:t>
            </a:r>
            <a:br>
              <a:rPr lang="en-CA" sz="2600" i="1" dirty="0" smtClean="0"/>
            </a:br>
            <a:r>
              <a:rPr lang="en-CA" sz="2600" i="1" dirty="0" smtClean="0"/>
              <a:t>Database</a:t>
            </a:r>
          </a:p>
          <a:p>
            <a:pPr marL="265113" indent="-265113">
              <a:spcBef>
                <a:spcPts val="1800"/>
              </a:spcBef>
              <a:buFont typeface="Arial" pitchFamily="34" charset="0"/>
              <a:buChar char="•"/>
            </a:pPr>
            <a:r>
              <a:rPr lang="en-CA" sz="2600" dirty="0" smtClean="0"/>
              <a:t>AMRs from </a:t>
            </a:r>
            <a:r>
              <a:rPr lang="en-CA" sz="2600" i="1" dirty="0" smtClean="0"/>
              <a:t>Comprehensive </a:t>
            </a:r>
            <a:br>
              <a:rPr lang="en-CA" sz="2600" i="1" dirty="0" smtClean="0"/>
            </a:br>
            <a:r>
              <a:rPr lang="en-CA" sz="2600" i="1" dirty="0" smtClean="0"/>
              <a:t>Antibiotic Resistance Database</a:t>
            </a:r>
          </a:p>
          <a:p>
            <a:pPr marL="265113" indent="-265113">
              <a:spcBef>
                <a:spcPts val="1800"/>
              </a:spcBef>
              <a:buFont typeface="Arial" pitchFamily="34" charset="0"/>
              <a:buChar char="•"/>
            </a:pPr>
            <a:r>
              <a:rPr lang="en-CA" sz="2600" dirty="0" smtClean="0"/>
              <a:t>Augmented with our own curated genes</a:t>
            </a:r>
          </a:p>
          <a:p>
            <a:pPr marL="265113" indent="-265113">
              <a:spcBef>
                <a:spcPts val="1800"/>
              </a:spcBef>
              <a:buFont typeface="Arial" pitchFamily="34" charset="0"/>
              <a:buChar char="•"/>
            </a:pPr>
            <a:r>
              <a:rPr lang="en-CA" sz="2600" dirty="0" smtClean="0"/>
              <a:t>VF / AMR descriptions and categorical data from databases also loaded</a:t>
            </a:r>
            <a:endParaRPr lang="en-CA" sz="2400" dirty="0" smtClean="0"/>
          </a:p>
        </p:txBody>
      </p:sp>
      <p:sp>
        <p:nvSpPr>
          <p:cNvPr id="12295" name="AutoShape 7" descr="data:image/jpeg;base64,/9j/4AAQSkZJRgABAQAAAQABAAD/2wCEAAkGBxMSEhUUExQTFRUWGBsYFxgYGRgYGRYZGh0fHRgXHh0aHCggHB0nHxcXJDEiJikrLi4uGR8zODMvNyguLisBCgoKDg0OGxAQGywmHyUsLCwsLCwsLCwtLCwsLCwvLCwsLCwsLCwsLCwsLSwsLCwsLCwsLC8sLCwsLCwsLCwsLP/AABEIAKoBKAMBIgACEQEDEQH/xAAbAAACAgMBAAAAAAAAAAAAAAAABQQGAgMHAf/EAFIQAAIBAgQCBAcLBwoEBwEBAAECEQADBBIhMQVBEyJRYQYXMnGBkdIUFiNCUlNUkqGi0TNicnOTlPAHFTRVgrGzwdPhJHSywwg2Q0RjtPHypP/EABkBAQEBAQEBAAAAAAAAAAAAAAABAgMEBf/EADERAAICAAMECAYCAwAAAAAAAAABAhEDITESQWHBEyJRcYGRsfAEFDJSodHh8RVCcv/aAAwDAQACEQMRAD8AqXBrlo2AHtYct7otW8zA5ujfMXbyhtAExApla8HsFcZ2F1kWCQvSW5WLlxS8ldVARDl/P32qpWMKz+SJgSewDvJ2recCnRO+eWUKSApAGYxudSfRUo04SSsa+D2FRrBbo8PcfpCLvTPk6OzkkMDMr1p6wDHQCKkfzDhRbR2uP5BbS5a+FiybhyjKSkOAkNO/bSC3gg3xhtInkec9kGsVwcgRuYmRG5IB+yoYLUPBnCtcItvdcKrkgXbQJKvaUHMVgCLrb75N614bwfwbXRb6Z26txswe2A+W6baqvVMHKM/OfNrVbWyVDAMdQwYKYzgFTl7xPW57CsVwo5yJIHLQETmOlBRaF4JgrhROlKFQgLh0i4GuXV2gw8ImskdYadunFcBwi9IBdfNFzL17cIUto+VuqM0szLMrt2g1XThI03MkaaARzMjY/wCVee499V0j7TGn+fZQFrxvAcHZLA3CVbodc6NcUNcKsw6sARB5iAYMVGu+D2GWzePTFrlkQYdMucIrGBEsrOzKNZ6vOq3fw2TmD/B/D7RWiKAs3DuG2GwTZntjEPmuW5brBbZAyRt1gLu5nyYBqU/BsGvSBSzwt0Lmupvau21ziFEgqzGOxT2yKhXkUFF6bg2EYq3VULfcSHTIw91FFQp5WtsyGGkLWjAcBwk2mdpVmX/1UCuXzhrYAGZMmVDJOs8tKpkURQUWo8FsNaDSQy2beZVuWh0ZKOzXHzDr9ZVUgQdfMK94FZwrYdBcFo3H90eUDmOS2GQZw46PXbqtO1VSK9oC72/BTBm4i9OxBQmektDNqgDg5SQvWbSD5O+9R14BhnRj0gBSwh6roFLZXJY6Ekkqo2A13mKp8URQUXbEeDmEbpnDlApHRgXUIjIjc1kzmbn8WtCeD+EbMVe4YzDJ0tkMct1rZu5mULlCqHyxz351UIoigLBxvhFizbsPbuFy5XN1lIYFQSwAErDErBnzzIp7i+C4W5cKMLNqLtzoxauKDcsKoILauAc3cDE6aTVCiiKAu9rwawjMiZyFXpQz9LbBfLeyKfJIEIc2ggiNedeN4O4V+iGfJoiki5bi60XC4iCVfqLrqDnAAqkxRFBRdX8FsJD/AA5AF1FzG5bgI3RzsvWMO2+XydjrSDwl4fbsXslpiVyBjLKxViTKyoAOgB2HlUpigUKe0UUUAUUUUAUUUUAUUUUAUUUUAUUUUAy4VbMEg2oOhDvkOmoYa7a1liWa2jqxRukUQVcNGVh2bT2eeug/ye/yb4XG4JMRee9mdnEIyqFCOV5qSScs+mrJ4neH/KxP119itbiOUr1/Bxz+Z5iHsmf/AJV7tNfPXn8zGQM9j9qvbE12TxO8P+Xifrr7FHic4f8AKxP119ingc+t2/g4hhsMHOWVUxIzNAOsAbb6/ZWzE4DIASbZnktwMRoTy829dr8TvD/lYn66+xR4neH/ACsT9dfYpRrO9TjFrhmZVYNa1EwbiqR6D5j/AAK2LwWY69jvPSr269/Oux+J3h/ysT9dfYo8TvD/AJWJ+uvsUoj2u38HEcLg+kJCsiQAZdsogxpPbr9hrG5gyHCZkMkDMGletsZ7K7h4neH/ACsT9dfYo8TvD/lYn66+xUoud6nGf5kub5rMdvSLrUS7hCrBcyGYEhpUTI37o1ruPic4f8rE/XX2KPE7w/5WJ+uvsVWgr3v8HFrnCHVM5a1HZnUkwJIjt1GnfS+u8+J3h/ysT9dfYo8TvD/lYn66+xRoRb3s4NRXefE7w/5WJ+uvsUeJ3h/ysT9dfYqUzVnBqK7z4neH/KxP119ijxO8P+Vifrr7FKYs4NRXefE7w/5WJ+uvsUeJ3h/ysT9dfYpTFnBqK7z4neH/ACsT9dfYo8TvD/lYn66+xSmLOI2sJmtllJLAElRGw3030WWJ7BXVv5MvAXA4zAJev2i1wvcBIuXF0VyBorAbCndr+SHAqQy3MUrAyCLiggjYg5K2Wv5KsIohb+OUdi3so9QWKULJfir4X8w37W77dHir4X8w37W77dR/FdhvpOP/AG5/CjxXYb6Tj/25/CrQskeKvhfzDftbvt0eKvhfzDftbvt1H8V2G+k4/wDbn8KPFdhvpOP/AG5/ClCyR4q+F/MN+1u+3R4q+F/MN+1u+3UfxXYb6Tj/ANufwo8V2G+k4/8Abn8KULJHir4X8w37W77dHir4X8w37W77dVvwk8G+FYDJ7qx2Ptm5OUC7ccmNzCITGo176R+6fB/+seJevE/6VQWdA8VfC/mG/a3fbqs/yj+AWAwnD71+xaK3EKQTcuNGZ1B0ZiNiaS+6fB/+seJevE/6VY3bng8whuIcQYHcN7oIPoNmKUUdL4A4JbOHf3JiLxu21Zzbu3JUlFO2YDUseY2rZY8AsA7KPcGNUMYJZ3AUajMfhDpMd8GaX2+O8GUBV4txYAAAAPiQABoAB0WgrL3w8H/rfi/18V/pUoFL/lD4NaweNezZUqgRCAWLGWEnViTXlWnw88GcI2AHEcPisRiJZFzXX6TOpbJBLKGBU8j2ERRUYLf/ACU8RS1w3BW30N576oeWYXHYL6QD6qfeGHFnti3YsGL+IJVWAzdEg1u3o55V2HMkVSvBzBC74O2/hFsm29y6t1p+DZLrsryNtRv3+ipvgjxO5ijfxt3L03QlFQDW0Fy6dY6ZiS0c5GtdYpbN+73HKTe1Xut5L8I+GWMJh1KOyvZLZLq9a+90qpAZjq5d9wdCDUfwastfTFXMRmfFBlt3A4joGLmbduCcq5OjMr2zOtNMEDjMc7KQ2EsOWkQRcxAyqFGmydHOnMjtqZxPhYtYtsSrsou21S4g0Duh6jkggyFJHfp6X0qt+v8AAtyfDT+THwe4ubV67g8RcLtbGe1daAbtqSCpM9Z0MAnnIMb1Y7OKRtAdd4Oh9RqpXCnSBwAOj6QKQY8sxOXsMAx2gdlMuG3DcvKyB1QSCZzCY1Uk9ulZuzSjRYaKKKoCiiigKeljiSZ4JbM2ksjZVz3NgzRmg2eYGUHZt91z+cSxOUaMSuqDTJcA6ofXrdH5TegRVqore3wRy6Li/MqVw8TCsVBLsFgFrJVSFaRrEywSYgQTB0qVcPEAWOhUudFFrMqZ3y5cxgkr0ZOb87nVjoqbXBDo+L8yv2RjmTEhsquVYWDCQG62UyCTtk8oaGdxtFw68QXIApCZzIdluPl6kZiX0EdJ5JOsGI0q1VEuY9IMOAY0JBMTsT6abfBF6PixFZPEpt5ghErnIFudVtlhGYdUMbwka6Kdee3idvF9JeNkXMrZApzJoMrZygZoU5uj3A0DRrEzEv3I/L2yMrGchnkAdCNiRy1k+jz3c8H4azPL4N+3n1uym13E2Mt5AsrxGcpgL1AG+DaB1czSWktGeZETEd8a5heIurBmZWYSCrIApNpQQsGfygffbQg06u4x5IF22JEqcjSJII5xGWR54rB8RcIDC/bA2MW211kbkxoCPwq7fcR4fF+Ys6PiKSqAMoF3IWKsSc13o8xZ5GnQxEjygQOTDimFxRNno7m/UvHRYUsrG4o+VCsoj5c8qYW8aqjK7gsNyAYPP+6paNIBGx1rnPrqvQ7YD6KW0s+/MplzA8RKEBnD53MlxGWG6MAi4fzdwomJBEmt13DY4m4fhiC6FeuisF6QF10uZSOjDCYUyRv5Qt1FcehXaz2/PS+2PlxvtKhdwPEGLBXdJY5nzIQQbylWtr8ULazgggSY33qTes4w4MKQxxJZ5KOoyAs2VgSRmCqRCTrABjWrNRVWEu1kfxknXVjk70/HdwMbU5RMzGsxP2aVlRRXU8YUUUVQcP8A/EP/AEjB/qrv/Ulc4w+BR5Ki+8GOojNqfJBhdCYbT1TBro//AIhv6Rg/1V3/AKkqheDrRmObGDVBNhcw+N1W6p17PO2lZNEdOGTm6mIgHQi05EQDrC7693LtrF+HqN+nGmk2mEn0j7Ptp+L/AJbdNxTylIYW/LOUROnVO4HdGmprVfKMJuXeJHL1pa1K5jEanydufr7RSu43BNb3S6BtL22Trb5esOzWotOsZ8JZzOcU1xdVlZtBSVzEnKIEFtQd8vbSWgOqW/8AyqP+Y/79e15b/wDKo/5j/v17WWEXT+S/hdnEcIwy3kFxVe62Vpyki88Ssw0d4NXHFcHsXGLsnWZcjFWZCy8lbKRmA5Ttyrnn8l3hlgcPw+3Zv30tXEa5KsCPKdmBBiCIYVbPGBwz6ZZ+9+FbTyMtFgwWEt2UW3aRURRCqoAAHcBWd6yriGAI76rnjA4Z9Ms/e/CjxgcM+mWfvfhSyUe37aYdmGUqDJEGTHKS0nLM6ctBsKa8DDdH1gRqYBAEDlHdShvD7hZ3xdk+v8K98YHDPpln7fwoUs1RfdLc7T7ToVIO2g1Guv2HulH4wOGfTLP3vwo8YHDPpln734UA991N81c+7p97+IrxcU0x0Vwd/V9XlUj8YHDPpln734UeMDhn0yz978KAeDFt81d+57VeLi2P/pXB9TXUfnd8+g0k8YHDPpln734UeMDhn0yz978KAdti2+Zufc9qsxiW0+Df05dO/f8AiKQ+MDhn0yz978KPGBwz6ZZ+9+FAPRiWj8m/pyjn3E+f0ViuLaNbNwaxAyH0+Vt+FJPGBwz6ZZ+9+FeN4f8ADCIOLswf0vwoB77sb5q7932vRQcW0T0VzloInnrqY5D11WPfdwj6Vb+vcr0+GPCPpdvefKudhH+dLFFmGLaCeiuCP0ZPmhqDimieiuHu6s/9VVr348I+l2tfzrnKfxNYt4XcHMTibJjaS/efTufXQUWj3Sc0dFciYnqx5/KmKxOMaNLNzYadTny8rlSK34e8LUADGWoG2rH7SKy8YHDPpln734UA+XEsf/Tcb75eQkc+e3nrFMS+YA2mA7ZBHP09m8b91I/GBwz6ZZ+9+FHjA4Z9Ms/e/CgHhxbRPRXPu+1QMWfmrk/2e/Wc0cvtFI/GBwz6ZZ+9+FHjA4Z9Ms/e/CgHYxbfNXPu+1WZxLfNvy+Tz/tcufmpD4wOGfTLP3vwo8YHDPpln734UA792N8zc+77VSlMjsqteMDhn0yz978KPGBwz6ZZ+9+FLBzX/wAQ39Iwf6q7/wBSVzzgmMt2yc93EWycsG1l1AzSCCDtIg950rsXhxd4LxM2jdx4ttazBWQ7hokEMpG4FVb3n8C/rV/uf6dQpWU4xaDOwxmPDToRl64yrMjYarHPQLpvWi9xVSQhxWMe0w+EmM06yADI3Cc/T2W33n8C/rV/uf6dHvP4F/Wr/c/06FKbfxlgW2VLuKMrlynIFPlaaLJWejnY6t3Uirp/vP4F/Wr/AHP9Oj3n8C/rV/uf6dAbbf8A5VH/ADH/AH69qR4W8S4bZ4OMDg8R0x6RWG5Pl53ZjAA/3orLCI3glwHhRwVm9jSvSXjcIz4g2RCOUgAESNBJ13pu3BfB2T1rBHI+7W1Hbq9UnF4NLuD4erzpaxZEEgyMTr8Uzpm0jzVTHSPUD66uQp6naRwXwdkdaxyn/jX07fj6xrWJ4N4PRvYn/nmj/rri1FUHav5l8HvlWP31/b89etwXwe+VYO//AL1u6Pj89fVXFKKA7U3BfB6NGsE6/wDvX7o+Pz19Vengvg7mjNZiYn3a+2msZ/P6q4pRQHaf5m8Hu2x+/N7de/zN4PQDmszGo92uCO7y64rRQHa24L4O6Q9jYSPdraHWfj68vXXp4L4O/LsbD/3r7mJHl8pPq764nRQh2ocF8HvlWNtP+Nbfs8uvW4L4PcmsHT6a++mnl+f1VxSigO2Dgvg7r17GkR/xrme34+lYDg3g/B1sTy/45tdTr5fmPpri1ZBCdgT6KZIqi3odlHB/B/WTY/fmPp8vtqb73/Bn56z+9P8A6lcONpgJKsB2kGKwGu1S0yuDWp3T3v8Agz8/Z/en9uj3v+DPz9n96f264XRVMndPe/4M/P2f3p/bo97/AIM/P2f3p/brhdFAd097/gz8/Z/en9uj3v8Agz8/Z/en9uuF0UB3T3v+DPz9n96f26Pe/wCDPz9n96f264XRQHdPe/4M/P2f3p/bo97/AIM/P2f3p/brhdFAd097/gz8/Z/en9uj3v8Agz8/Z/en9uuF0UB3T3v+DPz9n96f26Pe/wCDPz9n96f264jhMOXYADvMRMc4nSaYPwsDUpejQb2tyYA8r0eelEcksjr3vf8ABn5+z+9P7dHvf8Gfn7P70/t1x63w0H4tzTeDa32O7bTXt7AW0EsL0c9bRj1HtI9dWibaOwe9/wAGfn7P70/t0e9/wZ+fs/vT+3XFPgf/AJd/zdo/vn7Ky/4f/wCb7lSi2dK8OeBcHTCPcwF1Gu22QlUvG7KMwUyGYwJYaiiqDwiOixkTHR24nePdFqJorLNFlA/4TATm/IYvYka+6RlnKQQJgzIA3JiqTivK9A/uq6X7iDA4BWtPdZreJhVVX6oxBLdUnecpBAJEdk1S8UIb0D+6m9G19D8OZpooorRgKKKKAKKKKAKKKKAKKyyaT3x5uz16+o1nasM0QNCYk6CfPQqTehqoqVhMMDcCPKycp7uUnzGtmAu9Hc1AGUnNI1EaETy1oS1vNeCsvnUhSQCJ00799O2rj4PcQVLTWrisrCQFPJSCxytsQI2JESBJrQtmcuujOU9YGX1MrD+0K0tDvaeN7ZDecKQT59B6YrUVJOzz4s8Ocap+fKuY94hx0JY+BvWneElHAPVMEkmDy8+pFVfGX3dSwcuCtwSQE6MFCFVUAAAkjrAa9g1qC9oligJ1VBv8lAZ5adXeta3DmgByoECZ1kjWrKTZMHChDP36Dnwy4epNu9aA69pM6iBDKMpMDzCf/wBpFxPDBCmXYoJ/TXR/tE/2qtVtuls5SZZLtwAAicuYbdhE+nalWOUNbkqXBZ2zLoQJygkEHKQQRGg0IFJLsJhYjWT3FdoqbicIuVWtksGk9ukwNhpqG9VQ433037qwepZ6HlFFFAFFFFAFFFFAFFFFAZIAdzHomtnRp8v7prTUvhoU3EBAPW1BEyI+3zUI3SI9xFGxn0RWFWw4e38hI/V/xG/21CuXsOpykW5UAa223G/xTMfbWtk5rFvRCCin1+/hWBEoJESLRBHZGmlI7gAJAMidDrqO3Wo0bjK9w04N+Rxf6q3/AI9qva84N+Rxf6q3/j2q9rLNFnUH3HgCBI6HFA6AjXEzBzCI0MjyoBjWqRjHBckRB10Mx3Tzq7R/weA0mLOKMZQwj3TqdWHbGk7naqRivK9A/uqb0bX0vw5mmiiitGAooooAooooAr1RNbLFkuYApxhsMFClIaZIna4NA9s9h10HbtuDQNpK2YcMwaAqH3uCVB8k67T2ysecRU3iFllc2jswlCPlDUr6Rt6O2tVrDh7TWZmMz2GPInRkPn0mOagjTeZhcQL9gpcbLeszlb4zwDA/TBGhPyfVqktThPEm9NPdMQX+ugucwMjn84CAxP5ywZ7Q3ol8YwbDruCjXAMwYEa7k6/K6jek1IxC22vOqIbdu4AMrNmynk0xtmzctAWHZWDO1wPbcszKOqGJJJtzKa9yvp2qgqK2W0ve4ZcKvKVy9ZyHt3BlgZTIZxr+rJB89SMfds5lFi1cQgOTnYNIIKmABAiDoPNSLgt0o2cHyXtGe3cx5iM09xp1irPwrBZgoXQ84aJHnyn1hqqhdO2cpyUW1SFeMvIEICQ/SSzTmJSPyeU6ROubflUGwtpVuAoWuSnRspgKAwL5l3MiAK2485naDAJaD2REjzGNP0qjXGDdYiDA+wjn6KjijtF5DfD4jo76rljMzMN9Tnb/ACUiseJL5LLmWEBLLPVzEsCwGuWHjMNRseRrTj7JFxCCdFu9vzt4jbzj7Kz1a9bE9b4FW1AhiiKSDynUa6HY8q2cazs08QS5mghWyhQGCJckgdaTlJEsX31121oxtx1w6KT1rh6SNOrbEi2I5ZiWbQD4vYa3WFt3rj3LnVRS1x3QnyQZIZd1Y7aEanQEVL4jhb965dNq5n6NJcB2RUCflDrAjMX0BqPJWzSbtIrlrAXG+LGhMmFEASTr3DlUZhFNmwzLbJLIC+gOaequrHqydTlHoaaijDWwjMXLRAGUQuY951MDXYcu2stHeMkyFRW2AAe0x6O/7K1VDQUUUUAUUUUAVM4X+UTTTMdYnWNu+odTeGflE/SOsE8u7fzURmWjLLPeO3Zv45fxrSm4WLEiwjg6htOsOR111j003uGZ13HIN3+rzVrs3OrM7qDsxA8x7O+JmujzPLF0Kjcbb3Nb27F2G/8A1D11Bbht2T8GRHLTT7aYYvjIDLkhwNZ6yyddCDv/APnZWocdMeQvrNZyOy21ojLhloraxisCCLduQf19qijhtwtbxrHc27Z//wBFrSisM7FhxJb3Bw8Kgc5MST1ramBfaVIcEshkSBHkrrtVKxG/oHfyq7hiMLw4yIFrFzJIH9I02I19cbxpIpGJGvoH91Teja+l+HM1UUUVowFFFFAFbsLhmuNCia24e3lbLctmWAImQROoaJEj+Jp/hMIVUKGVWfZ9AgPJGHY3yuWnKSGugbUbb0RpTBhbei6RmBG7AaZ1nZ1MgrodezUYrcmc3MZjlmI2W+uk6agjvOk+S7wdtpKMjKSdUIMi4PjL36CRzABHOluKwZtsDshJKn5DHdf0TBBHZ3grXTZrQ8nS7bzMnyFFIzC8Wlx1cgbZXUjk4DTy2Pn0XrJNyRIYiG7SQJVv0oj6xHxTWaWTBkGet1ewRmZPRuv+wFbWuBckHrSATGgYy1q7ziSLgO8HMDvUSI32EMXBdBttC3flAcuwdsgCV9I2MeYpbnUvjqshCvz+EXrJc/ODqNe9WJ3qLxe2A2cAjWCAfIbf/MbdndTLguPW6Qt0kZgVZsukSCG0kAhgD2eszeBpqltI1LZGdsohHyNaHYCSGTzqekX0d4ppgL83XU/EKKPTkJ8+zadxHxq127LW1u27inNYuLcWJIILAOAewrlYHuNRbAYszgFc7Dugy7KR3Ega/wC1W6ZhxcouW7S/LkLeKJ0bx8Rtf8vsII+3sqIBGZG2gwfR/wDyfMOelOsRb6VesIn0ZX5/2W+zT5NKAmUgMRoY56jkNe6YPLbastHaDypjHiSkdERPWF2R/ZDaDn+UH2Vi94pjWjZM7RrqLdotET+ZW/F2osYZhJh2Qz+jbQSOR+DI3qVYtFsZfOkW0cww6pL2TlUncjrFvMp7atHJOln2P1MeHoF6K2ZDMwuXQG6ypb6xWd2UBTI3BzDbWkq4q45zBVdnOmWVYk8iNjqRuDUnD3JbE3Tm6lhwrTMFytkHzxdY79tYcHurnNxxPQWzdzRBzaC3OsE9I9vfU9tQ2lVv3fuj3iVxHum2qlshFsARqQYJAA2Zsx0+VWjEsmbKlsOqdVesTnYnUwsEyfuheyvcAMqNcF0nKAiZhEXGBg6kroodt9DlrZYBRM+VS05Ujo/Kjrv1dsoIA72B5VDWhHxhY9QIpjyiqbt2A7kDYTzzHYiIV6yyGGBB7DTKzZcLnJjkimACflHeVXsO502BFRWwhylmuJoY3LEtvG0E6yddPVOWdYyvIh0V6a8oaCiiigCslYgyCQe0aGsaKA3e6rnzj/Wb8aPddz5x/rN+NaaKEpBRRRQo24N+Rxf6q3/j2q9rzg35HF/qrf8Aj2q9qMFixjuOH4DKqtKYhes6qJN98qjZmYwYCsNtZ0qmYnf0D+6r6t4Lw/BCYJt4kiLjIxy3rh6qARcPcdB6a56WJ31pRpPJo8oooqmQphwbg1/FMy2ELsi5yAQNAY3JAnXal9SuG4u5auBrTvbYfGQkGP8AMdx0oR3WWo5t48r8FixDKT1XSHXzyJ7dt+c07wvBlu2/gGS6pHkhjmU8wJmR/ny3qUnhRaeE4jZNwHTplAzdk6bAa1tueCaXIu8PxyFTrDRIHYYE+gj0V1ilW1r6nhxsRxfRy6vHWLe/3kRMCGkWnNxLqfk2lwTGy+caxv2dlalfdXJz8ydpBEzvocwO+zcore2LxOWcRbN42wASjDNlHNSNyDyPOKltYt4lRcsuoYEBlfKpZtDl+SQyZjuNdhpppLfvOLlWun4sQm8DmyKQVPXQTnAA3Uzqy8iddCvZWjDiZRlkMrCF2zTnhR2MFzIfisCKmcXwF1OsJW4DB0gmIhtQCdBBInYGd6xwrzlaGBzSVMgySGOSOcywXbMGUaMKzvOya2bQvx9o5c5APxH1PWA1RgB2qfP1AdzNQbalIhiE1bTTQdvOeX+xp9ctwGBiA2VgBsjbkDsBZLi7yrZY6tIrwKSj8pEDXKZIkdsSY7RI5CstHXDleRauC8YN20Cc2ezBY8zbncj40RqvyW7Aaj8btNbQXLRL2rhLqJJgMQCoO/VOYd4ANJOB32sEvoSrc9VZSp9YM/bVouWR0SWbcw83MMSdSZLPZJ2ndewstvtrazRwmujna09/2VjFXj0mdWLKSQykzHyh6xI847xXuNw2dcwEg/wD3GdP4MbLgS81xfJYsSCBoWB2YbgkDcbkCIqPhbz2D1hmtHmNcvq+3t9FYO/dqTsMC+DJB1tX7bDTXKwYFT3S4H8RTHiVrLcxA2K4QnuZzYtlmnuXKo/td9b+E4X4LFPag57JZBvNy2ekBHbsdZ18++ONIZ7YOou4C7sQJZbdwECdQfg63WR5nO5Px5PkyscPUjCYonQlsOgP9pmj7i60KSmEvMd7l5LQmD1bYNxt+Um36qnWMNlwFyJYHE29xsAjcp79613MMLmHwNgEg3nuNsZl7gtA92id9Yr0PTtJt/8AXor5EG9baLFlQCxAuEQNbl4jowdPkdD9ZqxvAXbuRWHRWgRnygxbTV7u27MWYDmXUdlNGhrmLxKGcpZbUDUM827fP4tvMw/Vilz4forCpDZ78OQB1ujUxbSBPlMGaPzbdGjUZX383m/IjEm85JlLaDXn0dsaKondjoPzmJPaaYcPwHSlXcBLQkW0PMc47e0nme6tt1FwrKjJaYW2zOLplblyIIKjVlSSogROY863YQN18Q4c9TMhZSqFdYW2NykqAIiotaZZSezcff8AYs40bRY5fKB1gadhpVTZS7rC2/KOgiBpux9OkknY1EuYIqCWKrGwmST2af51nTI9F3m/bIlFFFCBRRRQBRRRQBRRRQDbg35HF/qrf+Par2vODfkcX+qt/wCPar2owN+NYw28Bw0BUbTEOM2bqsl9srCGG2Y6GR3VUQKsvhJ/QeGfoYr/AOwarVUBRRRQBTbgWBzsCdp/u9NKaecFZlE9SNobNz1PkiZ8+nqqPsKnWfYWv+Y7gQQnSIwzRoN9ZI8kmDvAP51LvcXQfCWGv2rwYQB5MR2zmLTHVOYED1SLPEblkgZ7gtnUMSHUd3SW9NO9fTTG7xlmA6XrpGjDIer3mI17SR+Hdq6o+WpTV3nYYHwut3CFxttluDQX7Q1bl1lUQ3mg9wmm68LdczfB4iwwMuoGYQdJXeR2g/F2FJXwOHvmEuAMdQrzr5p1I+sByit1vB38K1t0L2yAFYr1kYKYAYcxDc9dJMV0Te8804w/0yfY+XZ4ZcDy7icpa2M4ZfKRSHUxOoRxMGCJHbvvUZMRhWIOboy24hgNhpqCVOg58geVNvdOHxWV8QBh8QuhuKDkYwD1gdIPn9NJvCDgtyxOZM9loKXB1112WdxtpqJnuqPtNYbi3su0/fmNW4Or5nV7bErrtlO+rQdBOYeZ3HxdK94QeDF8QRbd9lJU9aFHwbGRqY0Pek8zWXBsQjdGqsVIEJJJ57EbnXYancfGNM8QzxDCdAmdWZXVSdHzJuA6gmRqFusNNDMmjaeJhy18ys2uGXBaKMtxSzDKShGUzJ/smDPYTTHCXldxhnbIc+eyx0Nu4CAo8xkqew5D8WpmH4jcTIpu3UIJPWZiugiM1uJGZhum/mrO3xfENcgMzgMRIyONtVOQZlI1iSOzsqJJHSUpu7S9+BWvCSzkcYlT0edytwCQbOIXW4sRoreWAeTEcq023DuuRgvSbFZK/nKwiNDOhnl5qvGE42MQjF2yxC3z11KiYs31gsNG6r+knSk93FXbIdLhuC5JUfDoYMcsyruCPS6HlpHFamoYsq2Ws1x9/wBd5I8HsabeIRTbJtDqygMdfqu20FTLa9wpmOAsHwuUtltPibDZtJW4rZd99XOtVi3jWAEjEnmdFcT2DUQfwNXS1fTW6A65+gxRBQbz0dz42+gJ9G9bjTPPj3F2t+XLmynYPAva4fdDZUIvg+Vm+IBr0WaDvtTJcguYVjJNnCG9os7Wy4ILkEHMw+LM9lM8VglSxjFRrpC3MxAgldG8kTtt660cSa2qXXZWYLg0WYAkMLYjz+imzRel233v1S/YgtcPVrGFsJlJv3C56XfKp6NT1Mu3wp/iayOJbNfxCEC2sW7AC5dSMtrULJCW1LbnUL2xTTE3LCPcbo2BwmFtoGzqIa8sRuOsBecySOdL+K37NhbdhVgqudhMw10BtdzooQaxsay1R1jJydVrzz9KK51iYEz2A/3859NOsHadsNe6S5cdlyBEAbyc2oDP1VHd9lafdc7HTsFtvVpE/bW/D4w2w7Nm1UiAiqZOxgjt89cmuw9adumY3MBdMhAttQInVjp3nczO0DX1KvCGzrmBlZ284/GfXTSbTMTce45EmDy3IAGYknuFR+J2kKQBBiQNvNOnmpLtNYF5plZorJ1isaydgor0CdKbe9y/2J9b/asTxIw+p0dcPAxMT6It9woopv73L/Yn1v8Aaj3uX+xPrf7Vj5jC+5HX5L4j7H5Ciim/vcv/AJn1v9qPe5f7E+t/tT5jC+5D5L4j7H5HnBvyOL/VW/8AHtV7UvC8MuWbOJzgde2oEGfJuo5n0IaK3GcZ5xdnDFwp4TqarvM/CT+g8M/QxX/2DVaqy+En9B4Z+hiv/sGq1WzAUUUUBss3I+KrTyafsykEeurTwgqV8kgcwA7pHeOtPmIqqW9x5xVg4OxzKJMSNPSaq1RjE+iXdzHV2ypt6GMuxXlzjKJG06ZRWOBYzlYB0O8akd5AOaf0dt6YXh8Dc7lY/ZVcxOgtEaEzJGk68+2uryPnw6yaG7cNbNAPk6gtqCOXXGs7QHUnQdtMMDxe5bRxmK5Sp63WtiQRlOugECfI82tTVM4e0x8qDrz9dJpi3cI3Fx1nnAdYHm7q1ocr211u0d4rEWbjZb1o280xdt6oCDpmG4O2sct624X3Thgpw5XE4eCrIIMayNN9tDHqilzCMQqjQZSY5SdzHaZOveaXYq61vFDISkkk5Tlnq84rTlRhYe11VpV081+0PH4Hh8ZF3Ct0N4Ek2n2zTrHNdezt5VDFi4gy3UKNEMp2Hb3ZY57RCjc068NBFi040fpLfWGjc+e9WAjPhlLdYgmCdSN+2tbFs8/TuMU3mm64rx3nOOKX8mlwBgwgk+USDq0iIJBtMQObEcqT3rVpmzhmXM0gxmAJ1jSCD6T6dKbeFf8ARZ/MtH0lbkn0wPVSLh+uh2IM98ZiPtANcZan0sJdSxpwfE3ullXS8Roykq3SIw1tnOMwkbwTOSd/KceEvC7d9FvBX6iCCCQXs79YMDLodCJGka8qo11iLZIMEWrpBG4PSIJ88Ej010PwCuEi+pJgYiAJ0AKKSAO8kn01YO+qc/iYvDXSrcUDiGHt3OutwSTDBlIOYTrKZgJ15DUNtVx8DbRfDi3mDdG1y0crBvgr4kGAZEXANwIFJePWlF51AAGVtANNLgjSm/gPbAvXgAAOjmAIGkR6qRVSNY8trB7hlF5bt9iXUXLFq5qTCuhy3ANewCfPUnEMt6y4Jyu1mxLalTmYDUDTdTrW++590qJMG1f0/tJ+JqSLYKagH4OzuOxmI+2utHhu2vD9civeEdkL0huO6JdxdsMZJ+CtLqAFnQ67azyqq8cvO167eJJDuSuViVC7LzgGIroWPtKysrAEZnMESJneDzqpcLE2gx1bMRJ3gHQTXGbzPoYEUoJ79PT9FTvYq6d4APaw1+3/ACrVaQTOYkjvnU7ARzPKrB4R2FVZCqCQZIABPppZgFGQmBOVzPOeqJ9RI9JrDVM9UZpq0TOIYqFS9bUS0dNsRbeYIHKGIJB11nuNV+6rSZJPfO/fvTjg466ryLupHIjoyYI5iVUx3DspK/kp5j/fWW7zNQVNowYV5RRUOpkpgg9hqz2vC8rHUmJAkA6Hlv8AxJqrUVyxMGOJW0ejA+KxMFNQ3lv9/L7ZBuDsOX9rz+s9tHv4bX4Ndd9N+XyuwnWqhRWflsM7f5DG4eSLd793jyB2zAnl3932msvfy/zY17gNtBs2+u/4CqfRU+Wwx/kMbh5ItmJ8IHxNm6MigIoLGADDMLY2OurjSilPBvyOL/VW/wDHtV7XSGHGH0nnx8eeM057j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2293" name="Picture 5" descr="http://www.mgc.ac.cn/VFs/images/translab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60471" y="789507"/>
            <a:ext cx="1454220" cy="15342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Virulence Factors and Antimicrobial Genes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15</a:t>
            </a:fld>
            <a:endParaRPr lang="en-CA" smtClean="0"/>
          </a:p>
        </p:txBody>
      </p:sp>
      <p:sp>
        <p:nvSpPr>
          <p:cNvPr id="8" name="TextBox 7"/>
          <p:cNvSpPr txBox="1"/>
          <p:nvPr/>
        </p:nvSpPr>
        <p:spPr>
          <a:xfrm>
            <a:off x="193640" y="916639"/>
            <a:ext cx="843312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spcBef>
                <a:spcPts val="1800"/>
              </a:spcBef>
              <a:buFont typeface="Arial" pitchFamily="34" charset="0"/>
              <a:buChar char="•"/>
            </a:pPr>
            <a:r>
              <a:rPr lang="en-CA" sz="2600" dirty="0" smtClean="0"/>
              <a:t>High quality set of VF and AMR genes</a:t>
            </a:r>
          </a:p>
          <a:p>
            <a:pPr marL="265113" indent="-265113">
              <a:spcBef>
                <a:spcPts val="1800"/>
              </a:spcBef>
              <a:buFont typeface="Arial" pitchFamily="34" charset="0"/>
              <a:buChar char="•"/>
            </a:pPr>
            <a:r>
              <a:rPr lang="en-CA" sz="2600" dirty="0" smtClean="0"/>
              <a:t>Redundant VF / AMR gene alleles are eliminated</a:t>
            </a:r>
          </a:p>
          <a:p>
            <a:pPr marL="722313" lvl="1" indent="-265113">
              <a:spcBef>
                <a:spcPts val="1800"/>
              </a:spcBef>
              <a:buFont typeface="Arial" pitchFamily="34" charset="0"/>
              <a:buChar char="•"/>
            </a:pPr>
            <a:r>
              <a:rPr lang="en-CA" sz="2200" dirty="0" smtClean="0"/>
              <a:t>VF / AMR genes are grouped by sequence similarity using </a:t>
            </a:r>
            <a:r>
              <a:rPr lang="en-CA" sz="2200" dirty="0" err="1" smtClean="0"/>
              <a:t>BLASTclust</a:t>
            </a:r>
            <a:r>
              <a:rPr lang="en-CA" sz="2200" dirty="0" smtClean="0"/>
              <a:t>. Single representative is selected from highly similar groups</a:t>
            </a:r>
          </a:p>
        </p:txBody>
      </p:sp>
      <p:sp>
        <p:nvSpPr>
          <p:cNvPr id="12295" name="AutoShape 7" descr="data:image/jpeg;base64,/9j/4AAQSkZJRgABAQAAAQABAAD/2wCEAAkGBxMSEhUUExQTFRUWGBsYFxgYGRgYGRYZGh0fHRgXHh0aHCggHB0nHxcXJDEiJikrLi4uGR8zODMvNyguLisBCgoKDg0OGxAQGywmHyUsLCwsLCwsLCwtLCwsLCwvLCwsLCwsLCwsLCwsLSwsLCwsLCwsLC8sLCwsLCwsLCwsLP/AABEIAKoBKAMBIgACEQEDEQH/xAAbAAACAgMBAAAAAAAAAAAAAAAABQQGAgMHAf/EAFIQAAIBAgQCBAcLBwoEBwEBAAECEQADBBIhMQVBEyJRYQYXMnGBkdIUFiNCUlNUkqGi0TNicnOTlPAHFTRVgrGzwdPhJHSywwg2Q0RjtPHypP/EABkBAQEBAQEBAAAAAAAAAAAAAAABAgMEBf/EADERAAICAAMECAYCAwAAAAAAAAABAhEDITESQWHBEyJRcYGRsfAEFDJSodHh8RVCcv/aAAwDAQACEQMRAD8AqXBrlo2AHtYct7otW8zA5ujfMXbyhtAExApla8HsFcZ2F1kWCQvSW5WLlxS8ldVARDl/P32qpWMKz+SJgSewDvJ2recCnRO+eWUKSApAGYxudSfRUo04SSsa+D2FRrBbo8PcfpCLvTPk6OzkkMDMr1p6wDHQCKkfzDhRbR2uP5BbS5a+FiybhyjKSkOAkNO/bSC3gg3xhtInkec9kGsVwcgRuYmRG5IB+yoYLUPBnCtcItvdcKrkgXbQJKvaUHMVgCLrb75N614bwfwbXRb6Z26txswe2A+W6baqvVMHKM/OfNrVbWyVDAMdQwYKYzgFTl7xPW57CsVwo5yJIHLQETmOlBRaF4JgrhROlKFQgLh0i4GuXV2gw8ImskdYadunFcBwi9IBdfNFzL17cIUto+VuqM0szLMrt2g1XThI03MkaaARzMjY/wCVee499V0j7TGn+fZQFrxvAcHZLA3CVbodc6NcUNcKsw6sARB5iAYMVGu+D2GWzePTFrlkQYdMucIrGBEsrOzKNZ6vOq3fw2TmD/B/D7RWiKAs3DuG2GwTZntjEPmuW5brBbZAyRt1gLu5nyYBqU/BsGvSBSzwt0Lmupvau21ziFEgqzGOxT2yKhXkUFF6bg2EYq3VULfcSHTIw91FFQp5WtsyGGkLWjAcBwk2mdpVmX/1UCuXzhrYAGZMmVDJOs8tKpkURQUWo8FsNaDSQy2beZVuWh0ZKOzXHzDr9ZVUgQdfMK94FZwrYdBcFo3H90eUDmOS2GQZw46PXbqtO1VSK9oC72/BTBm4i9OxBQmektDNqgDg5SQvWbSD5O+9R14BhnRj0gBSwh6roFLZXJY6Ekkqo2A13mKp8URQUXbEeDmEbpnDlApHRgXUIjIjc1kzmbn8WtCeD+EbMVe4YzDJ0tkMct1rZu5mULlCqHyxz351UIoigLBxvhFizbsPbuFy5XN1lIYFQSwAErDErBnzzIp7i+C4W5cKMLNqLtzoxauKDcsKoILauAc3cDE6aTVCiiKAu9rwawjMiZyFXpQz9LbBfLeyKfJIEIc2ggiNedeN4O4V+iGfJoiki5bi60XC4iCVfqLrqDnAAqkxRFBRdX8FsJD/AA5AF1FzG5bgI3RzsvWMO2+XydjrSDwl4fbsXslpiVyBjLKxViTKyoAOgB2HlUpigUKe0UUUAUUUUAUUUUAUUUUAUUUUAUUUUAy4VbMEg2oOhDvkOmoYa7a1liWa2jqxRukUQVcNGVh2bT2eeug/ye/yb4XG4JMRee9mdnEIyqFCOV5qSScs+mrJ4neH/KxP119itbiOUr1/Bxz+Z5iHsmf/AJV7tNfPXn8zGQM9j9qvbE12TxO8P+Xifrr7FHic4f8AKxP119ingc+t2/g4hhsMHOWVUxIzNAOsAbb6/ZWzE4DIASbZnktwMRoTy829dr8TvD/lYn66+xR4neH/ACsT9dfYpRrO9TjFrhmZVYNa1EwbiqR6D5j/AAK2LwWY69jvPSr269/Oux+J3h/ysT9dfYo8TvD/AJWJ+uvsUoj2u38HEcLg+kJCsiQAZdsogxpPbr9hrG5gyHCZkMkDMGletsZ7K7h4neH/ACsT9dfYo8TvD/lYn66+xUoud6nGf5kub5rMdvSLrUS7hCrBcyGYEhpUTI37o1ruPic4f8rE/XX2KPE7w/5WJ+uvsVWgr3v8HFrnCHVM5a1HZnUkwJIjt1GnfS+u8+J3h/ysT9dfYo8TvD/lYn66+xRoRb3s4NRXefE7w/5WJ+uvsUeJ3h/ysT9dfYqUzVnBqK7z4neH/KxP119ijxO8P+Vifrr7FKYs4NRXefE7w/5WJ+uvsUeJ3h/ysT9dfYpTFnBqK7z4neH/ACsT9dfYo8TvD/lYn66+xSmLOI2sJmtllJLAElRGw3030WWJ7BXVv5MvAXA4zAJev2i1wvcBIuXF0VyBorAbCndr+SHAqQy3MUrAyCLiggjYg5K2Wv5KsIohb+OUdi3so9QWKULJfir4X8w37W77dHir4X8w37W77dR/FdhvpOP/AG5/CjxXYb6Tj/25/CrQskeKvhfzDftbvt0eKvhfzDftbvt1H8V2G+k4/wDbn8KPFdhvpOP/AG5/ClCyR4q+F/MN+1u+3R4q+F/MN+1u+3UfxXYb6Tj/ANufwo8V2G+k4/8Abn8KULJHir4X8w37W77dHir4X8w37W77dVvwk8G+FYDJ7qx2Ptm5OUC7ccmNzCITGo176R+6fB/+seJevE/6VQWdA8VfC/mG/a3fbqs/yj+AWAwnD71+xaK3EKQTcuNGZ1B0ZiNiaS+6fB/+seJevE/6VY3bng8whuIcQYHcN7oIPoNmKUUdL4A4JbOHf3JiLxu21Zzbu3JUlFO2YDUseY2rZY8AsA7KPcGNUMYJZ3AUajMfhDpMd8GaX2+O8GUBV4txYAAAAPiQABoAB0WgrL3w8H/rfi/18V/pUoFL/lD4NaweNezZUqgRCAWLGWEnViTXlWnw88GcI2AHEcPisRiJZFzXX6TOpbJBLKGBU8j2ERRUYLf/ACU8RS1w3BW30N576oeWYXHYL6QD6qfeGHFnti3YsGL+IJVWAzdEg1u3o55V2HMkVSvBzBC74O2/hFsm29y6t1p+DZLrsryNtRv3+ipvgjxO5ijfxt3L03QlFQDW0Fy6dY6ZiS0c5GtdYpbN+73HKTe1Xut5L8I+GWMJh1KOyvZLZLq9a+90qpAZjq5d9wdCDUfwastfTFXMRmfFBlt3A4joGLmbduCcq5OjMr2zOtNMEDjMc7KQ2EsOWkQRcxAyqFGmydHOnMjtqZxPhYtYtsSrsou21S4g0Duh6jkggyFJHfp6X0qt+v8AAtyfDT+THwe4ubV67g8RcLtbGe1daAbtqSCpM9Z0MAnnIMb1Y7OKRtAdd4Oh9RqpXCnSBwAOj6QKQY8sxOXsMAx2gdlMuG3DcvKyB1QSCZzCY1Uk9ulZuzSjRYaKKKoCiiigKeljiSZ4JbM2ksjZVz3NgzRmg2eYGUHZt91z+cSxOUaMSuqDTJcA6ofXrdH5TegRVqore3wRy6Li/MqVw8TCsVBLsFgFrJVSFaRrEywSYgQTB0qVcPEAWOhUudFFrMqZ3y5cxgkr0ZOb87nVjoqbXBDo+L8yv2RjmTEhsquVYWDCQG62UyCTtk8oaGdxtFw68QXIApCZzIdluPl6kZiX0EdJ5JOsGI0q1VEuY9IMOAY0JBMTsT6abfBF6PixFZPEpt5ghErnIFudVtlhGYdUMbwka6Kdee3idvF9JeNkXMrZApzJoMrZygZoU5uj3A0DRrEzEv3I/L2yMrGchnkAdCNiRy1k+jz3c8H4azPL4N+3n1uym13E2Mt5AsrxGcpgL1AG+DaB1czSWktGeZETEd8a5heIurBmZWYSCrIApNpQQsGfygffbQg06u4x5IF22JEqcjSJII5xGWR54rB8RcIDC/bA2MW211kbkxoCPwq7fcR4fF+Ys6PiKSqAMoF3IWKsSc13o8xZ5GnQxEjygQOTDimFxRNno7m/UvHRYUsrG4o+VCsoj5c8qYW8aqjK7gsNyAYPP+6paNIBGx1rnPrqvQ7YD6KW0s+/MplzA8RKEBnD53MlxGWG6MAi4fzdwomJBEmt13DY4m4fhiC6FeuisF6QF10uZSOjDCYUyRv5Qt1FcehXaz2/PS+2PlxvtKhdwPEGLBXdJY5nzIQQbylWtr8ULazgggSY33qTes4w4MKQxxJZ5KOoyAs2VgSRmCqRCTrABjWrNRVWEu1kfxknXVjk70/HdwMbU5RMzGsxP2aVlRRXU8YUUUVQcP8A/EP/AEjB/qrv/Ulc4w+BR5Ki+8GOojNqfJBhdCYbT1TBro//AIhv6Rg/1V3/AKkqheDrRmObGDVBNhcw+N1W6p17PO2lZNEdOGTm6mIgHQi05EQDrC7693LtrF+HqN+nGmk2mEn0j7Ptp+L/AJbdNxTylIYW/LOUROnVO4HdGmprVfKMJuXeJHL1pa1K5jEanydufr7RSu43BNb3S6BtL22Trb5esOzWotOsZ8JZzOcU1xdVlZtBSVzEnKIEFtQd8vbSWgOqW/8AyqP+Y/79e15b/wDKo/5j/v17WWEXT+S/hdnEcIwy3kFxVe62Vpyki88Ssw0d4NXHFcHsXGLsnWZcjFWZCy8lbKRmA5Ttyrnn8l3hlgcPw+3Zv30tXEa5KsCPKdmBBiCIYVbPGBwz6ZZ+9+FbTyMtFgwWEt2UW3aRURRCqoAAHcBWd6yriGAI76rnjA4Z9Ms/e/CjxgcM+mWfvfhSyUe37aYdmGUqDJEGTHKS0nLM6ctBsKa8DDdH1gRqYBAEDlHdShvD7hZ3xdk+v8K98YHDPpln7fwoUs1RfdLc7T7ToVIO2g1Guv2HulH4wOGfTLP3vwo8YHDPpln734UA991N81c+7p97+IrxcU0x0Vwd/V9XlUj8YHDPpln734UeMDhn0yz978KAeDFt81d+57VeLi2P/pXB9TXUfnd8+g0k8YHDPpln734UeMDhn0yz978KAdti2+Zufc9qsxiW0+Df05dO/f8AiKQ+MDhn0yz978KPGBwz6ZZ+9+FAPRiWj8m/pyjn3E+f0ViuLaNbNwaxAyH0+Vt+FJPGBwz6ZZ+9+FeN4f8ADCIOLswf0vwoB77sb5q7932vRQcW0T0VzloInnrqY5D11WPfdwj6Vb+vcr0+GPCPpdvefKudhH+dLFFmGLaCeiuCP0ZPmhqDimieiuHu6s/9VVr348I+l2tfzrnKfxNYt4XcHMTibJjaS/efTufXQUWj3Sc0dFciYnqx5/KmKxOMaNLNzYadTny8rlSK34e8LUADGWoG2rH7SKy8YHDPpln734UA+XEsf/Tcb75eQkc+e3nrFMS+YA2mA7ZBHP09m8b91I/GBwz6ZZ+9+FHjA4Z9Ms/e/CgHhxbRPRXPu+1QMWfmrk/2e/Wc0cvtFI/GBwz6ZZ+9+FHjA4Z9Ms/e/CgHYxbfNXPu+1WZxLfNvy+Tz/tcufmpD4wOGfTLP3vwo8YHDPpln734UA792N8zc+77VSlMjsqteMDhn0yz978KPGBwz6ZZ+9+FLBzX/wAQ39Iwf6q7/wBSVzzgmMt2yc93EWycsG1l1AzSCCDtIg950rsXhxd4LxM2jdx4ttazBWQ7hokEMpG4FVb3n8C/rV/uf6dQpWU4xaDOwxmPDToRl64yrMjYarHPQLpvWi9xVSQhxWMe0w+EmM06yADI3Cc/T2W33n8C/rV/uf6dHvP4F/Wr/c/06FKbfxlgW2VLuKMrlynIFPlaaLJWejnY6t3Uirp/vP4F/Wr/AHP9Oj3n8C/rV/uf6dAbbf8A5VH/ADH/AH69qR4W8S4bZ4OMDg8R0x6RWG5Pl53ZjAA/3orLCI3glwHhRwVm9jSvSXjcIz4g2RCOUgAESNBJ13pu3BfB2T1rBHI+7W1Hbq9UnF4NLuD4erzpaxZEEgyMTr8Uzpm0jzVTHSPUD66uQp6naRwXwdkdaxyn/jX07fj6xrWJ4N4PRvYn/nmj/rri1FUHav5l8HvlWP31/b89etwXwe+VYO//AL1u6Pj89fVXFKKA7U3BfB6NGsE6/wDvX7o+Pz19Vengvg7mjNZiYn3a+2msZ/P6q4pRQHaf5m8Hu2x+/N7de/zN4PQDmszGo92uCO7y64rRQHa24L4O6Q9jYSPdraHWfj68vXXp4L4O/LsbD/3r7mJHl8pPq764nRQh2ocF8HvlWNtP+Nbfs8uvW4L4PcmsHT6a++mnl+f1VxSigO2Dgvg7r17GkR/xrme34+lYDg3g/B1sTy/45tdTr5fmPpri1ZBCdgT6KZIqi3odlHB/B/WTY/fmPp8vtqb73/Bn56z+9P8A6lcONpgJKsB2kGKwGu1S0yuDWp3T3v8Agz8/Z/en9uj3v+DPz9n96f264XRVMndPe/4M/P2f3p/bo97/AIM/P2f3p/brhdFAd097/gz8/Z/en9uj3v8Agz8/Z/en9uuF0UB3T3v+DPz9n96f26Pe/wCDPz9n96f264XRQHdPe/4M/P2f3p/bo97/AIM/P2f3p/brhdFAd097/gz8/Z/en9uj3v8Agz8/Z/en9uuF0UB3T3v+DPz9n96f26Pe/wCDPz9n96f264jhMOXYADvMRMc4nSaYPwsDUpejQb2tyYA8r0eelEcksjr3vf8ABn5+z+9P7dHvf8Gfn7P70/t1x63w0H4tzTeDa32O7bTXt7AW0EsL0c9bRj1HtI9dWibaOwe9/wAGfn7P70/t0e9/wZ+fs/vT+3XFPgf/AJd/zdo/vn7Ky/4f/wCb7lSi2dK8OeBcHTCPcwF1Gu22QlUvG7KMwUyGYwJYaiiqDwiOixkTHR24nePdFqJorLNFlA/4TATm/IYvYka+6RlnKQQJgzIA3JiqTivK9A/uq6X7iDA4BWtPdZreJhVVX6oxBLdUnecpBAJEdk1S8UIb0D+6m9G19D8OZpooorRgKKKKAKKKKAKKKKAKKyyaT3x5uz16+o1nasM0QNCYk6CfPQqTehqoqVhMMDcCPKycp7uUnzGtmAu9Hc1AGUnNI1EaETy1oS1vNeCsvnUhSQCJ00799O2rj4PcQVLTWrisrCQFPJSCxytsQI2JESBJrQtmcuujOU9YGX1MrD+0K0tDvaeN7ZDecKQT59B6YrUVJOzz4s8Ocap+fKuY94hx0JY+BvWneElHAPVMEkmDy8+pFVfGX3dSwcuCtwSQE6MFCFVUAAAkjrAa9g1qC9oligJ1VBv8lAZ5adXeta3DmgByoECZ1kjWrKTZMHChDP36Dnwy4epNu9aA69pM6iBDKMpMDzCf/wBpFxPDBCmXYoJ/TXR/tE/2qtVtuls5SZZLtwAAicuYbdhE+nalWOUNbkqXBZ2zLoQJygkEHKQQRGg0IFJLsJhYjWT3FdoqbicIuVWtksGk9ukwNhpqG9VQ433037qwepZ6HlFFFAFFFFAFFFFAFFFFAZIAdzHomtnRp8v7prTUvhoU3EBAPW1BEyI+3zUI3SI9xFGxn0RWFWw4e38hI/V/xG/21CuXsOpykW5UAa223G/xTMfbWtk5rFvRCCin1+/hWBEoJESLRBHZGmlI7gAJAMidDrqO3Wo0bjK9w04N+Rxf6q3/AI9qva84N+Rxf6q3/j2q9rLNFnUH3HgCBI6HFA6AjXEzBzCI0MjyoBjWqRjHBckRB10Mx3Tzq7R/weA0mLOKMZQwj3TqdWHbGk7naqRivK9A/uqb0bX0vw5mmiiitGAooooAooooAr1RNbLFkuYApxhsMFClIaZIna4NA9s9h10HbtuDQNpK2YcMwaAqH3uCVB8k67T2ysecRU3iFllc2jswlCPlDUr6Rt6O2tVrDh7TWZmMz2GPInRkPn0mOagjTeZhcQL9gpcbLeszlb4zwDA/TBGhPyfVqktThPEm9NPdMQX+ugucwMjn84CAxP5ywZ7Q3ol8YwbDruCjXAMwYEa7k6/K6jek1IxC22vOqIbdu4AMrNmynk0xtmzctAWHZWDO1wPbcszKOqGJJJtzKa9yvp2qgqK2W0ve4ZcKvKVy9ZyHt3BlgZTIZxr+rJB89SMfds5lFi1cQgOTnYNIIKmABAiDoPNSLgt0o2cHyXtGe3cx5iM09xp1irPwrBZgoXQ84aJHnyn1hqqhdO2cpyUW1SFeMvIEICQ/SSzTmJSPyeU6ROubflUGwtpVuAoWuSnRspgKAwL5l3MiAK2485naDAJaD2REjzGNP0qjXGDdYiDA+wjn6KjijtF5DfD4jo76rljMzMN9Tnb/ACUiseJL5LLmWEBLLPVzEsCwGuWHjMNRseRrTj7JFxCCdFu9vzt4jbzj7Kz1a9bE9b4FW1AhiiKSDynUa6HY8q2cazs08QS5mghWyhQGCJckgdaTlJEsX31121oxtx1w6KT1rh6SNOrbEi2I5ZiWbQD4vYa3WFt3rj3LnVRS1x3QnyQZIZd1Y7aEanQEVL4jhb965dNq5n6NJcB2RUCflDrAjMX0BqPJWzSbtIrlrAXG+LGhMmFEASTr3DlUZhFNmwzLbJLIC+gOaequrHqydTlHoaaijDWwjMXLRAGUQuY951MDXYcu2stHeMkyFRW2AAe0x6O/7K1VDQUUUUAUUUUAVM4X+UTTTMdYnWNu+odTeGflE/SOsE8u7fzURmWjLLPeO3Zv45fxrSm4WLEiwjg6htOsOR111j003uGZ13HIN3+rzVrs3OrM7qDsxA8x7O+JmujzPLF0Kjcbb3Nb27F2G/8A1D11Bbht2T8GRHLTT7aYYvjIDLkhwNZ6yyddCDv/APnZWocdMeQvrNZyOy21ojLhloraxisCCLduQf19qijhtwtbxrHc27Z//wBFrSisM7FhxJb3Bw8Kgc5MST1ramBfaVIcEshkSBHkrrtVKxG/oHfyq7hiMLw4yIFrFzJIH9I02I19cbxpIpGJGvoH91Teja+l+HM1UUUVowFFFFAFbsLhmuNCia24e3lbLctmWAImQROoaJEj+Jp/hMIVUKGVWfZ9AgPJGHY3yuWnKSGugbUbb0RpTBhbei6RmBG7AaZ1nZ1MgrodezUYrcmc3MZjlmI2W+uk6agjvOk+S7wdtpKMjKSdUIMi4PjL36CRzABHOluKwZtsDshJKn5DHdf0TBBHZ3grXTZrQ8nS7bzMnyFFIzC8Wlx1cgbZXUjk4DTy2Pn0XrJNyRIYiG7SQJVv0oj6xHxTWaWTBkGet1ewRmZPRuv+wFbWuBckHrSATGgYy1q7ziSLgO8HMDvUSI32EMXBdBttC3flAcuwdsgCV9I2MeYpbnUvjqshCvz+EXrJc/ODqNe9WJ3qLxe2A2cAjWCAfIbf/MbdndTLguPW6Qt0kZgVZsukSCG0kAhgD2eszeBpqltI1LZGdsohHyNaHYCSGTzqekX0d4ppgL83XU/EKKPTkJ8+zadxHxq127LW1u27inNYuLcWJIILAOAewrlYHuNRbAYszgFc7Dugy7KR3Ega/wC1W6ZhxcouW7S/LkLeKJ0bx8Rtf8vsII+3sqIBGZG2gwfR/wDyfMOelOsRb6VesIn0ZX5/2W+zT5NKAmUgMRoY56jkNe6YPLbastHaDypjHiSkdERPWF2R/ZDaDn+UH2Vi94pjWjZM7RrqLdotET+ZW/F2osYZhJh2Qz+jbQSOR+DI3qVYtFsZfOkW0cww6pL2TlUncjrFvMp7atHJOln2P1MeHoF6K2ZDMwuXQG6ypb6xWd2UBTI3BzDbWkq4q45zBVdnOmWVYk8iNjqRuDUnD3JbE3Tm6lhwrTMFytkHzxdY79tYcHurnNxxPQWzdzRBzaC3OsE9I9vfU9tQ2lVv3fuj3iVxHum2qlshFsARqQYJAA2Zsx0+VWjEsmbKlsOqdVesTnYnUwsEyfuheyvcAMqNcF0nKAiZhEXGBg6kroodt9DlrZYBRM+VS05Ujo/Kjrv1dsoIA72B5VDWhHxhY9QIpjyiqbt2A7kDYTzzHYiIV6yyGGBB7DTKzZcLnJjkimACflHeVXsO502BFRWwhylmuJoY3LEtvG0E6yddPVOWdYyvIh0V6a8oaCiiigCslYgyCQe0aGsaKA3e6rnzj/Wb8aPddz5x/rN+NaaKEpBRRRQo24N+Rxf6q3/j2q9rzg35HF/qrf8Aj2q9qMFixjuOH4DKqtKYhes6qJN98qjZmYwYCsNtZ0qmYnf0D+6r6t4Lw/BCYJt4kiLjIxy3rh6qARcPcdB6a56WJ31pRpPJo8oooqmQphwbg1/FMy2ELsi5yAQNAY3JAnXal9SuG4u5auBrTvbYfGQkGP8AMdx0oR3WWo5t48r8FixDKT1XSHXzyJ7dt+c07wvBlu2/gGS6pHkhjmU8wJmR/ny3qUnhRaeE4jZNwHTplAzdk6bAa1tueCaXIu8PxyFTrDRIHYYE+gj0V1ilW1r6nhxsRxfRy6vHWLe/3kRMCGkWnNxLqfk2lwTGy+caxv2dlalfdXJz8ydpBEzvocwO+zcore2LxOWcRbN42wASjDNlHNSNyDyPOKltYt4lRcsuoYEBlfKpZtDl+SQyZjuNdhpppLfvOLlWun4sQm8DmyKQVPXQTnAA3Uzqy8iddCvZWjDiZRlkMrCF2zTnhR2MFzIfisCKmcXwF1OsJW4DB0gmIhtQCdBBInYGd6xwrzlaGBzSVMgySGOSOcywXbMGUaMKzvOya2bQvx9o5c5APxH1PWA1RgB2qfP1AdzNQbalIhiE1bTTQdvOeX+xp9ctwGBiA2VgBsjbkDsBZLi7yrZY6tIrwKSj8pEDXKZIkdsSY7RI5CstHXDleRauC8YN20Cc2ezBY8zbncj40RqvyW7Aaj8btNbQXLRL2rhLqJJgMQCoO/VOYd4ANJOB32sEvoSrc9VZSp9YM/bVouWR0SWbcw83MMSdSZLPZJ2ndewstvtrazRwmujna09/2VjFXj0mdWLKSQykzHyh6xI847xXuNw2dcwEg/wD3GdP4MbLgS81xfJYsSCBoWB2YbgkDcbkCIqPhbz2D1hmtHmNcvq+3t9FYO/dqTsMC+DJB1tX7bDTXKwYFT3S4H8RTHiVrLcxA2K4QnuZzYtlmnuXKo/td9b+E4X4LFPag57JZBvNy2ekBHbsdZ18++ONIZ7YOou4C7sQJZbdwECdQfg63WR5nO5Px5PkyscPUjCYonQlsOgP9pmj7i60KSmEvMd7l5LQmD1bYNxt+Um36qnWMNlwFyJYHE29xsAjcp79613MMLmHwNgEg3nuNsZl7gtA92id9Yr0PTtJt/8AXor5EG9baLFlQCxAuEQNbl4jowdPkdD9ZqxvAXbuRWHRWgRnygxbTV7u27MWYDmXUdlNGhrmLxKGcpZbUDUM827fP4tvMw/Vilz4forCpDZ78OQB1ujUxbSBPlMGaPzbdGjUZX383m/IjEm85JlLaDXn0dsaKondjoPzmJPaaYcPwHSlXcBLQkW0PMc47e0nme6tt1FwrKjJaYW2zOLplblyIIKjVlSSogROY863YQN18Q4c9TMhZSqFdYW2NykqAIiotaZZSezcff8AYs40bRY5fKB1gadhpVTZS7rC2/KOgiBpux9OkknY1EuYIqCWKrGwmST2af51nTI9F3m/bIlFFFCBRRRQBRRRQBRRRQDbg35HF/qrf+Par2vODfkcX+qt/wCPar2owN+NYw28Bw0BUbTEOM2bqsl9srCGG2Y6GR3VUQKsvhJ/QeGfoYr/AOwarVUBRRRQBTbgWBzsCdp/u9NKaecFZlE9SNobNz1PkiZ8+nqqPsKnWfYWv+Y7gQQnSIwzRoN9ZI8kmDvAP51LvcXQfCWGv2rwYQB5MR2zmLTHVOYED1SLPEblkgZ7gtnUMSHUd3SW9NO9fTTG7xlmA6XrpGjDIer3mI17SR+Hdq6o+WpTV3nYYHwut3CFxttluDQX7Q1bl1lUQ3mg9wmm68LdczfB4iwwMuoGYQdJXeR2g/F2FJXwOHvmEuAMdQrzr5p1I+sByit1vB38K1t0L2yAFYr1kYKYAYcxDc9dJMV0Te8804w/0yfY+XZ4ZcDy7icpa2M4ZfKRSHUxOoRxMGCJHbvvUZMRhWIOboy24hgNhpqCVOg58geVNvdOHxWV8QBh8QuhuKDkYwD1gdIPn9NJvCDgtyxOZM9loKXB1112WdxtpqJnuqPtNYbi3su0/fmNW4Or5nV7bErrtlO+rQdBOYeZ3HxdK94QeDF8QRbd9lJU9aFHwbGRqY0Pek8zWXBsQjdGqsVIEJJJ57EbnXYancfGNM8QzxDCdAmdWZXVSdHzJuA6gmRqFusNNDMmjaeJhy18ys2uGXBaKMtxSzDKShGUzJ/smDPYTTHCXldxhnbIc+eyx0Nu4CAo8xkqew5D8WpmH4jcTIpu3UIJPWZiugiM1uJGZhum/mrO3xfENcgMzgMRIyONtVOQZlI1iSOzsqJJHSUpu7S9+BWvCSzkcYlT0edytwCQbOIXW4sRoreWAeTEcq023DuuRgvSbFZK/nKwiNDOhnl5qvGE42MQjF2yxC3z11KiYs31gsNG6r+knSk93FXbIdLhuC5JUfDoYMcsyruCPS6HlpHFamoYsq2Ws1x9/wBd5I8HsabeIRTbJtDqygMdfqu20FTLa9wpmOAsHwuUtltPibDZtJW4rZd99XOtVi3jWAEjEnmdFcT2DUQfwNXS1fTW6A65+gxRBQbz0dz42+gJ9G9bjTPPj3F2t+XLmynYPAva4fdDZUIvg+Vm+IBr0WaDvtTJcguYVjJNnCG9os7Wy4ILkEHMw+LM9lM8VglSxjFRrpC3MxAgldG8kTtt660cSa2qXXZWYLg0WYAkMLYjz+imzRel233v1S/YgtcPVrGFsJlJv3C56XfKp6NT1Mu3wp/iayOJbNfxCEC2sW7AC5dSMtrULJCW1LbnUL2xTTE3LCPcbo2BwmFtoGzqIa8sRuOsBecySOdL+K37NhbdhVgqudhMw10BtdzooQaxsay1R1jJydVrzz9KK51iYEz2A/3859NOsHadsNe6S5cdlyBEAbyc2oDP1VHd9lafdc7HTsFtvVpE/bW/D4w2w7Nm1UiAiqZOxgjt89cmuw9adumY3MBdMhAttQInVjp3nczO0DX1KvCGzrmBlZ284/GfXTSbTMTce45EmDy3IAGYknuFR+J2kKQBBiQNvNOnmpLtNYF5plZorJ1isaydgor0CdKbe9y/2J9b/asTxIw+p0dcPAxMT6It9woopv73L/Yn1v8Aaj3uX+xPrf7Vj5jC+5HX5L4j7H5Ciim/vcv/AJn1v9qPe5f7E+t/tT5jC+5D5L4j7H5HnBvyOL/VW/8AHtV7UvC8MuWbOJzgde2oEGfJuo5n0IaK3GcZ5xdnDFwp4TqarvM/CT+g8M/QxX/2DVaqy+En9B4Z+hiv/sGq1WzAUUUUBss3I+KrTyafsykEeurTwgqV8kgcwA7pHeOtPmIqqW9x5xVg4OxzKJMSNPSaq1RjE+iXdzHV2ypt6GMuxXlzjKJG06ZRWOBYzlYB0O8akd5AOaf0dt6YXh8Dc7lY/ZVcxOgtEaEzJGk68+2uryPnw6yaG7cNbNAPk6gtqCOXXGs7QHUnQdtMMDxe5bRxmK5Sp63WtiQRlOugECfI82tTVM4e0x8qDrz9dJpi3cI3Fx1nnAdYHm7q1ocr211u0d4rEWbjZb1o280xdt6oCDpmG4O2sct624X3Thgpw5XE4eCrIIMayNN9tDHqilzCMQqjQZSY5SdzHaZOveaXYq61vFDISkkk5Tlnq84rTlRhYe11VpV081+0PH4Hh8ZF3Ct0N4Ek2n2zTrHNdezt5VDFi4gy3UKNEMp2Hb3ZY57RCjc068NBFi040fpLfWGjc+e9WAjPhlLdYgmCdSN+2tbFs8/TuMU3mm64rx3nOOKX8mlwBgwgk+USDq0iIJBtMQObEcqT3rVpmzhmXM0gxmAJ1jSCD6T6dKbeFf8ARZ/MtH0lbkn0wPVSLh+uh2IM98ZiPtANcZan0sJdSxpwfE3ullXS8Roykq3SIw1tnOMwkbwTOSd/KceEvC7d9FvBX6iCCCQXs79YMDLodCJGka8qo11iLZIMEWrpBG4PSIJ88Ej010PwCuEi+pJgYiAJ0AKKSAO8kn01YO+qc/iYvDXSrcUDiGHt3OutwSTDBlIOYTrKZgJ15DUNtVx8DbRfDi3mDdG1y0crBvgr4kGAZEXANwIFJePWlF51AAGVtANNLgjSm/gPbAvXgAAOjmAIGkR6qRVSNY8trB7hlF5bt9iXUXLFq5qTCuhy3ANewCfPUnEMt6y4Jyu1mxLalTmYDUDTdTrW++590qJMG1f0/tJ+JqSLYKagH4OzuOxmI+2utHhu2vD9civeEdkL0huO6JdxdsMZJ+CtLqAFnQ67azyqq8cvO167eJJDuSuViVC7LzgGIroWPtKysrAEZnMESJneDzqpcLE2gx1bMRJ3gHQTXGbzPoYEUoJ79PT9FTvYq6d4APaw1+3/ACrVaQTOYkjvnU7ARzPKrB4R2FVZCqCQZIABPppZgFGQmBOVzPOeqJ9RI9JrDVM9UZpq0TOIYqFS9bUS0dNsRbeYIHKGIJB11nuNV+6rSZJPfO/fvTjg466ryLupHIjoyYI5iVUx3DspK/kp5j/fWW7zNQVNowYV5RRUOpkpgg9hqz2vC8rHUmJAkA6Hlv8AxJqrUVyxMGOJW0ejA+KxMFNQ3lv9/L7ZBuDsOX9rz+s9tHv4bX4Ndd9N+XyuwnWqhRWflsM7f5DG4eSLd793jyB2zAnl3932msvfy/zY17gNtBs2+u/4CqfRU+Wwx/kMbh5ItmJ8IHxNm6MigIoLGADDMLY2OurjSilPBvyOL/VW/wDHtV7XSGHGH0nnx8eeM057j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8001" y="3639129"/>
          <a:ext cx="8127999" cy="245902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413162"/>
                <a:gridCol w="2238279"/>
                <a:gridCol w="2238279"/>
                <a:gridCol w="2238279"/>
              </a:tblGrid>
              <a:tr h="726594">
                <a:tc>
                  <a:txBody>
                    <a:bodyPr/>
                    <a:lstStyle/>
                    <a:p>
                      <a:endParaRPr lang="en-CA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solidFill>
                            <a:schemeClr val="tx1"/>
                          </a:solidFill>
                        </a:rPr>
                        <a:t>From external sources</a:t>
                      </a:r>
                      <a:endParaRPr lang="en-CA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solidFill>
                            <a:schemeClr val="tx1"/>
                          </a:solidFill>
                        </a:rPr>
                        <a:t>Added</a:t>
                      </a:r>
                      <a:r>
                        <a:rPr lang="en-CA" sz="2000" baseline="0" dirty="0" smtClean="0">
                          <a:solidFill>
                            <a:schemeClr val="tx1"/>
                          </a:solidFill>
                        </a:rPr>
                        <a:t> by our curation team</a:t>
                      </a:r>
                      <a:endParaRPr lang="en-CA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r>
                        <a:rPr lang="en-CA" sz="2000" baseline="0" dirty="0" smtClean="0">
                          <a:solidFill>
                            <a:schemeClr val="tx1"/>
                          </a:solidFill>
                        </a:rPr>
                        <a:t> after multiple alleles removed</a:t>
                      </a:r>
                      <a:endParaRPr lang="en-CA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26594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/>
                        <a:t>AMR</a:t>
                      </a:r>
                      <a:endParaRPr lang="en-C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/>
                        <a:t>1598</a:t>
                      </a:r>
                      <a:endParaRPr lang="en-C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/>
                        <a:t>0</a:t>
                      </a:r>
                      <a:endParaRPr lang="en-C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/>
                        <a:t>611</a:t>
                      </a:r>
                      <a:endParaRPr lang="en-CA" sz="2000" dirty="0"/>
                    </a:p>
                  </a:txBody>
                  <a:tcPr anchor="ctr"/>
                </a:tc>
              </a:tr>
              <a:tr h="726594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/>
                        <a:t>VF</a:t>
                      </a:r>
                      <a:endParaRPr lang="en-C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/>
                        <a:t>319</a:t>
                      </a:r>
                      <a:endParaRPr lang="en-C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/>
                        <a:t>159</a:t>
                      </a:r>
                      <a:endParaRPr lang="en-CA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/>
                        <a:t>307</a:t>
                      </a:r>
                      <a:endParaRPr lang="en-CA" sz="20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Virulence Factors and Antimicrobial Genes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16</a:t>
            </a:fld>
            <a:endParaRPr lang="en-CA" smtClean="0"/>
          </a:p>
        </p:txBody>
      </p:sp>
      <p:sp>
        <p:nvSpPr>
          <p:cNvPr id="12295" name="AutoShape 7" descr="data:image/jpeg;base64,/9j/4AAQSkZJRgABAQAAAQABAAD/2wCEAAkGBxMSEhUUExQTFRUWGBsYFxgYGRgYGRYZGh0fHRgXHh0aHCggHB0nHxcXJDEiJikrLi4uGR8zODMvNyguLisBCgoKDg0OGxAQGywmHyUsLCwsLCwsLCwtLCwsLCwvLCwsLCwsLCwsLCwsLSwsLCwsLCwsLC8sLCwsLCwsLCwsLP/AABEIAKoBKAMBIgACEQEDEQH/xAAbAAACAgMBAAAAAAAAAAAAAAAABQQGAgMHAf/EAFIQAAIBAgQCBAcLBwoEBwEBAAECEQADBBIhMQVBEyJRYQYXMnGBkdIUFiNCUlNUkqGi0TNicnOTlPAHFTRVgrGzwdPhJHSywwg2Q0RjtPHypP/EABkBAQEBAQEBAAAAAAAAAAAAAAABAgMEBf/EADERAAICAAMECAYCAwAAAAAAAAABAhEDITESQWHBEyJRcYGRsfAEFDJSodHh8RVCcv/aAAwDAQACEQMRAD8AqXBrlo2AHtYct7otW8zA5ujfMXbyhtAExApla8HsFcZ2F1kWCQvSW5WLlxS8ldVARDl/P32qpWMKz+SJgSewDvJ2recCnRO+eWUKSApAGYxudSfRUo04SSsa+D2FRrBbo8PcfpCLvTPk6OzkkMDMr1p6wDHQCKkfzDhRbR2uP5BbS5a+FiybhyjKSkOAkNO/bSC3gg3xhtInkec9kGsVwcgRuYmRG5IB+yoYLUPBnCtcItvdcKrkgXbQJKvaUHMVgCLrb75N614bwfwbXRb6Z26txswe2A+W6baqvVMHKM/OfNrVbWyVDAMdQwYKYzgFTl7xPW57CsVwo5yJIHLQETmOlBRaF4JgrhROlKFQgLh0i4GuXV2gw8ImskdYadunFcBwi9IBdfNFzL17cIUto+VuqM0szLMrt2g1XThI03MkaaARzMjY/wCVee499V0j7TGn+fZQFrxvAcHZLA3CVbodc6NcUNcKsw6sARB5iAYMVGu+D2GWzePTFrlkQYdMucIrGBEsrOzKNZ6vOq3fw2TmD/B/D7RWiKAs3DuG2GwTZntjEPmuW5brBbZAyRt1gLu5nyYBqU/BsGvSBSzwt0Lmupvau21ziFEgqzGOxT2yKhXkUFF6bg2EYq3VULfcSHTIw91FFQp5WtsyGGkLWjAcBwk2mdpVmX/1UCuXzhrYAGZMmVDJOs8tKpkURQUWo8FsNaDSQy2beZVuWh0ZKOzXHzDr9ZVUgQdfMK94FZwrYdBcFo3H90eUDmOS2GQZw46PXbqtO1VSK9oC72/BTBm4i9OxBQmektDNqgDg5SQvWbSD5O+9R14BhnRj0gBSwh6roFLZXJY6Ekkqo2A13mKp8URQUXbEeDmEbpnDlApHRgXUIjIjc1kzmbn8WtCeD+EbMVe4YzDJ0tkMct1rZu5mULlCqHyxz351UIoigLBxvhFizbsPbuFy5XN1lIYFQSwAErDErBnzzIp7i+C4W5cKMLNqLtzoxauKDcsKoILauAc3cDE6aTVCiiKAu9rwawjMiZyFXpQz9LbBfLeyKfJIEIc2ggiNedeN4O4V+iGfJoiki5bi60XC4iCVfqLrqDnAAqkxRFBRdX8FsJD/AA5AF1FzG5bgI3RzsvWMO2+XydjrSDwl4fbsXslpiVyBjLKxViTKyoAOgB2HlUpigUKe0UUUAUUUUAUUUUAUUUUAUUUUAUUUUAy4VbMEg2oOhDvkOmoYa7a1liWa2jqxRukUQVcNGVh2bT2eeug/ye/yb4XG4JMRee9mdnEIyqFCOV5qSScs+mrJ4neH/KxP119itbiOUr1/Bxz+Z5iHsmf/AJV7tNfPXn8zGQM9j9qvbE12TxO8P+Xifrr7FHic4f8AKxP119ingc+t2/g4hhsMHOWVUxIzNAOsAbb6/ZWzE4DIASbZnktwMRoTy829dr8TvD/lYn66+xR4neH/ACsT9dfYpRrO9TjFrhmZVYNa1EwbiqR6D5j/AAK2LwWY69jvPSr269/Oux+J3h/ysT9dfYo8TvD/AJWJ+uvsUoj2u38HEcLg+kJCsiQAZdsogxpPbr9hrG5gyHCZkMkDMGletsZ7K7h4neH/ACsT9dfYo8TvD/lYn66+xUoud6nGf5kub5rMdvSLrUS7hCrBcyGYEhpUTI37o1ruPic4f8rE/XX2KPE7w/5WJ+uvsVWgr3v8HFrnCHVM5a1HZnUkwJIjt1GnfS+u8+J3h/ysT9dfYo8TvD/lYn66+xRoRb3s4NRXefE7w/5WJ+uvsUeJ3h/ysT9dfYqUzVnBqK7z4neH/KxP119ijxO8P+Vifrr7FKYs4NRXefE7w/5WJ+uvsUeJ3h/ysT9dfYpTFnBqK7z4neH/ACsT9dfYo8TvD/lYn66+xSmLOI2sJmtllJLAElRGw3030WWJ7BXVv5MvAXA4zAJev2i1wvcBIuXF0VyBorAbCndr+SHAqQy3MUrAyCLiggjYg5K2Wv5KsIohb+OUdi3so9QWKULJfir4X8w37W77dHir4X8w37W77dR/FdhvpOP/AG5/CjxXYb6Tj/25/CrQskeKvhfzDftbvt0eKvhfzDftbvt1H8V2G+k4/wDbn8KPFdhvpOP/AG5/ClCyR4q+F/MN+1u+3R4q+F/MN+1u+3UfxXYb6Tj/ANufwo8V2G+k4/8Abn8KULJHir4X8w37W77dHir4X8w37W77dVvwk8G+FYDJ7qx2Ptm5OUC7ccmNzCITGo176R+6fB/+seJevE/6VQWdA8VfC/mG/a3fbqs/yj+AWAwnD71+xaK3EKQTcuNGZ1B0ZiNiaS+6fB/+seJevE/6VY3bng8whuIcQYHcN7oIPoNmKUUdL4A4JbOHf3JiLxu21Zzbu3JUlFO2YDUseY2rZY8AsA7KPcGNUMYJZ3AUajMfhDpMd8GaX2+O8GUBV4txYAAAAPiQABoAB0WgrL3w8H/rfi/18V/pUoFL/lD4NaweNezZUqgRCAWLGWEnViTXlWnw88GcI2AHEcPisRiJZFzXX6TOpbJBLKGBU8j2ERRUYLf/ACU8RS1w3BW30N576oeWYXHYL6QD6qfeGHFnti3YsGL+IJVWAzdEg1u3o55V2HMkVSvBzBC74O2/hFsm29y6t1p+DZLrsryNtRv3+ipvgjxO5ijfxt3L03QlFQDW0Fy6dY6ZiS0c5GtdYpbN+73HKTe1Xut5L8I+GWMJh1KOyvZLZLq9a+90qpAZjq5d9wdCDUfwastfTFXMRmfFBlt3A4joGLmbduCcq5OjMr2zOtNMEDjMc7KQ2EsOWkQRcxAyqFGmydHOnMjtqZxPhYtYtsSrsou21S4g0Duh6jkggyFJHfp6X0qt+v8AAtyfDT+THwe4ubV67g8RcLtbGe1daAbtqSCpM9Z0MAnnIMb1Y7OKRtAdd4Oh9RqpXCnSBwAOj6QKQY8sxOXsMAx2gdlMuG3DcvKyB1QSCZzCY1Uk9ulZuzSjRYaKKKoCiiigKeljiSZ4JbM2ksjZVz3NgzRmg2eYGUHZt91z+cSxOUaMSuqDTJcA6ofXrdH5TegRVqore3wRy6Li/MqVw8TCsVBLsFgFrJVSFaRrEywSYgQTB0qVcPEAWOhUudFFrMqZ3y5cxgkr0ZOb87nVjoqbXBDo+L8yv2RjmTEhsquVYWDCQG62UyCTtk8oaGdxtFw68QXIApCZzIdluPl6kZiX0EdJ5JOsGI0q1VEuY9IMOAY0JBMTsT6abfBF6PixFZPEpt5ghErnIFudVtlhGYdUMbwka6Kdee3idvF9JeNkXMrZApzJoMrZygZoU5uj3A0DRrEzEv3I/L2yMrGchnkAdCNiRy1k+jz3c8H4azPL4N+3n1uym13E2Mt5AsrxGcpgL1AG+DaB1czSWktGeZETEd8a5heIurBmZWYSCrIApNpQQsGfygffbQg06u4x5IF22JEqcjSJII5xGWR54rB8RcIDC/bA2MW211kbkxoCPwq7fcR4fF+Ys6PiKSqAMoF3IWKsSc13o8xZ5GnQxEjygQOTDimFxRNno7m/UvHRYUsrG4o+VCsoj5c8qYW8aqjK7gsNyAYPP+6paNIBGx1rnPrqvQ7YD6KW0s+/MplzA8RKEBnD53MlxGWG6MAi4fzdwomJBEmt13DY4m4fhiC6FeuisF6QF10uZSOjDCYUyRv5Qt1FcehXaz2/PS+2PlxvtKhdwPEGLBXdJY5nzIQQbylWtr8ULazgggSY33qTes4w4MKQxxJZ5KOoyAs2VgSRmCqRCTrABjWrNRVWEu1kfxknXVjk70/HdwMbU5RMzGsxP2aVlRRXU8YUUUVQcP8A/EP/AEjB/qrv/Ulc4w+BR5Ki+8GOojNqfJBhdCYbT1TBro//AIhv6Rg/1V3/AKkqheDrRmObGDVBNhcw+N1W6p17PO2lZNEdOGTm6mIgHQi05EQDrC7693LtrF+HqN+nGmk2mEn0j7Ptp+L/AJbdNxTylIYW/LOUROnVO4HdGmprVfKMJuXeJHL1pa1K5jEanydufr7RSu43BNb3S6BtL22Trb5esOzWotOsZ8JZzOcU1xdVlZtBSVzEnKIEFtQd8vbSWgOqW/8AyqP+Y/79e15b/wDKo/5j/v17WWEXT+S/hdnEcIwy3kFxVe62Vpyki88Ssw0d4NXHFcHsXGLsnWZcjFWZCy8lbKRmA5Ttyrnn8l3hlgcPw+3Zv30tXEa5KsCPKdmBBiCIYVbPGBwz6ZZ+9+FbTyMtFgwWEt2UW3aRURRCqoAAHcBWd6yriGAI76rnjA4Z9Ms/e/CjxgcM+mWfvfhSyUe37aYdmGUqDJEGTHKS0nLM6ctBsKa8DDdH1gRqYBAEDlHdShvD7hZ3xdk+v8K98YHDPpln7fwoUs1RfdLc7T7ToVIO2g1Guv2HulH4wOGfTLP3vwo8YHDPpln734UA991N81c+7p97+IrxcU0x0Vwd/V9XlUj8YHDPpln734UeMDhn0yz978KAeDFt81d+57VeLi2P/pXB9TXUfnd8+g0k8YHDPpln734UeMDhn0yz978KAdti2+Zufc9qsxiW0+Df05dO/f8AiKQ+MDhn0yz978KPGBwz6ZZ+9+FAPRiWj8m/pyjn3E+f0ViuLaNbNwaxAyH0+Vt+FJPGBwz6ZZ+9+FeN4f8ADCIOLswf0vwoB77sb5q7932vRQcW0T0VzloInnrqY5D11WPfdwj6Vb+vcr0+GPCPpdvefKudhH+dLFFmGLaCeiuCP0ZPmhqDimieiuHu6s/9VVr348I+l2tfzrnKfxNYt4XcHMTibJjaS/efTufXQUWj3Sc0dFciYnqx5/KmKxOMaNLNzYadTny8rlSK34e8LUADGWoG2rH7SKy8YHDPpln734UA+XEsf/Tcb75eQkc+e3nrFMS+YA2mA7ZBHP09m8b91I/GBwz6ZZ+9+FHjA4Z9Ms/e/CgHhxbRPRXPu+1QMWfmrk/2e/Wc0cvtFI/GBwz6ZZ+9+FHjA4Z9Ms/e/CgHYxbfNXPu+1WZxLfNvy+Tz/tcufmpD4wOGfTLP3vwo8YHDPpln734UA792N8zc+77VSlMjsqteMDhn0yz978KPGBwz6ZZ+9+FLBzX/wAQ39Iwf6q7/wBSVzzgmMt2yc93EWycsG1l1AzSCCDtIg950rsXhxd4LxM2jdx4ttazBWQ7hokEMpG4FVb3n8C/rV/uf6dQpWU4xaDOwxmPDToRl64yrMjYarHPQLpvWi9xVSQhxWMe0w+EmM06yADI3Cc/T2W33n8C/rV/uf6dHvP4F/Wr/c/06FKbfxlgW2VLuKMrlynIFPlaaLJWejnY6t3Uirp/vP4F/Wr/AHP9Oj3n8C/rV/uf6dAbbf8A5VH/ADH/AH69qR4W8S4bZ4OMDg8R0x6RWG5Pl53ZjAA/3orLCI3glwHhRwVm9jSvSXjcIz4g2RCOUgAESNBJ13pu3BfB2T1rBHI+7W1Hbq9UnF4NLuD4erzpaxZEEgyMTr8Uzpm0jzVTHSPUD66uQp6naRwXwdkdaxyn/jX07fj6xrWJ4N4PRvYn/nmj/rri1FUHav5l8HvlWP31/b89etwXwe+VYO//AL1u6Pj89fVXFKKA7U3BfB6NGsE6/wDvX7o+Pz19Vengvg7mjNZiYn3a+2msZ/P6q4pRQHaf5m8Hu2x+/N7de/zN4PQDmszGo92uCO7y64rRQHa24L4O6Q9jYSPdraHWfj68vXXp4L4O/LsbD/3r7mJHl8pPq764nRQh2ocF8HvlWNtP+Nbfs8uvW4L4PcmsHT6a++mnl+f1VxSigO2Dgvg7r17GkR/xrme34+lYDg3g/B1sTy/45tdTr5fmPpri1ZBCdgT6KZIqi3odlHB/B/WTY/fmPp8vtqb73/Bn56z+9P8A6lcONpgJKsB2kGKwGu1S0yuDWp3T3v8Agz8/Z/en9uj3v+DPz9n96f264XRVMndPe/4M/P2f3p/bo97/AIM/P2f3p/brhdFAd097/gz8/Z/en9uj3v8Agz8/Z/en9uuF0UB3T3v+DPz9n96f26Pe/wCDPz9n96f264XRQHdPe/4M/P2f3p/bo97/AIM/P2f3p/brhdFAd097/gz8/Z/en9uj3v8Agz8/Z/en9uuF0UB3T3v+DPz9n96f26Pe/wCDPz9n96f264jhMOXYADvMRMc4nSaYPwsDUpejQb2tyYA8r0eelEcksjr3vf8ABn5+z+9P7dHvf8Gfn7P70/t1x63w0H4tzTeDa32O7bTXt7AW0EsL0c9bRj1HtI9dWibaOwe9/wAGfn7P70/t0e9/wZ+fs/vT+3XFPgf/AJd/zdo/vn7Ky/4f/wCb7lSi2dK8OeBcHTCPcwF1Gu22QlUvG7KMwUyGYwJYaiiqDwiOixkTHR24nePdFqJorLNFlA/4TATm/IYvYka+6RlnKQQJgzIA3JiqTivK9A/uq6X7iDA4BWtPdZreJhVVX6oxBLdUnecpBAJEdk1S8UIb0D+6m9G19D8OZpooorRgKKKKAKKKKAKKKKAKKyyaT3x5uz16+o1nasM0QNCYk6CfPQqTehqoqVhMMDcCPKycp7uUnzGtmAu9Hc1AGUnNI1EaETy1oS1vNeCsvnUhSQCJ00799O2rj4PcQVLTWrisrCQFPJSCxytsQI2JESBJrQtmcuujOU9YGX1MrD+0K0tDvaeN7ZDecKQT59B6YrUVJOzz4s8Ocap+fKuY94hx0JY+BvWneElHAPVMEkmDy8+pFVfGX3dSwcuCtwSQE6MFCFVUAAAkjrAa9g1qC9oligJ1VBv8lAZ5adXeta3DmgByoECZ1kjWrKTZMHChDP36Dnwy4epNu9aA69pM6iBDKMpMDzCf/wBpFxPDBCmXYoJ/TXR/tE/2qtVtuls5SZZLtwAAicuYbdhE+nalWOUNbkqXBZ2zLoQJygkEHKQQRGg0IFJLsJhYjWT3FdoqbicIuVWtksGk9ukwNhpqG9VQ433037qwepZ6HlFFFAFFFFAFFFFAFFFFAZIAdzHomtnRp8v7prTUvhoU3EBAPW1BEyI+3zUI3SI9xFGxn0RWFWw4e38hI/V/xG/21CuXsOpykW5UAa223G/xTMfbWtk5rFvRCCin1+/hWBEoJESLRBHZGmlI7gAJAMidDrqO3Wo0bjK9w04N+Rxf6q3/AI9qva84N+Rxf6q3/j2q9rLNFnUH3HgCBI6HFA6AjXEzBzCI0MjyoBjWqRjHBckRB10Mx3Tzq7R/weA0mLOKMZQwj3TqdWHbGk7naqRivK9A/uqb0bX0vw5mmiiitGAooooAooooAr1RNbLFkuYApxhsMFClIaZIna4NA9s9h10HbtuDQNpK2YcMwaAqH3uCVB8k67T2ysecRU3iFllc2jswlCPlDUr6Rt6O2tVrDh7TWZmMz2GPInRkPn0mOagjTeZhcQL9gpcbLeszlb4zwDA/TBGhPyfVqktThPEm9NPdMQX+ugucwMjn84CAxP5ywZ7Q3ol8YwbDruCjXAMwYEa7k6/K6jek1IxC22vOqIbdu4AMrNmynk0xtmzctAWHZWDO1wPbcszKOqGJJJtzKa9yvp2qgqK2W0ve4ZcKvKVy9ZyHt3BlgZTIZxr+rJB89SMfds5lFi1cQgOTnYNIIKmABAiDoPNSLgt0o2cHyXtGe3cx5iM09xp1irPwrBZgoXQ84aJHnyn1hqqhdO2cpyUW1SFeMvIEICQ/SSzTmJSPyeU6ROubflUGwtpVuAoWuSnRspgKAwL5l3MiAK2485naDAJaD2REjzGNP0qjXGDdYiDA+wjn6KjijtF5DfD4jo76rljMzMN9Tnb/ACUiseJL5LLmWEBLLPVzEsCwGuWHjMNRseRrTj7JFxCCdFu9vzt4jbzj7Kz1a9bE9b4FW1AhiiKSDynUa6HY8q2cazs08QS5mghWyhQGCJckgdaTlJEsX31121oxtx1w6KT1rh6SNOrbEi2I5ZiWbQD4vYa3WFt3rj3LnVRS1x3QnyQZIZd1Y7aEanQEVL4jhb965dNq5n6NJcB2RUCflDrAjMX0BqPJWzSbtIrlrAXG+LGhMmFEASTr3DlUZhFNmwzLbJLIC+gOaequrHqydTlHoaaijDWwjMXLRAGUQuY951MDXYcu2stHeMkyFRW2AAe0x6O/7K1VDQUUUUAUUUUAVM4X+UTTTMdYnWNu+odTeGflE/SOsE8u7fzURmWjLLPeO3Zv45fxrSm4WLEiwjg6htOsOR111j003uGZ13HIN3+rzVrs3OrM7qDsxA8x7O+JmujzPLF0Kjcbb3Nb27F2G/8A1D11Bbht2T8GRHLTT7aYYvjIDLkhwNZ6yyddCDv/APnZWocdMeQvrNZyOy21ojLhloraxisCCLduQf19qijhtwtbxrHc27Z//wBFrSisM7FhxJb3Bw8Kgc5MST1ramBfaVIcEshkSBHkrrtVKxG/oHfyq7hiMLw4yIFrFzJIH9I02I19cbxpIpGJGvoH91Teja+l+HM1UUUVowFFFFAFbsLhmuNCia24e3lbLctmWAImQROoaJEj+Jp/hMIVUKGVWfZ9AgPJGHY3yuWnKSGugbUbb0RpTBhbei6RmBG7AaZ1nZ1MgrodezUYrcmc3MZjlmI2W+uk6agjvOk+S7wdtpKMjKSdUIMi4PjL36CRzABHOluKwZtsDshJKn5DHdf0TBBHZ3grXTZrQ8nS7bzMnyFFIzC8Wlx1cgbZXUjk4DTy2Pn0XrJNyRIYiG7SQJVv0oj6xHxTWaWTBkGet1ewRmZPRuv+wFbWuBckHrSATGgYy1q7ziSLgO8HMDvUSI32EMXBdBttC3flAcuwdsgCV9I2MeYpbnUvjqshCvz+EXrJc/ODqNe9WJ3qLxe2A2cAjWCAfIbf/MbdndTLguPW6Qt0kZgVZsukSCG0kAhgD2eszeBpqltI1LZGdsohHyNaHYCSGTzqekX0d4ppgL83XU/EKKPTkJ8+zadxHxq127LW1u27inNYuLcWJIILAOAewrlYHuNRbAYszgFc7Dugy7KR3Ega/wC1W6ZhxcouW7S/LkLeKJ0bx8Rtf8vsII+3sqIBGZG2gwfR/wDyfMOelOsRb6VesIn0ZX5/2W+zT5NKAmUgMRoY56jkNe6YPLbastHaDypjHiSkdERPWF2R/ZDaDn+UH2Vi94pjWjZM7RrqLdotET+ZW/F2osYZhJh2Qz+jbQSOR+DI3qVYtFsZfOkW0cww6pL2TlUncjrFvMp7atHJOln2P1MeHoF6K2ZDMwuXQG6ypb6xWd2UBTI3BzDbWkq4q45zBVdnOmWVYk8iNjqRuDUnD3JbE3Tm6lhwrTMFytkHzxdY79tYcHurnNxxPQWzdzRBzaC3OsE9I9vfU9tQ2lVv3fuj3iVxHum2qlshFsARqQYJAA2Zsx0+VWjEsmbKlsOqdVesTnYnUwsEyfuheyvcAMqNcF0nKAiZhEXGBg6kroodt9DlrZYBRM+VS05Ujo/Kjrv1dsoIA72B5VDWhHxhY9QIpjyiqbt2A7kDYTzzHYiIV6yyGGBB7DTKzZcLnJjkimACflHeVXsO502BFRWwhylmuJoY3LEtvG0E6yddPVOWdYyvIh0V6a8oaCiiigCslYgyCQe0aGsaKA3e6rnzj/Wb8aPddz5x/rN+NaaKEpBRRRQo24N+Rxf6q3/j2q9rzg35HF/qrf8Aj2q9qMFixjuOH4DKqtKYhes6qJN98qjZmYwYCsNtZ0qmYnf0D+6r6t4Lw/BCYJt4kiLjIxy3rh6qARcPcdB6a56WJ31pRpPJo8oooqmQphwbg1/FMy2ELsi5yAQNAY3JAnXal9SuG4u5auBrTvbYfGQkGP8AMdx0oR3WWo5t48r8FixDKT1XSHXzyJ7dt+c07wvBlu2/gGS6pHkhjmU8wJmR/ny3qUnhRaeE4jZNwHTplAzdk6bAa1tueCaXIu8PxyFTrDRIHYYE+gj0V1ilW1r6nhxsRxfRy6vHWLe/3kRMCGkWnNxLqfk2lwTGy+caxv2dlalfdXJz8ydpBEzvocwO+zcore2LxOWcRbN42wASjDNlHNSNyDyPOKltYt4lRcsuoYEBlfKpZtDl+SQyZjuNdhpppLfvOLlWun4sQm8DmyKQVPXQTnAA3Uzqy8iddCvZWjDiZRlkMrCF2zTnhR2MFzIfisCKmcXwF1OsJW4DB0gmIhtQCdBBInYGd6xwrzlaGBzSVMgySGOSOcywXbMGUaMKzvOya2bQvx9o5c5APxH1PWA1RgB2qfP1AdzNQbalIhiE1bTTQdvOeX+xp9ctwGBiA2VgBsjbkDsBZLi7yrZY6tIrwKSj8pEDXKZIkdsSY7RI5CstHXDleRauC8YN20Cc2ezBY8zbncj40RqvyW7Aaj8btNbQXLRL2rhLqJJgMQCoO/VOYd4ANJOB32sEvoSrc9VZSp9YM/bVouWR0SWbcw83MMSdSZLPZJ2ndewstvtrazRwmujna09/2VjFXj0mdWLKSQykzHyh6xI847xXuNw2dcwEg/wD3GdP4MbLgS81xfJYsSCBoWB2YbgkDcbkCIqPhbz2D1hmtHmNcvq+3t9FYO/dqTsMC+DJB1tX7bDTXKwYFT3S4H8RTHiVrLcxA2K4QnuZzYtlmnuXKo/td9b+E4X4LFPag57JZBvNy2ekBHbsdZ18++ONIZ7YOou4C7sQJZbdwECdQfg63WR5nO5Px5PkyscPUjCYonQlsOgP9pmj7i60KSmEvMd7l5LQmD1bYNxt+Um36qnWMNlwFyJYHE29xsAjcp79613MMLmHwNgEg3nuNsZl7gtA92id9Yr0PTtJt/8AXor5EG9baLFlQCxAuEQNbl4jowdPkdD9ZqxvAXbuRWHRWgRnygxbTV7u27MWYDmXUdlNGhrmLxKGcpZbUDUM827fP4tvMw/Vilz4forCpDZ78OQB1ujUxbSBPlMGaPzbdGjUZX383m/IjEm85JlLaDXn0dsaKondjoPzmJPaaYcPwHSlXcBLQkW0PMc47e0nme6tt1FwrKjJaYW2zOLplblyIIKjVlSSogROY863YQN18Q4c9TMhZSqFdYW2NykqAIiotaZZSezcff8AYs40bRY5fKB1gadhpVTZS7rC2/KOgiBpux9OkknY1EuYIqCWKrGwmST2af51nTI9F3m/bIlFFFCBRRRQBRRRQBRRRQDbg35HF/qrf+Par2vODfkcX+qt/wCPar2owN+NYw28Bw0BUbTEOM2bqsl9srCGG2Y6GR3VUQKsvhJ/QeGfoYr/AOwarVUBRRRQBTbgWBzsCdp/u9NKaecFZlE9SNobNz1PkiZ8+nqqPsKnWfYWv+Y7gQQnSIwzRoN9ZI8kmDvAP51LvcXQfCWGv2rwYQB5MR2zmLTHVOYED1SLPEblkgZ7gtnUMSHUd3SW9NO9fTTG7xlmA6XrpGjDIer3mI17SR+Hdq6o+WpTV3nYYHwut3CFxttluDQX7Q1bl1lUQ3mg9wmm68LdczfB4iwwMuoGYQdJXeR2g/F2FJXwOHvmEuAMdQrzr5p1I+sByit1vB38K1t0L2yAFYr1kYKYAYcxDc9dJMV0Te8804w/0yfY+XZ4ZcDy7icpa2M4ZfKRSHUxOoRxMGCJHbvvUZMRhWIOboy24hgNhpqCVOg58geVNvdOHxWV8QBh8QuhuKDkYwD1gdIPn9NJvCDgtyxOZM9loKXB1112WdxtpqJnuqPtNYbi3su0/fmNW4Or5nV7bErrtlO+rQdBOYeZ3HxdK94QeDF8QRbd9lJU9aFHwbGRqY0Pek8zWXBsQjdGqsVIEJJJ57EbnXYancfGNM8QzxDCdAmdWZXVSdHzJuA6gmRqFusNNDMmjaeJhy18ys2uGXBaKMtxSzDKShGUzJ/smDPYTTHCXldxhnbIc+eyx0Nu4CAo8xkqew5D8WpmH4jcTIpu3UIJPWZiugiM1uJGZhum/mrO3xfENcgMzgMRIyONtVOQZlI1iSOzsqJJHSUpu7S9+BWvCSzkcYlT0edytwCQbOIXW4sRoreWAeTEcq023DuuRgvSbFZK/nKwiNDOhnl5qvGE42MQjF2yxC3z11KiYs31gsNG6r+knSk93FXbIdLhuC5JUfDoYMcsyruCPS6HlpHFamoYsq2Ws1x9/wBd5I8HsabeIRTbJtDqygMdfqu20FTLa9wpmOAsHwuUtltPibDZtJW4rZd99XOtVi3jWAEjEnmdFcT2DUQfwNXS1fTW6A65+gxRBQbz0dz42+gJ9G9bjTPPj3F2t+XLmynYPAva4fdDZUIvg+Vm+IBr0WaDvtTJcguYVjJNnCG9os7Wy4ILkEHMw+LM9lM8VglSxjFRrpC3MxAgldG8kTtt660cSa2qXXZWYLg0WYAkMLYjz+imzRel233v1S/YgtcPVrGFsJlJv3C56XfKp6NT1Mu3wp/iayOJbNfxCEC2sW7AC5dSMtrULJCW1LbnUL2xTTE3LCPcbo2BwmFtoGzqIa8sRuOsBecySOdL+K37NhbdhVgqudhMw10BtdzooQaxsay1R1jJydVrzz9KK51iYEz2A/3859NOsHadsNe6S5cdlyBEAbyc2oDP1VHd9lafdc7HTsFtvVpE/bW/D4w2w7Nm1UiAiqZOxgjt89cmuw9adumY3MBdMhAttQInVjp3nczO0DX1KvCGzrmBlZ284/GfXTSbTMTce45EmDy3IAGYknuFR+J2kKQBBiQNvNOnmpLtNYF5plZorJ1isaydgor0CdKbe9y/2J9b/asTxIw+p0dcPAxMT6It9woopv73L/Yn1v8Aaj3uX+xPrf7Vj5jC+5HX5L4j7H5Ciim/vcv/AJn1v9qPe5f7E+t/tT5jC+5D5L4j7H5HnBvyOL/VW/8AHtV7UvC8MuWbOJzgde2oEGfJuo5n0IaK3GcZ5xdnDFwp4TqarvM/CT+g8M/QxX/2DVaqy+En9B4Z+hiv/sGq1WzAUUUUBss3I+KrTyafsykEeurTwgqV8kgcwA7pHeOtPmIqqW9x5xVg4OxzKJMSNPSaq1RjE+iXdzHV2ypt6GMuxXlzjKJG06ZRWOBYzlYB0O8akd5AOaf0dt6YXh8Dc7lY/ZVcxOgtEaEzJGk68+2uryPnw6yaG7cNbNAPk6gtqCOXXGs7QHUnQdtMMDxe5bRxmK5Sp63WtiQRlOugECfI82tTVM4e0x8qDrz9dJpi3cI3Fx1nnAdYHm7q1ocr211u0d4rEWbjZb1o280xdt6oCDpmG4O2sct624X3Thgpw5XE4eCrIIMayNN9tDHqilzCMQqjQZSY5SdzHaZOveaXYq61vFDISkkk5Tlnq84rTlRhYe11VpV081+0PH4Hh8ZF3Ct0N4Ek2n2zTrHNdezt5VDFi4gy3UKNEMp2Hb3ZY57RCjc068NBFi040fpLfWGjc+e9WAjPhlLdYgmCdSN+2tbFs8/TuMU3mm64rx3nOOKX8mlwBgwgk+USDq0iIJBtMQObEcqT3rVpmzhmXM0gxmAJ1jSCD6T6dKbeFf8ARZ/MtH0lbkn0wPVSLh+uh2IM98ZiPtANcZan0sJdSxpwfE3ullXS8Roykq3SIw1tnOMwkbwTOSd/KceEvC7d9FvBX6iCCCQXs79YMDLodCJGka8qo11iLZIMEWrpBG4PSIJ88Ej010PwCuEi+pJgYiAJ0AKKSAO8kn01YO+qc/iYvDXSrcUDiGHt3OutwSTDBlIOYTrKZgJ15DUNtVx8DbRfDi3mDdG1y0crBvgr4kGAZEXANwIFJePWlF51AAGVtANNLgjSm/gPbAvXgAAOjmAIGkR6qRVSNY8trB7hlF5bt9iXUXLFq5qTCuhy3ANewCfPUnEMt6y4Jyu1mxLalTmYDUDTdTrW++590qJMG1f0/tJ+JqSLYKagH4OzuOxmI+2utHhu2vD9civeEdkL0huO6JdxdsMZJ+CtLqAFnQ67azyqq8cvO167eJJDuSuViVC7LzgGIroWPtKysrAEZnMESJneDzqpcLE2gx1bMRJ3gHQTXGbzPoYEUoJ79PT9FTvYq6d4APaw1+3/ACrVaQTOYkjvnU7ARzPKrB4R2FVZCqCQZIABPppZgFGQmBOVzPOeqJ9RI9JrDVM9UZpq0TOIYqFS9bUS0dNsRbeYIHKGIJB11nuNV+6rSZJPfO/fvTjg466ryLupHIjoyYI5iVUx3DspK/kp5j/fWW7zNQVNowYV5RRUOpkpgg9hqz2vC8rHUmJAkA6Hlv8AxJqrUVyxMGOJW0ejA+KxMFNQ3lv9/L7ZBuDsOX9rz+s9tHv4bX4Ndd9N+XyuwnWqhRWflsM7f5DG4eSLd793jyB2zAnl3932msvfy/zY17gNtBs2+u/4CqfRU+Wwx/kMbh5ItmJ8IHxNm6MigIoLGADDMLY2OurjSilPBvyOL/VW/wDHtV7XSGHGH0nnx8eeM057j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 cstate="print">
            <a:lum/>
          </a:blip>
          <a:srcRect l="24235" t="12797" r="13235" b="31230"/>
          <a:stretch>
            <a:fillRect/>
          </a:stretch>
        </p:blipFill>
        <p:spPr bwMode="auto">
          <a:xfrm>
            <a:off x="138546" y="803637"/>
            <a:ext cx="7841673" cy="3948423"/>
          </a:xfrm>
          <a:prstGeom prst="rect">
            <a:avLst/>
          </a:prstGeom>
          <a:noFill/>
          <a:ln w="9525">
            <a:solidFill>
              <a:schemeClr val="bg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6325" name="AutoShape 5" descr="data:image/png;base64,iVBORw0KGgoAAAANSUhEUgAAB28AAAPTCAYAAACXHkJwAAAgAElEQVR4XuzdCdQkV2Ef+juaGUleZCSENgxYUmLyXgxaDBh8Hk6e4xMjBEiA7bxndtkB7WI3RjGMBDbYgFgkQBLYiEXgl7BJCAR28k4So5wgIcwmfJ7lvBF+OGZnRgaDpJn55t3qtaq7qqu6u6q+rv5+nRMD83VX3frdW7er61/33m0nnXTSwW3btoWDBw8G/8lBO3Ae6Af0A/oB/YB+QD+gH1iPfuC73/1u8CJAgACB1RQ4+uij3YdxH8p9OPcj9QP6Af2AfkA/oB/QD+gH8vuBk08+Od6fW48bVI5DPQocBA76Af2AfkA/oB/QD+gH+v3A9773vdVMLJSKAAECBML9739/N+rcqHPD3v1I/YB+QD+gH9AP6Af0A/qB3H5gWzLy1u8mAgQIECBAgAABAgTWS0B4u1716WgIEFgvgSS89SJAgAABAgQIECBAgECewDYjb41QMkLJCCUjlPQD+gH9gH5AP6AfWL9+QHjrByABAgRWV8DI2/X73nU97Xra9bTzWj+gH9AP6Af0A/qBuvqBbSeeeKI1bw3NNzTf0HxTdOgH9AP6Af2AfkA/sGb9gPB2dUMbJSNAgEAS3tZ1Y8d23Ch2o9iNYv2AfkA/oB/QD+gH9ANr1g8k0yY7sZ3YTuw1O7EFEG6ErFkA4XvK95TvKd9T+oH5+4E9e/bkpiPJ+eRFgAABAu0IJN9fea+jjjrKg3N+t/rd6nerfkA/oB/QD+gH9AP6Af1A/pq3Rt7OfyPMDWQ3kN1Adt7oB/QD+gH9gH5AP7Dq/cDkyFuhbTtBjb0QIEAgT2AyxDXy1nXEql9HKJ/fO37v6Kf0A/oB/YB+QD+wif2AkbdOQCfgJp6AnizyZJEnizxhqB/QD+gH9AMN9QPpkbeCW2ESAQIENl8gHeAaeet3uBvi7se5H6cf0A/oB/QD+gH9gH6gqB/Y9jM/8zPWvG3ohpkTz4nnC9gXsH5AP6Af0A/oB/QDm9UPDMNbwe3mBzZKQIAAgaHAMMBNwtvN+n6wX9enrk9dn+oH9AP6Af2AfkA/oB9Y8X4gmTbZzygCBAgQIECAAAECBNZLIAlvBbfrVaeOhgCB9RBIbpYm4a0XAQIECBAgQIAAAQIE8gSMvDVVoakKjbz2xLd+QD+gH9AP6Af0A2vYDwhv/QAkQIDAagoMw1sjXox4MeJlxUe8rOH1oX5Hv6Pf0e/oB/QD+oGO9APJyFsnrBPWCduRE9YPBwGTgEnApB/QD+gH9AMV+4G77757NVMLpSJAgACBcL/73c/3WcXvM/cr3K9w39J9S/2AfkA/oB/QD+gHtlo/0Bt563cTAQIECBAgQIAAAQLrJSC8Xa/6dDQECKyXQBLeehEgQIAAAQIECBAgQCBPQHirXRAgQIAAAQIECBBYQwHh7RpWqkMiQGBtBIS3a1OVDoQAAQIECBAgQIBA7QLbHvKQhxw05NyQ86025NzxmmpDv6ff0w/oB/QD+oF17wfmCW+T88GLAAECBJYTSL5Xqr6S8Hbdv4ccn+tt19uut/UD+gH9gH5AP6Af0A8s2A8k0yY7gZxATqAFTyBr9LjhYO1Ja3XpB/QD+gH9wIr2A//wD/9QKUMQ3FZi8iYCBAhUEqga4P7UT/2U788V/f50f8T9EfdJ3SfVD+gH9AP6Af2AfmCz+4HeyNtKv0C8iQABAgQIECBAgACBzghUCW8Ft52pTgUlQKBDAlUC3CS89SJAgAABAgQIECBAgECegPBWuyBAgAABAgQIECCwhgLC2zWsVIdEgEAnBIS3nagmhSRAgAABAgQIECCwsgLbHvzgB1vz1lQ9prw05aUpu/QD+gH9gH5AP6AfWLN+QHi7sr/BFIwAgTUXqBrebvZUbPZvSkhTQpoSUj+gH9AP6Af0A/oB/cCK9gPJtMlOUCeoE3RFT1BBgiBhzYIE3ze+b3zf+L7RD7TXD3z/+98vjUdMm1xK5A0ECBCYW6BKeHvEEUd4cM7vXb93/d7VD+gH9AP6Af2AfkA/oB/I7Qd6I2/n/iXiAwQIECBAgAABAgQIrLSA8Halq0fhCBBYY4Gq4e0aEzg0AgQIECBAgAABAgSWEBDeLoHnowQIECBAgAABAgRWVUB4u6o1o1wECKy7gPB23WvY8REgQIAAAQIECBBoVmDbgx70IGveGppvaL6h+abo0A/oB/QD+gH9gH5gzfqBKuFt+qeGKZSb/eFl6wQIrLdAlcA2LZBMm2wpgfaWErB0h6U7nG/ON/2AfkA/oB/QD+gHOtUPJNMmd6rAbqz6gbdmN1adfy4cXDi4cNAP6Af0A/qBJvqBH/zgB3MlJcLbubi8mQABAhmBecPbn/zJn/TgnPs77u+4v6Mf0A/oB/QD+gH9gH5AP5C/5m0y8tZvLgIECBAgQIAAAQIE1ktAeLte9eloCBBYbYFFwtvVPiKlI0CAAAECBAgQIEBgswR60yZv1s7td6sKHAwH7r0v7A+HhJ2H7Yz/t+y1Efbduy9shB3h0MO2h21lb/f3lRPY2Hdv2LcxXaxDdh4WdpY3gBaPZ962uUzRGmrXBw+Ee+/bnyqY82ZmLU15Dd9dtX9apg2s8Gc39oV7eydtucPBA/eGUZM7ZGc4bOZJPTzH4pZH53+b511N5iOf7PZWr0+r6Xhb2UwH20ErLsvtpK3w9mA8J/YfSLqM7WHn9upf7BsH9oUDSVezfUe8Hkiu8A6GjX37w4HY92zfub3CNeJyPu3vb9nybr3PD9vI9h3xN8OiPwI2DoR9vYaWNNGdobyJboQD+w7E3x6D16h9lvgfjNd2vROht6eJNjxs29XqcLHjnW8f8cQLO+J39qKs1Y5ka71rtcPb4W+PQZ3sODQctr1C7WeulcuvC2utcdfptXLaGAECBAgQqCqw2H3cLvym70IZq9aS920FgW0//dM/bc1bQ/NbHpp/anjGK84OJ4U94fZrrwqf/FbJVInHnxkuet4jw1Hhq+GGV703fFl9tVxfi09lubH/nniz7ITwpBdfFB591HSXuufWq8IVN30z3tw6NOyId+Smpozc2B/uizfPCv9e+5QKDw/PeuWTw4lJ23zHW8PN32hwKtcm2nXi9bDnhN//tZNS2F8NN8bz5kvOm2z7irdk74kPhWz7+X874TWk2xNuveoN4aZv7gw7Dz0k3jBe/DxoYirUpqfYPf4Jl4TnPeLIiLEnfPaaq8Knvl10/CE87OmvDE85eeC257Phmqs+Gb5d5BVOCU+P51jy9j23Xxve+slvxXpp8bxbth4P7g/33HcgnHD2S8JFvzDdqe257a3hDTd+PT6YdHi8bd9g/7Hscazk5zvUDlbSL7+9tRXevvUz3wtPe2g8sfd+Orz8pLPDtRXygBDODTfufm34paSrufMD4f6PuSj+l7eGz3zvaeGhYW+45dKTw1nXNP1zrO39NX0867b988LHdr8mPDa2kTs/cP/QayILvM69cXd4ba+hJU305eHks6+dvZXzPhZ2v+axof+Jfvs8Ku68rFkffOtnwp7eidDb00QbHra1agdw5/VHhEdcON/DEOPzp9o+4oGFD9z/MWFB1qo7yX/fIOheLKRebtdNfnqR8La168RjHx8uPjf5TT147f5oeNX774jPsMy+Xtl42NPDrvGFXrXf78t+T7pO78zv/dbab+2/+12nN/170va31v0D9b0+9b3cfdw57/cve72w0Ofdd3C+dux8TUbeuuBy4dbuiTtnRzn6oXlXuPHV14cvunDvxloIB+4LP/fsV4dMjlhwt+SuD/9eePcd0wHuwYc9M+x66knhqze+Orz3i22cp6eGZ8YHC06MN9xuv/bK8gcLFrpQGBxHA+06nPLM8Monp4Pb5N7h7eEdMUz7hvNmfN4kAdzPPSf8wa8PE8dZt/F2hw//3nvDHVstwI3t85J4gy+5cX3XDa8K7/tSyO93Nh4WnrnrKfFhnOErCXvfGs+dgvP14c8YtdHxed3iebfMeRDbzZFnvDBcnPckykQT2v2hfxfe+1cC3PmuLzvSDpbp95dpfwvu9x//8R/nyikWXvM2hlbfG4RWd37gqBiylcVcMS8498Zw12t/KfYzd8eQ66RBUDsMuNL/NtchzPlm4e2cYC2/vY7wNvWQQC9TrfCAwWR4m4ScR8WQc2azPhje+pk9/YcYaghv+5v4dPjdE88O76g8mH2+gHgzw9uNqz4T9j79oUuF8i03xkq7mze8/Ymf+In2fteNHhwdHspd4aOXvy/ckfcA7ej7aiP+vNgVxj8vWnjA1XW64HYTrpfavR/Wxn2Njt2YXvA6V72p5/l+b/Iq9Vr6Pu4pcUBM/57q595xVfhEkwNiFu433HcobQe+h9u7Pq/Qjnsjbyv9EvEmArUJnBKeGUdeDUfe3vzNkg0fd+bgKeG74sjb94WYIXitvMDBcMzjLgnnD0KOvXGE3ZVTFX3q4Eu9fzC7P3JZuP6O9N2p48KZF58bHhkfDx+GRyt/2PMUsIF2fcozX9m/ubLn9nDtVTeHslNrnuKuz3s3wtGPe364cBTA9YP6yeZ53JmXhHMfORxzszt8aNf7wl9VmVpubaBS5+ddN4RXJelt3mv0wMDesHfPkeHIeL7u+ew14ao4ojbvdewZF4fzeiNW+yPCv9gVrzht31FnvGAc3MaHIq69cuIci+f0MPDu9Wkf2hXe91em+u9KFa9rOVsLb0MM2e6KIyTvFyUrjVJMBV133xIuPems0Pgg29xKFt6udttfPrwdPSRw950xgn1oeGhso3e+/8jwmItnJKJT4W3SrEseSjgY29KeZNT48FU08rZ8VPloJHvcVKWRwqN9dqU9L1+vq9puFwlvWzuW0W+P8R53f/TycP2XZzyVEGdHeUZ8SG/8uGN/5qzS3+8LH5Tr9IXpfJAAAQIECCwlUMd93KUK4MMECOQICG81i00QEN5uAnrLuxzWcTLwMy+4HRYnBrSXxIC2Nztrf7rVceQjvJ230kbh7VdvDK96b2disXkPc6n3bxz9uPD8Cx/dmzJudttMdpMKMOPUcpdf/+XSKROXKtyKffjUZ70ynH1icm7eFs/NT6XOzXFBR2FsbHM3hrP77y+0OjaccfF5oZ/ddquNbjzsGeGyp/ZvXX71xlfFmQCKKivVp4XdcUTL9XGq/xWrWMXZUgLthbchnPexu8Jr+ult+SjFVNC1zHS4y1dmV8Ku5Y+0m1tYNuRLPSQQHyq49FtP6LfRZPTtyXF67yKUUXi7N9x557bw0F7iO3vq5NGUyXffHfbe735xRPni4W1SrPFU5LfEsp5VXNbMMXSlPS9br6vbmrsR3u4JX/3qtnDiifEHWMn17cE4Y0pvyuS9e8OeI4+M18/Nhreu01e3bSsZAQIECKy7QB33cdfdyPERaF9g2wMf+EBr3lYYomxIeZ1Tu8QpCgYjbz97TYWpaY9/wnjk7eUFa3fGqR3u238wO8XQzsNCnOk0Z6j7wXDfPfeFg9uGa1kO//d4Co3sGqtlf8+ZemOu8qzh1B3JlKvnPar3Az9ZL/Pmb85oP6c9O7yyl/jENY0vf09/bdae33HhrJdc3Fsrd/eHLg1/8vltYduOQ8OhcfTjwcFauL3/fchg7dLBeTy51uTB/XFbByb3vy0cevihYdvUVBAbYeO+fWHfwcm/Hwj779sfDhzcHg47fEcIOfU79xqXhe16on0O1thMTwk0tQbwoDyn//YfhGQm4GQt4Td87BvxfBiUN32cOds7uH1nOHxHXKFz7afGOCY8/pLzR+Hh5e/5QvlUGHntM3EarMW1/dDDw47QX5t56FdUPxnfyv3TZP8Qwv577g0HYnvP7Ge4Ntj2eE7siOfKZD0P/32e77tTnhV2PTk5N/eE2+J5/Mmp83jsmQSa7zk4fH8/tPzS5Jqvo36hH4C+5wvD87LovBv8Pa8/3bY97Dh0R9g+63jq6oc3HhDOeP4Fvb4oCfzf8olvzG43x54Znn9ef8rp7HGm+qG5zsOJ/ieOAu73R+PtZfufsr8PPjfoRw9u2xEOP3T7oN9NfY8O/31GvzBX/1rab69CO1ig/y3rX6e+T+q8niq/fmgzvI3pbbgrrhPaH3w7e5TieG3QyTU3D4aNfbF9x1Wjt+/cHv/v4DVYH/OQ+H21fdtG2Lf/wOhXU3/NzI1wIPbDGyH2DTsPyXnQZrjdELJrbFYIuzYOhH0HNrK/0rbvCDvjVKPTr4ly5Hy2bI3PjQP7QnZ3RceU2vtcZaz2g3O6HMnnJupltKkGjrtnfP5ya95OPiRwx7CN7g2ffvlJ4eyixZlT4e0tH7gjPPxpSbue9VDCOCS+85ZbwrGPTdbLXS68DefGdXdfm2xnnnVpK7TnCtU/X92PN1ip7fba6nnh5q/9UW+9697avufHlpWc25ODoedp16V9xKCcedssbNcVsCbeskh429r1d+r32e03/r/hn5ydrH+7O3zksqKpk5Mpky8LSXb71dtvD/d7ZPL+5Lfd4Pf78Dpr1vXC8Hqn8Lo3/T1W43V6+vpwruvBJa8DRr9jO35fIu86dZOvZ1o7T9b+93C716Hqjbeprct/r63MebLsfdxe/zm8X1V8v+bAffeE/fE7ZXjcw/u8w3/Pvx8/uH9f5f5oaT/e4n3fee6/lZZbf7Jl+5Nk2uSV6Sg01PIgYS1O/DgH/q7xtMmlc+CPvkD60yZn17zt/8A67uyXTq9DuPtD4d/9yRenb/Cnt3fZu8JtRz8xvPTi/ki84StZr7C3BmsMZe4p+Pu7vjwIEjPttv9Fdcw85VnHdj8KJvvB63u+Mt/aj8c/IZmyNl0j/ZrZk4ziTYKTU5/VWzdzz2evDlf87ePC76fWLv3qDZeH935pOgDO3lvZE2696vXhY9+ZDPgLHixIBa0f/r13hr9/0nR7S47zujtikLet4hdqUbtO/ftHXvHH4X8+8SVTbTtpn+n2V+QVJ5yOgfjwgYd+oHPsWdPbi5UULv3jLxQE2hWPpwvt+LjHh4vP+4V4rsepkq95S7j5W1UupE8Jz479VYTst6vhccbpgnf12uDbwxv/9ozw6nQbHAWTS/ZPU/1dsv9h/9mfTny0FvSgPL0R7G++Iew7c6Ke99warnrDx8K3d06vLV18AXRafNDm7N56tsOpkDPXCyPP4YMXp42mQh9Og55+f7Imc2/0RvpBjZ5n8QM9yQX8A3LOtyRQvvWqN4SbvtNCPzzob6bLXdx+TjnzzPDNm2/OWWt6gfMw1f98dNefhNsf8KTwkqnvrEE/uxEfVin4+1T/NDyuOM361W/6SNj/hIl+LWkzr78xfOewnP574gGbSv1rab9ddztY7vyr2v8Oz58kyD46p7/ut9XXh49/d47vhxr70x/+8IdzpQ8Lr3k72MtotODMUYob4arP7A1xucveaMb7P+aiVBkLwqfBmrp7b3l5+JmvnhPufsZ4ctreyN0Yyu2OwXFx0DVeCzQ70ndW2NUPfM+9+Wvhj5KUKf268/pwxCMuzAbMyd9Hod+d4f33e0T40senP5uEVY+6KCeo6oVP545CrfHu7gzXH/GIcFEvpJ6szgXKWNYiJsK17Ntj6PmyB4czr50Ir5s47sT4UV8Jn/zb14bHJiFfUs/pplJ2HPHvw3VVx2u7VpzeOx3eXvq6EF7WnxK88KGEUUgcg9ZLvxXO7LXF5cLb4gccZh34kuHtInWfFGeOtnvex3bH0c8T51PcxN5bLg0nnzWcPL3/MMB585x7ZX1EbDtJuHxuzjkZ995r10+8Nue8rNDO0m+ZN7z98R//8fZ+/4+uJ5IA9t+Hbf/neb3Zj5Kpk5PVMaauB8MpgymT43XeNd8O/3LwYG4ybXLy+/34Jzy/v8RInKHl6is/Gb6dc5/imLhcxvnJlCtfjUtwvDc+1jfr+63O6/TUDeS5fpcv8Dts7LbcdccNK3JfYlWvZ7bsDdu1uP+3RvcT1McWeOB/C7fXJe/j9vvpWff7k+/Jo8OTXtofpDN8JYNPXn/T9vCUF18QHjVYNm90n2up7+Wi+zUt3vet8Xe978Eq92/X8/ztjbyd8zeJtxNYUiBORToIb5Mnd0vXzEnWEez9WOwHUePZKg+GA/d/fHjhxE3s6ZvIbwqf/F5q3cHR9naHW289Kjw6/a2R+nASxn3iwTmh8OA9e259e3jLp76dGd2xse/nwrN//9dT6wJNUiU3cSfKs6Tman78uPCE5/dvCCSvxPKP/3JQ0jha9rCStUOPizcDzhutNzo+wr23XxNHvcWVXGMI0AvOdu8O4eSTx8F7XIfymrd8Iq71GtdLiutTXlRQt6Mt7v5w2PW+O8Yje5JpcvPa5qjN7Al79hwVjprOlXubzGsThfVT1K4X2FeR1zBs+mIcAbnQubKajWvhUiXr2J6XXA3GsOqaK5N2ssSrtA0uaF7Y3w3LOmyjSXgbA+VhhzgoT2yE4dY9jw6PHi9OljnI3R96ZXjvV6quwxrP40vieZy0990fCZe9Lztt9LGPj+taJzfkUp6nPntX6A3WzXn/Kc/aFZ4yWJM5619w3h08ZjTitaim2uiH62s3y7aJmr+zFm4zC/avpedMne1gWes5+/oF2+oSPVDlj7Yd3sa5XsP3ntZLZcP7j3xMyF1W9Nwb44jCX4rh1t3hlktPCqO8pndUJeHtnXeGOIdtb2R77zVcLzcVHn7g/o8J0xnf/OHtxoErw213PyO1hukkexL4nBjOemdqpG8q9Nu7N64DPp1R9TaSrGN60tnXpq4hYwh75a1hbyqUntxb3jqtC5VxZuvZCM+78avhDyfD6unChCMfc/H4+qmp4947WKd2ofD23HDj7tf2RnfeHYPBk4YNrUobzYS3J4ebzxxMCV7wUMIwaO3t5+YzBw8SLB7eJiHjWz/7/dBrDnOtCb1MeLtg3cdrzHna7nh69WyjGtdR3N5zPxa++kdJH1H0yjn3huFtUR9xMLaHu/rtoXCrU+dl5a529MZFwtv597LgJ1K/MZLf4J97ZLwuTi7ycq7Zkj0cfPgze0tG7Im/v668/RGpWZWGv99P7T3geGIyQ8vVyWjcyXIdO5rxJnm49j0lK7rUd73VL8dCv8sX+B3W39uy1x01X+MtevwNXs+ceuqp4clPjg/EzvH6whe+EG688cY5PuGtBAgQILC4wHL3cfv7LbrfX/I9uWd3nAvk5HByL7xN3eda+Ht5lkKL930XrwyfJDASEN5qDJsgMO4ok9EoN369pAgnnD0YGTsR3m48LDzz8l8bBKX9kXRJrjf8wuj/mExeu8OHdyXTQQ3+NOr8+/97FAj2/lf2y6r3T/FJ4ctHvzbTf78rTg0aRzUOd7lxdDjjBRcNniDqj0Qb/0ZNf26iPJtQA+3scviDfmJvvVGewyQ3xJHRh8UpEPNKlKwded7gyavUl3fy1mHo0K/AQWCb2kbydNb5yQjLyfrtfXhwoyH57/2pv8YPEJR9iee1mfT2JtrELOjS8Hb+fZ0aw7GYafdGSV6Zfipi0XOlnYbS2l6GPvFqMFy+7JrAZW1wUfNlw9uhZqbfSrfR+fqf4+Io+N6NvfjwTKa/C+Mbcr2besPOd+TSn4ZvvN5rwft75c0/74Y3DZMRMdn+PfnIswdTOk/0tQ30w7W1m6XbRF6fsMR3VroNT33XzWgzi/avZedMre2gieuD4r5+obbaUs/Xeng7Cl/7AeXJMaCcfJ174+7w2n6iFi496awwHGvXf9/s8Lb3lrzP1R3ebjwv3PjVPxwEPZPT1qZGb06G1KNy9I8mExqmbMYjQQc6G1eFz+x9ej8ozhxfal/JOq0nxXVah9dMi5ZxVtsbBeuTZU/XTfLfYzD58pPDWcPqrf2402so9ws878jbg/FY7sp9SGAc5Be10fEI6kEAG4bTLedNnTycMnnwMEJ8b38UeHF42xu9/PaiirggM/p6vuMenz+z95EzTfGidb9I2w0z1rxNb2/qAY9x3U09IDIK5fP7iPFI5pyHRlKBfv7DH9U77C6FtzeHJ8RAdjx18viaLTneg+Hhccrkp54c17iNv5U+EYYPU2d/Ow0f2ttz29Xhysn0dni9UPGhydqut5LiL3o9OPM+wYzffKt2jbfg8Td9PTNPgCu4rd7veCcBAgTqE1j2Pm7BPdXM92T2Hs7kYJT88LZ/hNn79wveiy0dtFPnvuqrGVvaugLbTjjhBGvemvqi5akv4tSavdGN875ieHDZYE3UOPXAcWc+vz/qK5mC87J3hy9O1eNpo5Buz21vjz8ov90/zjgVRH8kbzJgrB86ZKZwimtcJqM6e69ByJP5+/FPHPzQTZ4yfkt8yrg/dH9UniRMfPPHwzdz2tUoXEuXZ83b32nPuaw/Eq/glYzKfefnDolT9u6cWIP2+HF4+9HLJqasfVa4rDeEL8nWLw/vHq2d2Z8iYfTlPwh2vzE5VUX8Yf78QRtILgzGa2/GKXIve0psm/0bE6MpvVPvT9rMWz4+sebl6O8Tn5s1RcaoHWbbdWn7LGh/yXEPRzYOw9thuz0mjpC8YHiuxIcKvjBVrlPDcy7rP+yQ3Hx5Swx+13FKjiKf8fk9XPsif6qNQ+Ko8Z3JmsuJX6qfuOuG2D6/mJ3CY/n+aaJdjPqJcf95V/q8SJUnt1/bVtAflvU/6fb29tjffXtwnMnNrd4DEslNveTBmcG/j96fDOTYFd735cFaykXvH0ytk3fejW7i7f5g+L33/FWlKcmb6IfL2021qVkWPg/L+p8Yil42/M6Kof1l755Yy7mof4prGg/70eRH0Jsn+7WD+f3Cwv1ran95/XYyxVLt7aDu64OC/ve0Z8fvueQrKT6c9HvvvmPcT5SdXy38vf3wNhW6JWHjyTFszHz/F4yGHL2nPLzNDbNqDm9nB8z9wg6niM4EgKkQMxvcDg5wtC5wNvw8N04l+9reVLJ565vmjxpeuIwzLr9HoyKLRntm1jVOTWO86HEPg/yCdV3To3o4K0wAACAASURBVDTnCzHHa9Dmhf2j6b0nA/GhzcTI27OuGYfoU1MnD6dMnhoFXhTezvH7Z2pa8bLPpsPN2e/NTlOcOm/nrPtF2m7cW+FaxqN2XbjWb0H4ngpv89rKeEr368P9fuGS6fV1y2gr/n2R8La1JaymrgeOC09MZkrqDb5Nfmulpk6OUyY/87KnhpOT4PUt8Xft6HdL8lsnLj0yvO477Tn9h+ni1Mlvf8vNmamTh9c9+del01PflV9vVb9OX/h6sOw+Qdl9gLqvO1q+L9HG9cwpp5wSnvKUp8w8o5Lg9oYbbljL36Otne+m6tR+WvidoT1Xuw/QRafF7+MO71dlrxfK7o8d/8QXjGZfzNznWvB7efb9zBbv+zoPW86b1nRq5WTa5C52JOsYLGydehh2lBV/BY/e1h952w+ejo/TMJ0XejN2DkYZ5vkd/8Rk+t3em8LVcTrdbyUdZ+qHa/Ik8cfjmj2Z9lQY7A3fNy7/OPgbl2f3B18e/vjzBR3GI54bXpOsjZkuzxa6sC6+AIjTSV/5xvDJPTvig95D5/6Isv6aB+mANR2cxTYRA/3p4L7AP06nfM+9+2J9PyL829f0p7fOXBjEgGs8bXLqxkTRDYuyQG3WF/WonaXbdYX2OQo4pl2GP7iTc+ItydrAvf0fGx3P7znmBs8D7/FUZbfFKYU/mbNWZ/cvTPN90sc1+8GSjOsoiJqov9r6p7zt9tcQ6QdcE/U/szz98yG3Pyztf8Y39tLHPzll8vgBifH748kVLouzFiTtsPj9iX/+eZe+gN9z65Xh9Td+Y3Dht316LfMJ9zr74fJ2U+UCcYnzsKz/Sf2gyXuQYOw70d+NbggW96Nz9Qtl/Wvp/upvB7VfHxScf+MR6sn0+VeF193w94P+N+/BpCrtpb7+9kc/+tFcF1vLrnnb21kqoPx0HJ2ZHnw7Hg2ZF1L2ItHwme89LY5AnQi+ykbG1RrenhuDpcE6q3F92kecX0B49efC95N5bffeEkPqs/oh9agceVNCp48vO5J0GCzlBr65u1+ijHO1iMGbe2uaHoj/4+rwue/3p5LOBGQLHff4GIqPu2i665KDGK1BG8uZV4cX3By+NpiWN3cd26nwNhVuTkydnJkyOZmaOeez/dJWD1bzQ/wqFVd9H5XbWkndz992eydKQXhbpU2kHxBJnXslfUT6QYC9n35ZePBo6PMh02tXV6EueM+84e2P/diPtRcw5FxPjL6/BlMnD3+HbcQpky8fTpmcPOhc+KDq8EGv+FsuecgvTp3c+/2x8YDw+BdcGGek6o/cnfq9nXP9WX69VfU6fYnf5WX3CXKvA9bnvkRb1zOzAlzBbbvXie6r8t4696Hr+3211c6b+e7j5gWjVb4n4yjaOKBk6j7XQt/LZed1i/d9S++3aZdb7Xxa5Hh7I2+X+H3iowQWEEg65eHoxjhi6xslm4g/NPujJPsj0fpTEQ+30b8ZXbiGTrxZ3B+RlPps7vZSZRj9vf+k0HT58vY9/rdqIOljqfaJ9XvX8eGJLxivi9ub3vqV7w1xoN7gdfw4vJ2s4zhlam/EWAzBkzVu85vQRtgfg9rkVuPo9fPPDa/9jexioNn2U9A2y9pM1faYLkvRNpfY16lx9FefpR/e9l9LnCtr1uhGT5PfFddvfc9owvPUUZ42GoGcd+gZ15ltcAnzReu/yjmR1x9WqOPxU/gfCbvisIx4KRxHeV8ep9IbPxCQadqjh2b6ozC+lX5/pm0OP1X0nVBUH8nDHq8LNyRT7mfW0G6mHy5vNxUQlzkPy9rEQt9ZSddQoR8tbDML9K+l+6u/HdR+fVBYj/O21Sptpp73bEp4mwQzd70mPPZ+k1Mnp0ZDFo4oLAlvY1B6aQxKs1MtR6taw9vqAVi/llJB9ELlSAWxH0iNZp3ZBJYoY2nT2ggH9h2Ij2OkXsOgOvVP+eFtWSifDn2rBLMzptedcRwbV30m7H16bxLq8ted78+u35t8Ii+AHT2UkJ46eWLK5KRhloa3kyNykx1mpwO+/ohHhYt2bh+vKVx+FIN3LLPmbbKJeet+kbbbAy4Ib6u0iYRrvLb2aJrj4b8V9RGF4Xmyfu5gGuvtO8LOQ3LXcqlcA4uEt5U3vuwb864X4kjS5w+nTt4VlwPqHf7wOq8/u0qcmCOEGdcao5u6MQDuXyfGLcSHCpPwNz452hu5W/ZzP9lr+fVW1ev0Ja4Hy665cq8DGrzuX+gab4njD+1dzyRTKE+OwB0Gt8s2dZ8nQIAAgaYEyu7j5v2mr/I9WXD/d6Hv5bJjb/G+b1lR/J1ABQHhbQUkb6lboMXwNnlKpze156qFt/2pnr9QN+2KbG9j/70h3veLT7IfFnaMwtiCwo1uGoyn7O2/c4nw9uCBcO/RTwy/c8mje9Njz3oJbwc6eefKirSnuooxHnk6DBWrbHncDmsPbxfpn4rCo9JgLB7ronWcCvA+kkxdH0cdPOvyOJVeb3rxnAdcRud0nFo+jsK4+ZvD9yejhePDNlMd3+zvhJlT9iRTKr/7K4N+Zt6bVdX64YXazcb+cG/SCYYd4dDDtscbmVV+sBTUUdkPloVu7MV9LdpmFu1fS/dXfzuYGd7Wef4NupLqbbVK31PPezYnvI1lHwUpqXVaR6Mhi0alJse8FcPbioFVpkk0FN4moyyfd9NoVOqsVri64e14au5qZ1EM7yZGiOcHsDlTJ09OmZzscKHwtvfB0UMPyZrCn37ZieGsdx7SC8Kqv5YIbxeq+0Xa7uBYd8cHPOJM4dkpjitu79y4rvBrk3WFUw8LlIa3fcXR9Ml5qHcuP6Vy58Lb+HtrPHXyrt4yNTF57V/npYPXWdcaUwHw7If8itrzQtdbqd+L4+v0Ja4Hy665lglvF7nuWOgab4njb/l6Jh3gCm6r9/TeSYAAgSYE6rmPK7xtom5sc2sLbDv++OOteWsO8pbnII9rLw5G3t529ZvHa+YU1cMJyRPB/ZG3H9n17vhEcDIFQpyi6fLB1KFxjZ53f7FgqoHhU7/xs8n0up9PpizI3V7q86O/J2va5pVvWP4YRMQ1Hd8Tf+RWLs+WmDLhhNGI2T23vi28ZbjW8Izz7JQ4YvSpvQHS/RGR/albTghnxmmTk6mxx86Dejrl2fFp7mSIaZziN47s+/qE64GHPSu8OpmeeuK157NxPdfB1F8v6IX6/ZHb4zVzT4nt6qmDNW/jk+ZfH+wv/tjuv7//EMD0mrHDz01ub8YUGEXtsKx9JmuXDqfNHbW//n6GjsN1a/uOp4+mH0nWIE1uyuROjXPqc8Jl/UoIH43nWeWpqLvUfx73hFiPSV8SR26+LZ7bw6ndZp6X43aYcY1rfA1Hf189tcZ1g/3TtlPDs5I1yHqny7D/SaYSH5YnBtNvHkwRP3lcef1hpfobHk8/jP34cc8Kr/q1XgnG/WpmO8eFJ73g/N4aaonZm//ucf3RF4XvLzjvcurl9HMun1pDe9zPVHSftx9OtZvk+D/xzbKpbTbCsWe+MFz46P6a7B/ddV08n5Y4D8v6n9Hf+2H6qN8aHWdB/5TqR6+O/ejU2uDJ53P6hYX715J+O5kSPLf/baodLHJ9MKP/nexXhzMhpL+G9sT17t8cv4MWmSpn0SnNNi28TY1yG05LOxoNWbSmZj9amT1tcssjb+dbZzUWf6GRt+lQMH/k7cGNfaE3a/FoZGDFkGvO37lFI1ZHU+ym1rZtJ7ydf2TneGruyWBwEiO7dupJcX7vUVBaEMCOpt4dTJ18cDDCNzMF8cLhbbr9J//9znD9kY8Ol8w1EnTx8Haxul+k7SbHthkjb6dPhrwgN7OG9ZznT/L2RcLbRfv3uT9XcL2QrGV/frK+yu4Px5GzXw4bg99Ro99Nmd/Peb+Px9d9yW+N93whTpn4ql+L16pF14kF11G1XacvcT240O+wivtb5LpjBe5LNH09kwS4J510UvjoRz/a6vXR3OfPvL8fvF99VvqdXfa70t/b/N20tfuFuu7j5t3vr/I9eXy8/3v+9P3fhb6Xy86bFu/76gdazpvKpszu6N+TaZO3dgfV0YrrdAdQ/QZt74s698Z1+ovlreHNn/xOaq3UYUeduoEenxy++s03hW8Wbi/VDha6EV6lPLFcyYil/pDUcOj2bWt7QXv6c2LAkuSAe24NV73x5vDdeKzF/cyBGDq+OvSzoBvCrnd/fuAS186MAVBvzdtMwJoOquJaxlPBWVxb8gUX9L70s9sbf4HHZCW84ML+qNxsMFzwYEETFwxFgUxZUDMKOKZdTovuw2mT3/zxr48cR0FaDNPfFBPLQ6b6jxAe8PgXhIuSsGkwFfVkIL4e3xPj8zTEEZsvv+6OcGgcGT77B8ExsT1dOFpfe+Q6M4iq0h+U9U+7w0cue2/44uQP/2MeP2676fNiWJ7B9ONf2jZ5wVqwv4o3FkZTct/2tvCfj7lw8LBF+nzN7i99I/Bt3/lX4cLeUxhF788/7w4euG80gn/71PEcDON+ZtgPVHFfpB9Ob/fK8Mabvxensiz+QRDveoZnv/o3egH7+MZnKtCe9zws638WurGX6kdjm/nQK94T7pjqp/P6hSX615kPPPTXPs57sKuZdlB2/s33oM6BffeG/XGO2UPiNN47c77vRjc+Cx44arJ/veeee+aKH2pZ83awx1Ew0gu6vtxbR/aX4ki72WttNhTenntjHKn3S3GkXtFIv/RUttlpnzOhXlpz40Dso5KK3x7rfTDNyELh7Xg0YBIcTe8vb7rpJcpY2CLGQWkcDhnu/5iLpt5ZGIwudNwVjmHjqvCZvU+fXmO38BhSVjMfEuhvYBzepadCTofwE1McZ6ZOvi485K5kbeSJkeRLhbe9QoXvPW0w5XMcCXrkoy+J121VT+NFw9vF635oWL3tzgpvK7SJ+P177o13hdf2O5Nw6UmDadRLRt5uHIhLqfRO151heLqmVUdtoXDa5Wp1MG94e/jhh7f3e7DoeuGEJ42mTv7wKz8VHvzC5HdUf8rkm6YeZM1/UCx93feKL5weXp08tFd43Vf0u7Cu6/QlrgcX+h1WZX8LXne0fF9ila9nBDjuWzZ5vax9aV/aV/r+yjL3cfPu91f4njyQ3EP59f4ghfR9roW+l8vac4v3fSveb9P+ygL3rf333sjbaj9FvItAXQLJUzf90Y3JyNYqa94ORz0mI2/7a97GSXWf+IL+U8LxxvMHX/4n4UuH7kitDRXX47vvlPDbrx3fQH9zb8Ge5IPJ6Lv+KMr09kZHN/p7UfmG5e8Hf+8eFGh2eWK2HIOIBzzpd8Ilg4AsCR2rrP9Tl3qr24k36S9PUsT42nPrleF1N3wr7Dw0mTp04hWnFr3vmLNG0xvf9dHoOZpSNU5XG8PbJPPpPcU9rPhkE3E02HDk7dVxlGHWMa7VMxiVvftDrwjvGS+iGz94MBy4b1849bmvDcOlb9N1mKwPm9s2y9rM6HPZNjHTvGibS+zr1Bje9gckx9GOqRNr4XOl1UbT0s7i1G790bdJ1xED3Hf+ZXyW4tAQ85bJxhn7kP1h44Qnj9pnEsSN+pGZbXCZ/mlYvmRd1yvCJ76bOm/i+XL0E1/S70PiK9N2h+UZnHNv+Ph3U1OWJ+3+4eG38vrDiuyjNrT71nDrUY8OSRGy5+vEhoZ9wJ7dsYc+OZw88/15512ylkr/4Y2kD7niE9+dqKPYxz/snPAHyYkcHzgY9qeN9cOpPm33B18e3vmXMayZ6tOS75394bRR/xJvcMbvuNFXz4p9Z4360bnazBL9a8k5k9//NtEOlrg+yO3rFytjxVNv6bdtZnibjEK96zWPDfeLIwjf/7vfDE/4wyQ8LVoTdXioi4e3/X3lTDcbQ9bn3vS34Y+SsCe+8qdpzYZ0oxGWyejHnPVHk5Gwz7vpa/1tpgOkhULMZMDuXeE1ySLByf7u9wvhklS6tHHgynDb3c+YCjAXLmNhq0qN5n3/keExF6fXvTgYNvbtD2/93PfDM4a5Ynp93jqO+4hfCBfvTE0TPLPeCg5iNDV32UMCg8+P2miUTx9zYQCbGml6/fUhPCPWy2RIvGx4G4uWHhGaKVdpj7BoeLt43S/SdotH3k6cC1PnXrIm71vDZ7/fPx8yD4LMDG/TofDLwolnvXMiEI/bvfK2cHfSuCuE/rOqYZHwtrRa63pD4W/c8ffY7g9+MITfiL+fU9dWvd2X/T4eXV/H677d8bovyW4zv+sqHkRN1+kLXw8u+Dts4d9aZfsrcy/4DbrY8a/29UzFFuRtBAgQILCoQC33cfPvqWa/l94Vvpy+lzLrPlfZ9+Qi92LbvO+7aF34HIGUgPBWc9gEgXrC2xDGN5Hj3fsYdLwu3PD1weGkApfhNLDjTLCZ8HZmeWKxfj4dGC7yY3YTamqZXQ5Hgfa3kQTs7wx/ObHBE548CLOTf5+8SZCswZQKb16XVO5gxPLs8Hb8uWTk75WvuyEMm0WshfDcQYA1LEo2GF7P8Hbhc2WZBrDKn01dlPZaZy+Mm2qcU2smZ25ClQZRC/ZPmX4te95kzpdY3KLwtnc69R6aGLb8dLvvT4s993rb6ZtpPaqy7aSPv+z9ZRf4OXVUFKrP+l5Ysh8u7dMy3zt5Ny0XbBNlP1gWvLGXDm+rt5kl+tfSc6aldrDM9UHpTdJ52mo7neSmhrepNTz37t0bjjyyt8Bl7ojOscaC4W1qmuZeAHrEI8L5g41ecPMgZB387yrh7Xj65uRDSSD84HDm28elvLrmEDOzv72fDi978Jmhv7sLws1f+6PeiOXkuD5w/8eE8XjY9Lq3c5SxsOml1lzNlCH5wNXhc4PAbPjx5adNTraUPoZ56i3/IMZT/5Y9JDD8fPaYX37y2eHa5E+FAWw6XOxvY2okeQ3h7WR7+N0Tzw7vSGfphXW4aHi7RN2n67By282GqQ9OTq6cKcGnzr0Lbk6txzxRxyUjb8chczyTrj8iPGLYQfROs/F2Z88MUN5vdzO8TT902D/GzAOLyT+UXmukrg96Wyi7TpxhWcd1+qLXg2XXXIU3iVfsGm/B4x/fXF+965nys887CBAgQGBZgdJ7HnEHs+/jFt3vT39PznGfa+Hv5VkSLd73XbZCfJ5AFNh23HHHWfO201MQd3HoeJyiII68PTkZefv2N8X1A0umNIhTPI1Gyr4yWTswPcXxE8MLLxiMoss9pfsjn0ZTPg3W7CncXubvReUblj8ZEfrKOCJ0nvL0fwy/6abhlLZdrL+yKSjGfx+OBC3tbQfB7eRUvVOfT9ZiStbEPfXZ4VXJdFxxCspk5O3UFL8xJHhVb/3W/Neez34k/I9/+tTBqL44lfBoDcJTwzmvGo8KH695+4TYzpLR2nEq2115a94OP9cP1K77QoV6LWrXs9p7b8qN4vZ36rPjyNseS39dxczUG3FKtNGI06JzJZ6PHy87H9elvyz1SCHFtZh3xSH2Gc/TzhmN/n77mz7en5J9ckqU4xbon+J2josjNC/ozSow/drz2c+GPY96VG86mUz/MyrPXfF22UnhpNyP5/SHlevzhNHDFP17ch8Nr7xuOMV5fnvPnL/xHH/7mwZT109NHVNw3h2MUw3HqfsKKPo4edstdV+8Hz7hSS8czPgwu1dLgv7rPp/jUtruYh1NnodxDbiZ/c/o7/3ZIqbXvC3on0b9aEmbmSzPov1rWb8d17LP7X8bawcLXB8U9r8T50f+ydsbId72lPSbG95OB13la8guGt5O7ytdDXffckv45mMfmzP97oywKzUqs+iMLw7uisLDGWvVztzfxNS8wwItUsZZ3Vd6yt6c9919ywfClx/+tJAMEs6sDbrgyNveLmYdw523hFuOfWycmrhs/dpkQ+eGGwdTc5c/JJA6uNExxwD85SeFs6+NU3HMCG+z5c2pl1rC21i+VF3s/fTvhhPPfkdqhqGiSlw0vM3uL2/rhXVfVochv+1OrTebfrCjtF3nbLMkvO2N9r3rNb22W/hactRtst1FwtvWpsqbdb2QuT6Z9f044/d7+vqgwnXizOMuvV5K1WLedXpvqaSy6/Cc68ElfoeV72+B645Redq6L7G61zOtnSemuGxvKvfKv0Or33/STirch+JuDc6Sfm65+7gz7vfP+l6+67PhtiMfNZh5MXWffZnv5cLjbPG+r/PN+VbHdUUybbIvOF9w7a7xMO4op4LVmQFI/wnez+c0/NPPeVVvrc/0a89nY4D18YkAK/NDrmB7oy+UoqAjdSO84AZ9/g3+4vK3699+e8+rn35dxamrJwP5TP1O/IAcBjWnx+Csv7hrcSCUd2GQev8oIMsEx6cPplyeCFBGNxCKyjv8XBLevjJOpV3hB8aofBPtoujfRy7F7W/oPOsBgbwLsa30QMH0993Yc/Jm3kyX4Q2qggcP0vuZq38a1vNU+x32RwX1PxGMHTeYQnt0TEU3tua4kEj3a5Xa+fA8jYUo7I97+y8474bfB6ntpOuoMCAdfK7JfrjoB83s45z9YEtheyvrf0Z/zwl+M74T/dPEAwgnTH6Pzrrxukj/WtpvN9MO5jr/luh/e9/jBcF2pfOloR92995776yobupvda552994amRlpWBk+P6JcGYYzJRtYyr0GW6nKDQt2F9KJj1ib/zPBeFsek3UzCjZ4SdnhLe9t+QETGXHnHxqNO1yukqrjj6daAZ5wVmqDKN9TUwXPZwiOzs6uOpxZ6cKTj7VD8bDKHArDf5H5S4IugvPhFQbHQaIJdsaBY95dVP42fK2li1iui1UPaZ591FD3Y82MW/bnXh/juVUwDtqF9dM12bVPqLgAYXS9lWxJ503vD3ssMPaC0pKrhdG35czH4yb9SDg+AHT+r73FrxOT13fznU9uOx1QNxvrdcdm3VfYgWvZ9b9fonjq3D/ZI7frTx5yjmWv++72H3csvv90w/o9++DbIQnvvDCXnibGRBTw/fydH/Q4n1f/VZ717kN3U9Zhe+T3sjbir9FvI0AAQIECBBYRYE4xdxwNHoyEnht19NeRfuulkmb6WrNzVXuzQ9v5yquNxMgQKDTAouEt50+4HThj40zhVz06HDUIPx1Lbo2NetACBAgQIDAUgIHD9wX9h2ImxguhTe5tYOnhOe8+td7M8wlD4BdN/c6X0sVz4cJrLSA8Halq0fhCBAgQIBABQFBXAUkb8kIaDNbokEIb7dENTtIAgRWRGDrhrcHwzFnvihc/JijerOtvOkm0e2KNEnFIECAAAECmy5wWpzlq7ey3e4Phkvf9eWw45BUkQ4eCPed8tvhD3+jF932ZmeU3W56lSnACglsO/bYY615u8ZDq00VsfxUEaswRF49qkft0NQ/M/uBOCXtcOTt295YtLas88h5lDqP4pR4r/61ZJHsW+P08zlrh5viZy2m+BHertCvLkUhQGDtBRYJb7v8Oy9s7Av37U+uLx8ZnvuHvxH+SXLT9RXvCl9wf8Uab64j1+I6ssv9k9997p9ov6tz/+eEs14ULnhUnBM5vr73mTeH193wjfH35M8/N/zRv/kn/WvEuNzXK971ef2n6yjXUenrqGTaZB3a6nRoLjBcYDgfnY/6Af3A3P2AIM4F/rwX+AL/LfGD4L777psrLKl/zdu5du/NBAgQ6LTAvOHtoYce2unrl9OeE0fSJANlBq89t70tvOnj39wS369+r/m9NvfvNYF2p/s79e0+nX5/mX7/uHDWiy4Mg/w2/1ovLrvwtjd+LHxz3vsa3u+6a82/X3sjbzv9C0nhCRAgQIDAVhc4/bfCq5N5aPbcFi94b7Lm7VZvD1WOX5upotT59whvO1+FDoAAgQ4JLBLedujwpop6/JNeFC78hf5ImuFomS4fj7ITIECAAAECDQoM70FM7OKuj7wixAG3XgQI5AgIbzULAgQIECBAgAABAmsoILxdw0p1SAQIrKzAVgtvV7YiFIwAAQIECBAgQIDAGghsO+aYY6x5a4i9IfZrPsTeFC+meDHFyzJTvGg/2o/243ukm/2A8HYNfq05BAIEOiOwSHjr+7Wb36/qTb35feT3kX5AP6Af0A/oB/QDjfcDybTJGpqG1nhDE5ALyAXk1njRD+gH9AP6Af1Aq/3Avn375go9rHk7F5c3EyBAICMwb3i7c+dO1wWuC1q9LnDfR9Dg/q/7v/oB/YB+QD+gH+hOP9Abees3FwECBAgQIECAAAEC6yUgvF2v+nQ0BAistsAi4e1qH5HSESBAgAABAgQIECCwWQLC282St18CBAgQIECAAAECDQoIbxvEtWkCBAhMCAhvNQkCBAgQIECAAAECBOoS2PaABzzAmrem6jFVj6k8TdmlH9AP6Af0A/oB/cCa9QPC27p+MtkOAQIEygUWCW9NXWjqQlMXdmfqQuer89X56nzVD+gH9AP6gVb7gWTa5FZ36MaoG6NrdmPU+eOL2xe3L279gH5AP6AfWMV+YP/+/eVpQ+od1rydi8ubCRAgkBGYN7zdsWOHB+fcH3J/yP0h/YB+QD+gH9AP6Af0A/qB3H6gN/LWby4CBAgQIECAAAECBNZLQHi7XvXpaAgQWG2BRcLb1T4ipSNAgAABAgQIECBAYLMEhLebJW+/BAgQIECAAAECBBoUEN42iGvTBAgQmBAQ3moSBAgQIECAAAECBAjUJbDt6KOPtuatofmG5huab4oO/YB+QD+gH9AP6AfWrB8Q3tb1k8l2CBAgUC6wSHi7ilPuWwrCUhDapSVh9AP6Af2AfkA/oB/QD6xAP5BMm6wiVqAi3DB2w3jNbhjrV/QrLvRc6OkH9AP6gc3tBw4cOFCeNqTeYc3bubi8mQABAhmBecPb7du3e3DOfRD3QdwH0Q/oB/QD+gH9gH5AP6AfyF/zNhl56zcXAQIECBAgQIAAAQLrJVAlvBXYrledOxoCBFZDoEqQm4S3XgQIECBAgAABAgQIEMgT6E2bjIYAAQIECBAgQIAAgfUSEN6uf/6i1QAAIABJREFUV306GgIEuiMgvO1OXSkpAQIECBAgQIAAgVUU2Hb/+9/fmreG5huab2i+KTr0A/oB/YB+QD+gH1izfkB4u4o/v5SJAIGtIFA1vLXEhCUmLDGxuUtM8OevH9YP6wf0A/oB/cDK9gPJyFsNVANd2QbqRrob6Wt2I11/q7/V3/phoB/QD7TVD2xsbJRmJKZNLiXyBgIECMwtUCW8PeSQQzw45/e+3/t+7+sH9AP6Af2AfkA/oB/QD+SveZuMvJ37l4gPECBAgAABAgQIECCw0gJVwtvkAAS4K12NCkeAQMcEqgS3ySEl4a0XAQIECBAgQIAAAQIE8gR60yajIUCAAAECBAgQIEBgvQSqhrfJUQtw16vuHQ0BApsjUDW4TUonvN2cOrJXAgQIECBAgAABAl0Q2HbUUUdZ89bQfEPzDc03RYd+QD+gH9AP6Af0A2vWD8wT3nbhh4syEiBAYJ0EkvDWUgqWUmhrKQX7sXSL/kZ/ox/QD+gH9AP6gY71A8nIWyeuE9eJ27ETV8DgRseaBQy+h3wP+R7yPaQfqL8fmGcE2DoFIo6FAAECXRBIrn1c/7j+cf1T//WP88p55bxyXukH9AP6Af3AOvQDvZG3Xfhho4wECBAgQIAAAQIECFQXEN5Wt/JOAgQItC1guvq2xe2PAAECBAgQIECAQHcEhLfdqSslJUCAAAECBAgQIFBZIJk2WThQmcsbCRAg0JpA8nCNNW9b47YjAgQIECBAgAABAp0T2PazP/uzRt52rtoUmAABAgQIECBAgAABAgQIECBAgAABAgQIECBAgACBdRPY9tILzo/h7cH4/wav+ARo+r+P/rnsyEXAZUKN/X3X617f2LZtmAABAusicL9/859C+LGj1+VwOn4cx4SPv+1B4Zd+MoS9d+wOP/P6u0uP5+2vOT08/afj2/7nt8P9Lv27+F8eEj77nqPDQ+N/u/O/fj486l2lm0i94UHxs8fEz94XPv3+r4Qn/nnyp0W3Nz6WwnLc84UQvh93ccQ/D+HwQwflSH3uL2L5/yRd/iXK91v/NNz9L4+IG/theP+z/zpckGz2V08Kf/v0I8OR4Qfx3/6m/2+Z13B/0XKqLNl3vv21sR4emP23qnU4Tw157xICP/pu+O4H/vewfft2o26XYPRRAgQIECBAgAABAgQIECCwDgKX/85L1+EwunsM2/KLnvnnbf3/1fu/w//+Oxeen1oOazq4rZzJxtDXa3MELnv9FZuzY3slQIBAhwSO+HXh7SpV19V/eHp4RhLG/uDr4Xd++xvh6mGmmVvIH4SrX/NL4RkPjn/8n98JR/zu1+J/OSbcfPUgAP7SX4cHv/6H+Yd339+G8A/fC+HQnw3hp2Ja3Hs9KNz+vmPCP0vC2/d9JZzZC28X397wWPbmluPeWPbHTJQ9u7+/juHzI/84XfxFy3dvOP+lp4fXnXJYdP1++J3z/0e4OtlsDG+/9sx+eHv9M/8mnD8lNdxfCJmy/MPnQySKbqdHv2necR3ujfu6q78vr80XiOHtnv9LeLv5FaEEBAgQIECAAAECBAgQIEBg8wUue+mLN78QW7kEgzC2iGAU4qYD3BjjbkvC2+GHxvlr/59y49iCkFZ0u3mt73Lh7ebh2zMBAp0R+Mlfi+Ht4XHkbfKNmHxp+c/NdXje/xp+8C8P77WfvV/8THjQy34QwtE59bMvhq+//Ojwd+efEMPHfrj4iHf06++CSx8eXvfPdyRbCNef8V/CeUf/TLZef/T5cMGup/fDzH+MYebz/kd4e6/efzp87v3H9sLbv0jC208tt71MOc76UjjviDjyddi+vv8T4XMfe2jc16Ds7xy2vxgWX/Og8C9invzX/zkeUzLydtQuFylfHNr77ePD5/6sv6+9f/V34UF/8O1+OR53Uvi7YXj7jL8J5021/+H+Yln+SyxLUsZt4/L16ucPo+Eh6fMm7u9Zp4Qf/GqslSQoPi/aOq9Wo1/54XfD3v8gvO3Ml5OCEiBAgAABAgQIECBAgACBBgV2CW8b1C3f9NTA25wwd/yewQjc+B/bXnbRBXHkbTZ6nc5ny6PZ8neUH4R3LCbwqje8cbEP+hQBAgS2kMCPP/k/hvDjMRwUMK1GwBTr4do3/Hx4ZjL6tvfaG973rz8czp2onwtf/4zw+tNicJi8YgD70n/7N+Fto+D9IeHzH3hAL6wM4d7wF2+/PpzxkfhfB3+/9l2/HZ75kP5H//q//mU4/dr4X3rbf1D83CC8fc8d4Yw/G/77ottLfe77fx9e+tRPhrf19vNz4VMfeUz4F8ksxuGe8L6n/VXq+I4Nn3pnP7zd+4XPhAe+5CtxhOvPhXBYHOK6SPme/Pjw9xc+sBdw9/b1m3FfQ6fHnxz+/ln9kbfv+807x/8+chx6JOFtdErC8Vj+C19xSnh9LxyP//5nfxJOf8PQKf5nan9JUPzAV39rZdrVln8w457vhn/44C+bNnnQs/gPAgQIECBAgAABAgQIECCwlQVe+ZIXbeXD3/RjL5g1eVCu7F/TuW4vvB2WfjLEneeozJo8j1a97331G99U7wZtjQABAmsocPjZcW7cwx+whkfW7UN6xxU/H571oArHEIPbF/9WDG4n3/r4nw3feM4Rg9Ayfzt7v/K1cPyr4ijU0etB4Yv/vh/e/td33xEe98nUnxbaXvz8zM/tj/v5UnY/8SNTx/7/fSMc/tK/j39Zpnw5+4rh7Tee0w9v3/t/3BmeN8U03F8yCvgvw6nXDN9wTPizdz04/MufmFE/RfVSoUq9pSGBe74TfvDhfyW8bYjXZgkQIECAAAECBAgQIECAQJcEXvGiF3apuGtX1pJZk3OPd1v8UCa8zXvXMoHu2imv6AG9+o1vXtGSKRYBAgRWR+Cws4S3q1Mb0yV55xuLQtx7wnv/zV+F55YU/qJdp4Qrfq4/SnT8KvrsQ8IX/8MDwv8S+kHnr948vfH5tjf8/DHhz6+bCDuTcPOcvwlvzS3/xPtH7y0vX55XElIfd3k6pB7s9MyfDd/sBdxlHiH8P0l4O7l47fn/PNz7y/0prtOv3PeuciPbKmWL4e0/fkR4u1Wq23ESIECAAAECBAgQIECAAIFZAq940QsArbBAEtTmvbb97sUX1jTy1sTJm1X/v/+mt2zWru2XAAECnRE49EkxvD0sjry11q2po02d7TxY537gR98JP7xBeNuZLycFJUCAAAECBAgQIECAAAECDQr83guf3+DWbbpMoCicnfW53sjbdHhb9Gajb8v4N/fvwtvN9bd3AgS6IbDzzBje/pg1b635G9vrOgd3gmn1e+93w49uFN5245tJKQkQIECAAAECBAgQIECAQLMCwttmfZfZ+qxgt1J4W2XnAt4qSs285w/efGUzG7ZVAgQIrJHAjjP/zJq3a1SfDoUAgQKBOG3yPR/7FWveaiAECBAgQIAAAQIECBAgQIBA+HcvuITCJgosMvI2Ke62l19yUcxdTXm8iXW39K6Ft0sT2gABAltAYPvjYnj7Y3HaZCMTjUw08tZ5sM79wL3fCfd+XHi7Bb7WHCIBAgQIECBAgAABAgQIECgVEN6WEq3kG3rhbV7JBLorWV+5hRLedqeulJQAgc0T6IW3h8fw1osAAQLrLBBH3t77CeHtOlexYyNAgAABAgQIECBAgAABAlUFhLdVpTb3fZMjdAvD280tpr3PI/Cat1w1z9u9lwABAltSYNu/Ft5uyYp30AS2mkAMb/d9Uni71ard8RIgQIAAAQIECBAgQIAAgTyBS59/MZgOCghvO1hpk0UW3q5BJToEAgQaF+iFt4fFkbemzDVl7jpPmat9a98/iuHtp4S3jX+p2AEBAgQIECBAgAABAgQIEOiAgPC2A5WUU0ThbTfrLVNq4e0aVKJDIECgcYFtv2LNW8F1bGaCWw8wrHvAHde8Fd42/pViBwQIECBAgAABAgQIECBAoBMCwttOVNNUIYW33aw34e0a1JtDIECgXYFeeGvkreBu3YM7xyegT0be/rmRt+1+w9gbAQIECBAgQIAAAQIECBBYTQHh7WrWS1mphLdlQh34u5G3HagkRSRAYNMFtv2ykbdG3sZmaOStAH/dA+5k5K3wdtO/cxSAAAECBAgQIECAAAECBAisgoDwdhVqYf4yCG/nN1u5TwhvV65KFIgAgRUU6IW3h8c1b70IECCwzgL3xPD2Pxp5u85V7NgIECBAgAABAgQIECBAgEBVAeFtVanVep/wdrXqY6HSCG8XYvMhAgS2mMCjn397uO2vkyF3XgQIEFhfgV/4ZwfDf7vitLB9+/awbZs+b31r2pERIECAAAECBAgQIECAAIFyAeFtudEqvkN4u4q1MmeZhLdzgnk7AQJbUuCP//zr4YI3/W3Yd3CnqXNNHWzq4HWfOniLHt+ObfeGq190UjjnV47thbdeBAgQIECAAAECBAgQIECAwNYWEN52s/6Ft92st0yphbdrUIkOgQCBxgXuvfe+cPyv/bew976fEtxt0WDLmr/xNBPcr/X5f+TOfwjf+PD/Fnbu3BEOOeSQxvtVOyBAgAABAgQIECBAgAABAgRWW0B4u9r1U1Q64W036014uwb15hAIEGhXYP/+/eHTX7k7/MpFnw7h0KPDwe0/3m4B7I0AAQINCWw78MMQfvT18Jfve1x42M/8hCmTG3K2WQIECBAgQIAAAQIECBAg0DUB4W3XaqxfXuFtN+stU2ojb9egEh0CAQKNC2xsbIQDBw6Ev/jyd8JvvOQ/hb33/kQIhx0jxG1c3g4IEGhKoBfa3vvtcORh/xj+0zVnhoef9FO94Nao26bEbZcAAQIECBAgQIAAAQIECHRLQHjbrfoallZ42816E96uQb05BAIE2hU4ePBgSP5/EuAm///Pv/j34Z3/953hE5/7WrsFsTcCBAjUJPCERzw4PPdXHhp+9dQHhh07+lMlb9u2rff/vQgQIECAAAECBAgQIECAAAECwttutgHhbTfrTXi7BvXmEAgQaF9gGOAmo3CH/z35Ty8CBAh0UWAY1Cb/KbjtYg0qMwECBAgQIECAAAECBAgQaFZAeNusb1NbF942Jdvidk2b3CK2XREgsBYC6eBWeLsWVeogCGxJgXR4a7TtlmwCDpoAAQIECBAgQIAAAQIECMwUEN52s4EIb7tZb5lSC2/XoBIdAgECmyYgvN00ejsmQGBJAYHtkoA+ToAAAQIECBAgQIAAAQIE1lxAeNvNChbedrPehLdrUG8OgQABAgQIECBAgAABAgQIECBAgAABAgQIECDQlIDwtinZZrcrvG3Wt5WtG3nbCrOdECBAgAABAgQIECBAgAABAgQIECBAgAABAgQ6IyC87UxVZQoq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yVcsSLAAAgAElEQVT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DQEYHvhJsuPiNc/t/Txf3NcN3tLw4Pr3gEX77ikeGcP029+Rd3hU89785wRuYf59tmxV0v9rYvXxEeuaplW+yIVupTU+1hjtL94q5Phaue9IA5PrEZb/1yuOKKEF784qpnyGaUcXKfeed5tXL95nW3h04darXDKn7X3P1DF9vDskg+T4AAAQIECBAgQIAAAQIENk9AeLt59svsWXi7jN6KfFZ4uyIVoRgECGwJge/cdHE4I5vehuqBTQwuHnlOSGe3vc+GFQ5I5w5ntkQzqO0g1zm8HZ0rv3lduL1Tiebi4W2/YazQwxe1tdSCDc3RP3S3PTSNaPsECBAgQIAAAQIECBAgQKA5AeFtc7ZNbll426RuS9sW3rYEbTcECBDoCUwHsDG9rRZOFQUdcwQgrVfCKpetdYz6d7ie4e1E+Fn1/Kifd8EtLhveJrvdIgFupf6h6+1hwWbkYwQIECBAgAABAgQIECBAYAUEhLcrUAkLFEF4uwDaqn1EeLtqNaI8BAisu8B04FYlqMkJhLoQalUKZ9a9xps7vnUMb6eOqQvtPFPFdYS3IXRjWusl23aF/qH77WFJIx8nQIAAAQIECBAgQIAAAQKbKCC83UT8JXYtvF0Cb1U+KrxdlZpQDgIEtozAVGARx9mVrXX5nZvCxWdcHsbL5f5i2PWpq8LqL1m6wlM6r0GDW8dgq/vHNB3elgWxuSF8sp71VU8Kq74q8VKnkfB2KT4fJkCAAAECBAgQIECAAAECTQsIb5sWbmb7wttmXFvdqvC2VW47I0CAQBSYf+rkqbVyuxLsVAhnNInFBbofdE4fe/ePaf7wNlFYbET+4m1nJT5ZoX/ofntYCWmFIECAAAECBAgQIECAAAECCwkIbxdi2/QPCW83vQqWL4DwdnlDWyBAgMC8AvMFNSVhUGkAMhkW96dpPuGmi8MZl4/H8saJWgejeafD5cKRwWX7Lvv7BNxUSD34++yRi/nH9/B+IhYeec6fTuxljlHLUyOeh5uqMtV1/72LHVO1FtVIsJVrNixPc3ZFThmJoocWFq6nec+NKvWyWHg7ffyz29iy7WrmlNszp6pup39YtD0sflxV6tZ7CBAgQIAAAQIECBAgQIDA1hIQ3nazvoW33ay3TKmFt2tQiQ6BAIHuCcwzdfJUMDUR6pQGpNMB1a5dXw2XZ4LbhHC43XbCmUylFYZv2arND5FzArhPPTS8IzPNdE4TmTOgym1ks7ax1DFVa9L1hrc5I8KLijFz5HfF7UzYLRbWVdzXqG1PHtC850aVelkkvM1bJ7cgvF2yXVVyHhxmtfNtxrTvZX3TjL9XKmeqHVZ6/8zjqlK33kOAAAECBAgQIECAAAECBLaWgPC2m/UtvO1mvWVKLbxdg0p0CAQIdFAgJ6wpCAKnQonJ95UFJHnTNOeIjUe3thzezhzpOV3Q6UCpaoBXZVvJe+bbXu6o4KWPqVqTri+8zQsPZ5chfzT04naVwrd0aFwxxBwfRd6o4WrlLVuzNis1f3ibO1o0rz9Ytl3N+fnkuKqcb02MzJ+rPdRyXNXOOe8iQIAAAQIECBAgQIAAAQJbSUB4283aFt52s94ypRberkElOgQCBDopUG2a1MkgKCeAWjS8LRw12mZ4W77+b7lTUQBXNkK5l0yF21/cm2B59Cqb0nr675N1UscxVWvSM6eILdxEzojO0pHgOceUM/p2ebuctV9z22le2DxRD3nh7lSZC9rOzFHZZXUzfxA+vcWKQXPp6OV0XU+Xq0owGyqYNRHeDk3KH1Co67jK6tXfCRAgQIAAAQIECBAgQIDA1hMQ3nazzoW33ay3TKmFt2tQiQ6BAIFuCuSES1MhyOR78qarXSi8nbWeZnvhbemo4kHNTgY42ZGQeQFc/vFNBUGTnlN1Mn+IVs8xVWvStYW3g90Ny5430rQ0RK/BLilGeViXt45wwVq8OefYom2nWo0k71o+vK3kXxAwF58rM9aGTh/c0Kxwauz2+odq7aGu46pew95JgAABAgQIECBAgAABAgS2ioDwtps1LbztZr1lSi28XYNKdAgECHRUoHzq5MnArNoUvZPBZflI0CxgW+FMlRFzg5JNBtSZ4Gq6vEXT3JYFkFN/LwiwRgHZVIBW1zFVa9J1h7cz91rykMDydv29l4e3801LPLtc854bVeplmfC2IITOCYQrj3YdtdGKI9RLD7Gt/qFqe6jruEoP3BsIECBAgAABAgQIECBAgMCWExDedrPKhbfdrLdMqYW3a1CJDoEAgc4KzA4TJ0OggtGyC4y8nb2GZ1vhTLX1RvMrN21RPbyNyWB45Dl/mtpk1rQ8OCxranUdU9l+CoKtSh+bNeo6bwPVwrHl7RYP6wqDzGSTM+t8jrZTyTZ50/zhbfmauvW0q2phf1GAPARoq3+o2h5yAv/cuio7rsoV7I0ECBAgQIAAAQIECBAgQGDLCAhvu1nVwttu1lum1MLbNahEh0CAQHcFZk2dPHO0aeqQFwhvZ4Zdoa1wpp5AKkY34YpHnhMykex1t4eJpWyHSdBc4W15qDbZ9Oo6pmpNuq7ANL23agFf8onZwff8dsMqemTI5usT6xJXmp45dUQz3z9H26lWJfFdZSODC8LdwmmKkx3X1a7mDJZzp2aew6ysbyr7e3LkV5S0h1691HFclSvYGwkQIECAAAECBAgQIECAwJYREN52s6qFt92st0yphbdrUIkOgQCBTgsUhROT/155mtSJUG2ucLMn2VY4U1cgVV95qwVFs5pbXcdUrUkvX97xfqqHtsPP1D1qub/d0mPqfHhbcJzJP8+xzmy1FpK8a3qk9fSI/xlbmypTfedb2Uj4Su0hVfTljqu6qHcSIECAAAECBAgQIECAAIGtIiC87WZNC2+7WW+ZUgtv16ASHQIBAt0WyB199qvhz9OjSWeNyisdvTZH2NKTnOP9Zfuec8ra2SOCi6q5vvKWBoelLW2OspRuq/wNy5e3v49ZodeoThqfcrpflvJjmtO4lTaYrquykbfD9xaMFl12tGt5s8m+Y8pnegPZ83IO/6X6h6rtoeCA5z6ueeG8nwABAgQIECBAgAABAgQIrL+A8LabdSy87Wa9ZUotvF2DSnQIBAh0XCAnDPnN3wx/+qfjiYBnTkFbFpDME8b2JKuvAzp7zd5kU7PWmK0acpVVb31h0tTxFIXmw+Oa+ntdx1R2zEsGW5nNVyxzSTtb3q7qMVUs7+AYZ5drjrZTrUriu+YoX8606cluph9imGOblctZ8Mac0DPb/7TVP1RtDxUPuPS4Km7H2wgQIECAAAECBAgQIECAwBYSEN52s7KFt92st0yphbdrUIkOgQCBzgvMnrJ2etrTzAHXHt7mjAisOBpwaorWeQO/nCleyyt3jgCuzGrWGsSpgkzX17iOSgPt8gOq/I7yUapVNlXNb9Yx9/ZSg11/MxeHMy7/7+OC57S9aeNfDLs+dVV40gMmjjenTGVB5GKjv9P7nS9ozR/1XGWq45J+YYpiwjUUmJWGz+31D1XaQ+W2UHpcVc4V7yFAgAABAgQIECBAgAABAltLQHjbzfoW3naz3jKlFt6uQSU6BAIEui8wa4rP3OA0dchlgeTcI29zpq6NuyubOrVfoolAaYGyTa/RmQoXK4bIi68PnHfs2ZArL2wrCwTnP6ZqTbqp8HZy7dX8hwumw8Pp981rlzeFc15Imbe28EQYmTeqdZn1W6tVSXzXfOFt3vv7p9J14fYXPzx9oocr0lOp551v6XN9oc/HjU6ds9Mhb157aKZ/qNIe8tpCTpupcFyVq9gbCRAgQIAAAQIECBAgQIDAFhEQ3nazooW33ay3TKmFt2tQiQ6BAIE1EMgLIPqHVToScIGAdP5tViWeN7zNC4vK91UWli4T3uZNGz2zRHlTK1dYb3NymzOnxi4oQD3hbX5YX6EWcka7Frfj3O3NbZdqXwVTDheXu1oIXHpulMLMG97GDVadPnnZdrXA56dD5MXO2UFvFq67/cVhFEmX9l1l+xrUaV3HVVq33kCAAAECBAgQIECAAAECBLaWgPC2m/UtvO1mvWVKLbxdg0p0CAQIrIVA7vSpRWuupo+4NACpNi3uJGL+dK7pdyUj8p4X7jzjnDBenXeB8DbZ5Bzhy3TIOcfxlVoNj69qCDlj6tqljqlak64rvC0c/ZkuRhzJeV04J5wzruyCBwuWtZv1+Unv+ve1KeFtdK58/i/brub4fG5wO2gT7fUPFdtDTcdV7czzLgIECBAgQIAAAQIECBAgsDUEhLfdrGfhbTfrLVNq4e0aVKJDIEBgPQRK1+csOMzSQHKOcHNqF/nByThAnfz7guFthUCoeGTqHMdXajUBUDi6s2i90Ok6mhVyLTLaNr2H+sLb/lZLA8RJv1kPFyxpV3Wq5n7JiwK+snVh52g7lXuZBUbe9vXDTRefEdLL/Sb/WtRGlm5Xs8LOKg+NzHBvon+o3B5qOa7Kle2NBAgQIECAAAECBAgQIEBgrQWEt92sXuFtN+stU2rh7RpUokMgQIAAAQIECBAgQIAAAQIECBAgQIAAAQIECNQoILytEbPFTQlvW8RualfC26ZkbZcAAQIECBAgQIAAAQIECBAgQIAAAQIECBAg0E0B4W0360142816y5RaeLsGlegQCBAgQIAAAQIECBAgQIAAAQIECBAgQIAAAQI1Cghva8RscVPC2xaxm9qV8LYpWdslQIAAAQIECBAgQIAAAQIECBAgQIAAAQIECHRTQHjbzXoT3naz3jKlFt6uQSU6BAIECBAgQIAAAQIECBAgQIAAAQIECBAgQIBAjQLC2xoxW9yU8LZF7KZ2JbxtStZ2CRAgQIAAAQIECBAgQIAAAQIECBAgQIAAAQLdFBDedrPehLfdrLdMqYW3a1CJDoEAAQIECBAgQIAAAQIECBAgQIAAAQIECBAgUKOA8LZGzBY3JbxtEbupXQlvm5K1XQIECBAgQIAAAQIECBAgQIAAAQIECBAgQIBANwWEt92sN+FtN+stU2rh7RpUokMgQIAAAQIECBAgQIAAAQIECBAgQIAAAQIECNQoILytEbPFTQlvW8RualfC26ZkbZcAAQIECBAgQIAAAQIECBAgQIAAAQIECBAg0E0B4W0360142816y5RaeLsGlegQCBAgQIAAAQIECBAgQIAAAQIECBAgQIAAAQI1Cghva8RscVPC2xaxm9qV8LYpWdslQIAAAQIECBAgQIAAAQIECBAgQIAAAQIECHRTQHjbzXoT3naz3jKlFt6uQSU6BAIECBAgQIAAAQIECBAgQIAAAQIECBAgQIBAjQLC2xoxW9yU8LZF7KZ2JbxtStZ2CRAgQIAAAQIECBAgQIAAAQIECBAgQIAAAQLdFBDedrPehLfdrLdMqYW3a1CJDoEAgf+fvXsNrqO6873/tyxfZBub2LLBGMzFgAkgCEQwCIYHD+GiIQiSgaLGVZzJcTIhNS90pjJ+3kwuj6JnklRSNU6KUpJThzDjJ5UUziQQIApEgQAhhlESlOBYwQYDBszVtgBf8E0X++nVW3uru3fv3at7d/fu1fu7qxhOUF/W+vzX1nnx038tBBBAAAEEEEAAAQQQQAABBBBAAAEEEEAAAQRiFCC8jREzxUcR3qaIndSrCG+TkuW5CCCAAAIIIIAAAggggAACCCCAAAIIIIAAAggggICZAoS3ZtaN8NbMurlGTXibgyIyBQQQQAABBBBAAAEEEEAAAQQQQAABBBBAAAEEEEAgRgHC2xgxU3wU4W2K2Em9ivA2KVmeiwACCCCAAAIIIIAAAggggAACCCCAAAIIIIAAAgiYKUB4a2bdCG/NrJtr1IS3OSgiU0AAAQQQQAABBBBAAAEEEEAAAQQQQAABBBBAAAEEYhQgvI0RM8VHEd6miJ3Uqwhvk5LluQgggAACCCCAAAIIIIAAAggggAACCCCAAAIIIICAmQKEt2bWjfDWzLq5Rk14m4MiMgUEEEAAAQQQQAABBBBAAAEEEEAAAQQQQAABBBBAIEYBwtsYMVN8FOFtithJvYrwNilZnosAAggggAACCCCAAAIIIIAAAggggAACCCCAAAIImClAeGtm3Qhvzayba9SEtzkoIlNAAAEEEEAAAQQQQAABBBBAAAEEEEAAAQQQQAABBGIUILyNETPFRxHepoid1KsIb5OS5bkIIIAAAggggAACCCCAAAIIIIAAAggggAACCCCAgJkChLdm1o3w1sy6uUZNeJuDIjIFBBBAAAEEEEAAAQQQQAABBBBAAAEEEEAAAQQQQCBGAcLbGDFTfBThbYrYSb2K8DYpWZ6LAAIIIIAAAggggAACCCCAAAIIIIAAAggggAACCJgpQHhrZt0Ib82sm2vUhLc5KCJTQAABBBBAAAEEEEAAAQQQQAABBBBAAAEEEEAAAQRiFCC8jREzxUcR3qaIndSrCG+TkuW5CCCAAAIIIIAAAggggAACCCCAAAIIIIAAAggggICZAoS3ZtaN8NbMurlGTXibgyIyBQQQQAABBBBAAAEEEEAAAQQQQAABBBBAAAEEEEAgRgHC2xgxU3wU4W2K2Em9ivA2KVmeiwACCCCAAAIIIIAAAggggAACCCCAAAIIIIAAAgiYKUB4a2bdCG/NrJtr1IS3OSgiU0AAAQQQQAABBBBAAAEEEEAAAQQQQAABBBBAAAEEYhQgvI0RM8VHEd6miJ3Uqwhvk5LluQgggAACCCCAAAIIIIAAAggggAACCCCAAAIIIICAmQKEt2bWjfDWzLq5Rk14m4MiMgUEEEAAAQQQQAABBBBAAAEEEEAAAQQQQAABBBBAIEYBwtsYMVN8FOFtithJvYrwNilZnosAAggggAACCCCAAAIIIIAAAggggAACCCCAAAIImClAeGtm3Qhvzayba9SEtzkoIlNAAAEEEEAAAQQQQAABBBBAAAEEEEAAAQQQQAABBGIUILyNETPFRxHepoid1KsIb5OS5bkIIIAAAggggAACCCCAAAIIIIAAAggggAACCCCAgJkChLdm1o3w1sy6uUZNeJuDIjIFBBBAAAEEEEAAAQQQQAABBBBAAAEEEEAAAQQQQCBGAcLbGDFTfBThbYrYSb2K8DYpWZ6LAAIIIIAAAggggAACCCCAAAIIIIAAAggggAACCJgpQHhrZt0Ib82sm2vUhLc5KCJTQAABBBBAAAEEEEAAAQQQQAABBBBAAAEEEEAAAQRiFCC8jREzxUcR3qaIndSrCG+TkuW5CCCAAAIIIIAAAggggAACCCCAAAIIIIAAAggggICZAoS3ZtaN8NbMurlGTXibgyIyBQQQQAABBBBAAAEEEEAAAQQQQAABBBBAAAEEEEAgRgHC2xgxU3wU4W2K2Em9ivA2KVmeiwACCCCAAAIIIIAAAggggAACCCCAAAIIIIAAAgiYKUB4a2bdCG/NrJtr1IS3OSgiU0AAAQQQQAABBBBAAAEEEEAAAQQQQAABBBBAAAEEYhQgvI0RM8VHEd6miJ3Uqwhvk5LluQgggAACCCCAAAIIIIAAAggggAACCCCAAAIIIICAmQKEt2bWjfDWzLq5Rk14m4MiMgUEEEAAAQQQQAABBBBAAAEEEEAAAQQQQAABBBBAIEYBwtsYMVN8FOFtithJvYrwNilZnosAAggggAACOgIj/d3S2TtY9dKOngHp62rVeRzXIIAAAggggAACCCCAAAIIIIAAAgjEIEB4GwNiHR5BeFsH9LhfSXgbtyjPQwABBBBAAIFggRHp7+6UgMy2/DEdPTLQ1yXEuMHCXNFoAj7fqdXrZWhtW6NBMF8EEEAAAQQQQAABBBBAAIGYBAhvY4JM+TGEtymDJ/E6wtskVHkmAggggAAC2RDIZldrxOC2SJp4gDss69rXyAb7fR3SM9AnmW76HemX7s5esQZa3p08vE7a1xRmUvoQ6IX8cvqv19XrhyT1XNRTz6mOdOea9U4vK2s4Q44hVwCXI4AAAggggAACCCCAAAKNKkB4a2blCW/NrJtr1IS3OSgiU0AAAQQQQMAlEDEcTTwULQyyLFDWCBOH17WLM4NMdhvl8iAs2fdFX74uF5dj8BqoS/gYfaoJ3emudZmJX/jtGslqWT+0VtLobfV+B0rDsOq+Xta4vh/lWEmP0xzHhBYSj0UAAQQQQAABBBBAAAEEcilAeGtmWQlvzayba9SEtzkoIlNAAAEEEECgJBAc2lXFSjzAdY8vVIDoDNISHWelLsakA7CQy9gbLDpMKgZ9rldkpSMz5LxjvbxK6BgY3E4OJNG1OPkO3bG4Anz33JL9AwRDHGNdOzwMAQQQQAABBBBAAAEEEMi/AOGtmTUmvDWzboS3OagbU0AAAQQQQMBPwKiu1tChlzP4TTJIrbYFraUeetxJrFVPSO8M7Sa3UR60X+sNaKvcl8QwM//MSqGjx8lbc5exWhI+W1bHOHdnGF9xq2S/dekcZ6Lr1gzHGEvCoxBAAAEEEEAAAQQQQACBhhAgvDWzzIS3ZtbNNWo6b3NQRKaAAAIIIICALWBYV2voMKke4a0KP++QbZ3FM3CdS62enavOsMwdZDsDfN/O5joFetG/pOkF9SUvHSOda6JP2nGno9be74yjI9c/QK7Hd0Ykm46xFIOHIIAAAggggAACCCCAAAINJUB4a2a5CW/NrBvhbQ7qxhQQQAABBBAoF6gS8gRypRXyGBYwOztXg7au1Ti7N7AM2hdUrvVUl2al0DOtWgd0MGvPtb7hbeWu2jo4VukAznp4W39H7QXHhQgggAACCCCAAAIIIIAAApMChLdmLgXCWzPrRnibg7oxBQQQQAABBMwMb63+4P5u6ewtbOprfzRCT+8ZrsluU+sMHX26a4NC3KmJyfqhtdKWyFKtHBxO+VYKPSt37cY7VMLbeDyr1MvZ/ev3PapHd7D9lR6StWrhO95PeBvPauApCCCAAAIIIIAAAggggECaAoS3aWrH9y7C2/gs6/Yktk2uGz0vRgABBBBAIGYBE7pa1ZQ954mGVQi93XLYFwSEt6XHBYWTSXaMijgDbdf2yI5w2XfbZGf4nLilwnI7JRu811JrR+joHHOlPy5ILRh111r7zOVUz+WtdOat479nwDHs6uB6BBBAAAEEEEAAAQQQQKDRBaoYHgIAACAASURBVAhvzVwBhLdm1s01asLbHBSRKSCAAAIIIDApkP2u1mKpIga4qYeNIc61LevITTa8dXY1KtWpULTKdr6eMfqGu4l8myqFe4m8LMRDgwJ4W9Y697hPulqdj/Xcp9E9HmJQ5ZeGXFtlvwck4bXoCej955oBx5qKwM0IIIAAAggggAACCCCAQOMJEN6aWXPCWzPr5ho14W0OisgUEEAAAQQQKAlEDEWL96cSjrrLVR40+ZQz6XDM9Urdztv6Lzstu0rDTNXUGoSrEzTpMFG3NjrhrfUs5/eiLEgNEfDrDsvnOletg76nrjGmMT5zHGsoAbcigAACCCCAAAIIIIAAAg0nQHhrZskJb82sm2vUhLc5KCJTQAABBBBAwCUQMcANCoQaRtmc8NYuifYZvI4Cph3cTr7audVztrZP9mxN7F3rTq+6dS/bxZZ17WtkQ1D9ikF50HUJfKe951O7XpEZxwQmziMRQAABBBBAAAEEEEAAgRwKEN6aWVTCWzPr5ho14W0OisgUEEAAAQQQqCCg1ZlZh4An2wUzLLwtYnrOOPUzzlpgaso6cLkVnfljB83yTX2fcNQk4zIEEEAAAQQQQAABBBBAICMChLcZKUTIYRDehgTL4uWEt1msCmNCAAEEEEAAAQQQQCCEQF07gkOMk0sRQAABBBBAAAEEEEAAAQSMESC8NaZUroES3ppZN9eoCW9zUESmgAACCCCAAAIIINDYAoS3jV1/Zo8AAggggAACCCCAAAIIJCBAeJsAagqPJLxNATnpVxDeJi3M8xFAAAEEEEAAgeQEvFtju7dG9jv/eLWsH1orbckNKYdP9nHM2nbjhLc5XHdMCQEEEEAAAQQQQAABBBCorwDhbX39o76d8DaqXIbuI7zNUDEYCgIIIIAAAggYLeAOUpMPSYfXtcuaDeVkdoDbMSjdnb0yWEF09fohWZvRBDdtR5vIE35OheDOM5C9mB3SM9AnXa0ZWLaGhrd1qXUGysUQEEAAAQQQQAABBBBAAAETBAhvTahS+RgJb82sm2vUhLc5KCJTQAABBBBAwBiBakFYmEkkH4yGGU3x2lSDKE9YF368GQoePYNP1dF6d6UQXKzu2vWyxjcgnxpyRtYi4W34rwB3IIAAAggggAACCCCAAAIIVBUgvDVzgRDemlk316gJb3NQRKaAAAIIIICAMQKEt3GVyhk4Vu0SdW3v69n+N2tb/07ipBre6obgLiv3OnZvVR1XhUM+h/A2JBiXI4AAAggggAACCCCAAAIIBAkQ3gYJZfPnhLfZrEuoURHehuLiYgQQQAABBDIsYEIwasIYM1zi0tCcIayn89MV4vl1hTpq0NEjA31dkoVdf+ulrhWC+zmN9E9tS50FR0PD23rVnfcigAACCCCAAAIIIIAAAggECxDeBhtl8QrC2yxWJeSYCG9DgnE5AggggAACmRUwKRjNYOdiZuvqN7AqAawzVPTtrK0S/BplEMdgqzg6wlD/zloc46gAz0AAAQQQQAABBBBAAAEEEMiuAOFtdmtTbWSEt2bWzTVqwtscFJEpIIAAAgggYAuYFN6Wj3f1+iFZ20Yp9QQIb/Wcgq7ScyS8DXLk5wgggAACCCCAAAIIIIAAAnkUILw1s6qEt2bWzTVqwtscFJEpIIAAAggg4BIwqKvV2SUqflv81rm0k+OTngHp6/JsLux3VmpqZ8hqbpucle1+XXUu1LTqObGprQvnd8Wz/oI6mOuxbXJm16PTscP6uvSJ9+tS528yr0cAAQQQQAABBBBAAAEEEIggQHgbAS0DtxDeZqAItQ6B8LZWQe5HAAEEEEAgiwLuADfLXa3+Z47W39Q5LnGFss7g1H+caXhrndVaSEkd59qmH+yP9HdLZ+9ghYJWCPpSC2+tfvV17bJmw+TwdM+u9YTRVYPomJZyttdjedd/GiYx0fIYBBBAAAEEEEAAAQQQQACBCgKEt2YuDcJbM+vmGjXhbQ6KyBQQQAABBBDwE0gxAMtdAbxdtY5QzxWiVZx4Ct2Hfp2/oQqRwhh9Om79hlgWdqe5dsscq3eAl4fRKXSMZ349VtqyPQWbUGueixFAAAEEEEAAAQQQQAABBMIIEN6G0crOtYS32alF5JEQ3kam40YEEEAAAQQyL5DVrtZsw3k6a51dt65Q0Rt+VrkvoQlXCpLtrseOQenu7JVKPa9pdwe7u5e9YZ/HMs3w1qqNK5AN6r51BakpBOBiwnoMOG87yDSh7wePRQABBBBAAAEEEEAAAQQQqE2A8LY2v3rdTXhbL/kY30t4GyMmj0IAAQQQQACB5AXs8Exk/dBaaUvkbZXPQXWGfL7hZx3OQfV2gnq3qy0PeNPqhnSGjn4hp3f7ace4Ug5vC8tosu5B5xYXxxZ0XWxr04T16D3z9g7Z1rlGirtRT1GkEXbHBs+DEEAAAQQQQAABBBBAAIGGFyC8NXMJEN6aWTfXqAlvc1BEpoAAAggggEDeBcq2300ygHQEUZ6OwakgtNL7nYFkkmM0oeCVHadG7wlwi951CW+zamrCevSGt33S1arycPWHFuURbkk6tQA8q7VlXAgggAACCCCAAAIIIIBAtgUIb7Ndn0qjI7w1s26EtzmoG1NAAAEEEEAg/wLVtmJNMhitHMBOdblWen/lLsm61MsTnqWxVfLUPHXCW3W1T4DbI9Jb2vI5yVrXpSohX2rCeqwQ3hZnGhTilkQavdYhlwaXI4AAAggggAACCCCAAAIJCxDeJgyc0OMJbxOCTfOxdN6mqc27EEAAAQQQQCBIoNI5ru77kg15nGNwBZ6OEMo3CHWGVFk457Ou4W3QtsnOitYrqHeMoay7W8S7BbVrDabYHZz99RgQ3pbgAs7GlWS/10G/e/g5AggggAACCCCAAAIIIICAW4Dw1swVQXhrZt1coya8zUERmQICCCCAAAI1CrjPTU0/QPGe21p5OimNzRPkTYV4VbZFrmtQWkGszmMKt64qBXvJ17z6+qtwTmuK4a1kfj3qhreedVrWkZt8rWv8VcntCCCAAAIIIIAAAggggEBDCRDemlluwlsz60Z4m4O6MQUEEEAAAQTiFAgXssX0Zu2tVK331aGLVT9Q9vHIylmedQ5vvaGjkqrazSp+AW7CgZ5Px63fCi/rtE4zvLUGlO31GDG8jelXCY9BAAEEEEAAAQQQQAABBBBIRoDwNhnXpJ9KeJu0cArPp/M2BWRegQACCCCAQMYF0gtvg7ZNLUJZgd3A2XJX8dzTOoS39kjCBMyloa+XobVt2ah4vcNbH8Pgc3c9Z+AmvJWua5tuV+juXaueDtyUw9tsr0fC22x84RkFAggggAACCCCAAAIIIBCvAOFtvJ5pPY3wNi3pBN9DeJsgLo9GAAEEEEAAAY9AiLNNneFYvcLb4ug1ujOrd5TWaSFkIby1pz4VyAaHt0Wr4lpJsvM26FzeKkFyPcLbzK5Hwts6fcN5LQIIIIAAAggggAACCCCQqADhbaK8iT2c8DYx2vQeTHibnjVvQgABBBBAAIGAbkYnUJbCW1MLl5nwNquAjvVY8Q8EPAFu8bp6hrdZ5WRcCCCAAAIIIIAAAggggAACuRIgvDWznIS3ZtbNNWrC2xwUkSkggAACCCBgjIChnbfG+DLQcAI64a16ok+A2yPSW9zWO+GtncPNiasRQAABBBBAAAEEEEAAAQQQiEeA8DYex7SfQnibtngC7yO8TQCVRyKAAAIIIFBvgcmuQOkZkL6uVvdo/M5xdZ31meTgvdvQVnpXRs68TZKCZ7sEnGfP6m+tXCti0LbJzueH+MODWofF/QgggAACCCCAAAIIIIAAAghkQIDwNgNFiDAEwtsIaFm7hfA2axVhPAgggAACCNQm4AzBxBXKBgen6YVm1hw1zpEtSdT7zNvaSlL3u+sTjIabdr3GONLfLZ29g5ODDTpft1KAG3RfOAuuRgABBBBAAAEEEEAAAQQQQCALAoS3WahC+DEQ3oY3y9wdhLeZKwkDQgABBBBAILqAt6vWEXq6Qt2Kb+iwmnX7xNusG31Amnf6dQP73kpIpinquqw+wWi1TtUws0i45j5/RNDh17FeGrLfvBIeYxgurkUAAQQQQAABBBBAAAEEEEAgJgHC25ggU34M4W3K4Em8jvA2CVWeiQACCCCAQD0EPJ21zq5bV0DlDWir3FeHaeiFzI0elpkQjJowxskF7vnjgeAOdG8Xe6Ovxzr8ouCVCCCAAAIIIIAAAggggAACiQsQ3iZOnMgLCG8TYU33oYS36XrzNgQQQAABBJITcIZl7jDJuTWsbzDlDHczs0VxtW2ekwzLTAgdGWP836Op9RYc3hbfXqwD63Fd+xrZUHNRknSseXA8AAEEEEAAAQQQQAABBBBoOAHCWzNLTnhrZt1coya8zUERmQICCCCAAAK2gCPQ8wSwU92slcIRZ1CawQClbGvbJMdIMBrfF6o8gK+0JXF9tnaOb6bJPYn1mJwtT0YAAQQQQAABBBBAAAEEEKgmQHhr5vogvDWzboS3OagbU0AAAQQQQKBcoHIAO9V5Wyn0rNy1mzlpe4tbkfVDa6UtkcGZEJapiZsTjDo7vwslK1+HhLeVFrMJ69GEMSbyy4KHIoAAAggggAACCCCAAAK5FiC8NbO8hLdm1s01ajpvc1BEpoAAAggggMCkQMUAzHGmp++WsM4zPzOzbXK9y+oOpCp1jNZ7lOYEo+UBn3Mt1ie8reWPFmq5N8qqMWE9mjDGKPbcgwACCCCAAAIIIIAAAgg0pgDhrZl1J7w1s26EtzmoG1NAAAEEEEDAV8CzvfBU4FhlW2RncGs9VP+8z1pr4Netl+R2yFHG6x5jejZhx5rFYNR/Ds6Q1r5i9XoZWtsm2Qtvg8LZoJ+HraHO9SasRxPGqGPNNQgggAACCCCAAAIIIIAAAoS3Zq4Bwlsz6+YaNZ23OSgiU0AAAQQQQMAhUN6JGYJnMkgLcUekS4PGmKkuV1cgnrVw2c2frWC0ytLw/MGASId0dAzK4GDhnvRC8moBbFA4G/TzSF+N4JtMWI8mjDFYmisQQAABBBBAAAEEEEAAgYYXILw1cwkQ3ppZN9eoCW9zUESmgAACCCCAgFegLBzTIEopuBVPd7D/yDqkZ6BPulo1xp3CJc5QNFPBst/cMxOMBhWm8jmphLfV7UxYjyaMMWiF8nMEEEAAAQQQQAABBBBAoNEFCG/NXAGEt2bWjfA2B3VjCggggAACCGgJaASlaYeR7u5QZ0jrCfPSCpO1IE27KAvBqJ5ZWbewdRvhrZ4dVyGAAAIIIIAAAggggAACCCCQpADhbZK6yT2b8DY529SeTOdtatS8CAEEEEAAAQTEefautVluz4D0OdtrXV2j2d6i2IRi1jcYDSGUiXOXvestaFvkoJ+HmD+XIoAAAggggAACCCCAAAIIIJBBAcLbDBZFY0iEtxpIWb+E8DbrFWJ8CCCAAAII5EnAGXj5bY1MIBZ7tesWjMY+kwQeaOCZtwko8EgEEEAAAQQQQAABBBBAAAEE/AQIb81cF4S3ZtbNNWrC2xwUkSkggAACCCBgjEBQOBsU7qY70ZH+bunsHSy91N0p7O4iLlxEt3C1Cnk9y69N+6xjwtukvlHZq3VSM+W5CCCAAAIIIIAAAggggEB+BQhvzawt4a2ZdXONmvA2B0VkCggggAACCBgjEBTeOgPRtIM8N6LflsPqCjvA7RiU7s5emYp13femd2ZrUOF9AuY6nCVcybLa6NMxJLwNWkFhf57dWoedCdcjgAACCCCAAAIIIIAAAggQ3pq5Bghvzayba9SEtzkoIlNAAAEEEEDAGAFDwlvPVsPheVMMnj1jneoOdlp7Z5De+KKEecXRlp2JHL4QAXcQ3sZJmu1axzlTnoUAAggggAACCCCAAAIINIYA4a2ZdSa8NbNuhLc5qBtTQAABBBBAwEwBM8JbZwhVNQx1dbF6ulxT6HCtGJZZ714va2TNhmqrJIUtnquet+tYCx09MtDXJa3WcN3b7SYdMhPexvZ7JPO1jm2mPAgBBBBAAAEEEEAAAQQQaBgBwlszS014a2bdCG9zUDemgAACCCCAQLlAtU7LMF5JhnomhLfOENZj4Qqo/Jz8A8kw+trX6nYHu0Jk9xpJtrPVHWb7boM80l/aftr1c+fcEg3BTfjOaK+IOl5oQq3ryMOrEUAAAQQQQAABBBBAAAFDBQhvzSwc4a2ZdSO8zUHdmAICCCCAAALmh7e11DClgNnREWqP1hE2im+oWCX4rWW6PvdqdQd7x++dg9/PYxtnUFBvD0b6uzul1zo82B0kpxWCE97GU24Tah3PTHkKAggggAACCCCAAAIIINBIAoS3Zlab8NbMurlGzZm3OSgiU0AAAQQQQMAWMCGIMmyMmQ1vq4Sbjq5V/87atAJmnQDWMZaKW1CnFNTX9FskyTHWNLCUbjah1ilR8BoEEEAAAQQQQAABBBBAIEcChLdmFpPw1sy6Ed7moG5MAQEEEEAAgcoCaW6NG7YOJoS3mtsmZ6WrtUrAXN/w1ulY4exaRydzxc5bafRgVP87VnYGcqKd1c5xUWv9KnElAggggAACCCCAAAIIIGCOAOGtObVyjpTw1sy6Ed7moG5MAQEEEEAAgeoC7pDU97xRCCsKaG1JrO52hWNphuZVtqkN2trZ+fOEwz13mOgNYZ1zcIe7rvsSHqNZXwONbabLJlQhOI954tQ6ZlAehwACCCCAAAIIIIAAAghkQIDwNgNFiDAEwtsIaFm7hW2Ts1YRxoMAAggggEBMAs6Qju7FcKiOrYfD3Vi8OvnALFLA6VoT3nNmo8206l2e91W8trRlsrODs3A1f3gwqeZZk85O5bKO2zLoFLqXqXUCXyAeiQACCCCAAAIIIIAAAgjUV4Dwtr7+Ud9OeBtVLkP3Ed5mqBgMBQEEEEAAgZgF/DtIY35JTh9XKRCzQ7OOQenu7JXBCnNPJXAsC5irB3Qj/d3S2esccQqBnvIJCvU8nbUud9c5uEkstCodzEm8LvIzfbYbL9p4fEtrz7M+UlmTma51ZHxuRAABBBBAAAEEEEAAAQQaVoDw1szSE96aWTfXqAlvc1BEpoAAAggggAACiQh4A0/vGbLlAW9KgejkbF3jC9pe2BXmJd8Z7C2IXxjuFygW55RK2ChmhLfudeiuXbU14PpZ4kH4VMWzWetEfkXwUAQQQAABBBBAAAEEEEAg1wKEt2aWl/DWzLoR3uagbkwBAQQQQAABBBAoCEwGkEHhXLErMui6hmI1Ibx1byXtDbWrdteneL5xQy0bJosAAggggAACCCCAAAIINIgA4a2ZhSa8NbNuhLc5qBtTQAABBBBAAAEEEKhVwITw1jlGb8e0ezvlsm5lzr2udYFwPwIIIIAAAggggAACCCDQ0AKEt2aWn/DWzLoR3uagbkwBAQQQQACBagLVt/t1d/IVnpPudr95qp6z8zGdrX7N08vuejQtvPV8T13hrN9W2PWbX/kZy951m/7W3eZ9cxgxAggggAACCCCAAAIIIFBfAcLb+vpHfTvhbVS5DN3HmbcZKgZDQQABBBBAIAYBv/Mm1WPt81o7BqW7s1cGK7yH8DF8AbIb3vqF9FZMv35I1raFn2fUO7K9Ht2dq1HnmOwfP1QJYJ3nGPudeVyHzttK9a5mm/aajF5n7kQAAQQQQAABBBBAAAEEGkuA8NbMehPemlk316gJb3NQRKaAAAIIIIBAUcAZ5kRSoRuudIZsJD/nTUl2Mwdslxu4DpIcm8MgcBxByEmvRxPCW2cI7/ZwBaV+ZxkHhbtB/CF/HiW4Lb7C/uOSrtaQb+RyBBBAAAEEEEAAAQQQQACBJAUIb5PUTe7ZhLfJ2ab2ZMLb1Kh5EQIIIIAAAokLOMOTqTDEJ6ByBT2eDk2/ECjxkWfpBSYEelXCW93A1K9TM+YyZH89mlBr688J1rXLmg2TxSl+P11dtX4d1Z65Jf299qw7dzetYyyOdefeWjnpoD7mxc3jEEAAAQQQQAABBBBAAIEGECC8NbPIhLdm1s01asLbHBSRKSCAAAIIIGALOENYT2elK1jx67r0D1caE9aEQK9SeOsJ4r0BrSfwS7bb0YT1WL8zYUN9tzx1K7u3LIj3ruGkg1H3uvPdBtkxB9fPnb+bkg6YQ6FzMQIIIIAAAggggAACCCCAAOGtmWuA8NbMuhHe5qBuTAEBBBBAAIFygSoBrDP88Q1IqgRtDUldfl5spaCzPmfeVghvnXWu1Fmrc00sNTdhPRoS3qo/zejvls5ev9OqPcGsX+d14qGojuPUd8r9XeIPR2L5uvEQBBBAAAEEEEAAAQQQQCABAcLbBFBTeCThbQrISb+CztukhXk+AggggAACaQmYEJalZRHPe8oDs/Ku5ayGt5W7atMK6k1YjzqhYzxrKZaneDtw/QJ6b3ibeHCrZqYTwDrWXcVt21M6izmWYvAQBBBAAAEEEEAAAQQQQCD/AoS3ZtaY8NbMurlGTXibgyIyBQQQQAABBGwBzW1q/QKf1LoxTSxV+TbKzm1fCW8r1dSE9WhYeKvz9Sl9l9MMQp21rrBFs+N3TMXOW0lzzDqYXIMAAggggAACCCCAAAIINLYA4a2Z9Se8NbNuhLc5qBtTQAABBBBAwE/AGSROBSQ+Z7i6Alz3z5M9B9Xcujlt7VlMdg9mKrx1dkBW6rhMMajP/nrMYXhbp6+Y+/vhDWGdzu5w13Vfpa2+6zQnXosAAggggAACCCCAAAIINLoA4a2ZK4Dw1sy6Ed7moG5MAQEEEEAAAV8Bv/MuQ1FV6JoL9YwcX1zm2yEdHYMyOHkUqbMjN1kFn0C+7IV+tfTcl/SWuqzHZJdBlp7u3dK50thKa678XOn0vj9ZgmMsCCCAAAIIIIAAAggggEB2BQhvs1ubaiMjvDWzbq5Rs21yDorIFBBAAAEEEHAIlHWITv7M7qi1gsbuzl6ZzBrL3AhPdJZS5eA0PT+d8Naai7OT0Sd47hnok65WnTlHv4b1GN3OuDuDAlxPZ61rbST9hwTGYTJgBBBAAAEEEEAAAQQQQKD+AoS39a9BlBEQ3kZRy9g9hLcZKwjDQQABBBBAIAaBkf5u6eydimi9WyGXB2qcNRmW3S+UTC+8nRptpXDUvsIZiHnC2zTHmt31qELwR+S6obXSFnYBTF5f8E/y+6MZ1AeOP8kxul+u+90oros012IgExcggAACCCCAAAIIIIAAAgiUBAhvzVwMhLdm1s01asLbHBSRKSCAAAIIIIBAfQTqGIhWnvBU2OcK7YtdkZwr6qArWkUINl21j3C/9oo1L7zVnhoXIoAAAggggAACCCCAAAIIZFqA8DbT5ak4OMJbM+tGeJuDujEFBBBAAAEEEEAAgVoFnMGobgDrF6bq3htlvIS3UdS4BwEEEEAAAQQQQAABBBBAoHYBwtvaDevxBMLbeqjH/E46b2MG5XEIIIAAAggYIuDc2pRtS6sXzbvtr9/V3q2pDVkGqQ4z2LFD0jiHd2rS3mC0eghbeYvqFMNbQzqns1frVJc6L0MAAQQQQAABBBBAAAEEciFAeGtmGQlvzayba9SEtzkoIlNAAAEEEEAgggDhbRDaiPR3d4rj6OCgGwo/TztcK26H7Bhd1SDZdX2SoePUgKqey1tBNZ0/KPCrsY+JZ3ts95CTDpwDOm/TXm8B34Ls1lrv68tVCCCAAAIIIIAAAggggAACUwKEt2auBsJbM+vmGjXhbQ6KyBQQQAABBBCwBdheNb6FEDG4LQ4gpUCtendjhVAx5fA2Spg3xTggfV2t8ZXV90nVAtzq36l0AubioDW/3ymtPT/K7Nc64aXE4xFAAAEEEEAAAQQQQACBnAkQ3ppZUMJbM+vmGjXhbQ6KyBQQQAABBBCwBTTDnUCtdLoxA4dRxwvKQtHV62VobVvVEXmDq8S3UfbpuPUbYFnAmGZ46+lYdY/FsV4dgaPbPumu1qJYuLA+8dpqrP3gbYmLD0np+2xMrTVwuQQBBBBAAAEEEEAAAQQQQMAWILw1cyEQ3ppZN9eoCW9zUESmgAACCCCAgC1AeBvPQnAHeaG6K50BVsIdkK6w2BUue9eBJwBNLbzVcHSMxeXsdNQIzuOpu/UNWtcuazZUeVqKYwk1J60gP8kQ17xah/LlYgQQQAABBBBAAAEEEECgQQUIb80sPOGtmXUjvM1B3ZgCAggggAAC/gLlHYSVugQ587bSGvLvCNVbcU7/tMIyv+5U7zpwjCW18NYZIleymBqne53WUgO9SlWsvl+Am3AQX9uIy+/2D6GTXI9m1jpud56HAAIIIIAAAggggAACCORNgPDWzIoS3ppZN8LbHNSNKSCAAAIIIFBNoHxL1fLghvDW5PBWJ9z0BLjFALIe4W3F8NMxRldXa1ohuP8a0Pn+ZOo3UN07b0OuxwzVOlN1ZDAIIIAAAggggAACCCCAQMYECG8zVhDN4RDeakJl+TK2Tc5ydRgbAggggAACtQiUb6Ps3JqW8LaSrcYWsBVz33XSXtx3N9FuTZ2wTA3SJ8DtEent7JVBew5JdmM6313h7FpH6Fix8zbRMVb+fmU9wNU+8zbRdVj0M7vWtfyW5V4EEEAAAQQQQAABBBBAIM8ChLdmVpfw1sy6uUZNeJuDIjIFBBBAAAEEqgiUbaE62fVGeBsiuNM469TrXGm76ngWq0ZYVnpRtbOQkwxvvWfIet/lHJc73HVZphI++lclWwFu+ZbovqOuk5d7/ZtX63i+lzwFAQQQQAABBBBAAAEEEMiXAOGtmfUkvDWzboS3OagbU0AAAQQQQCCUwLCjI9S+sUM6OgZlsNB+Kc6O3FDPze3FmkFZpfmnEKC5g8WgELZSgBt0X40F1trO116AMrS2zfp/lLsnuzarBdth5p6kY8AYU1hrWhKZr7XWLLgIAQQQQAABBBBAAAEEEEDAIUB4a+ZyILw1s26uUdN5m4MiMgUE0UG4hgAAIABJREFUEEAAAQS0BCqHQMkGZFqDy+BFEQPctMI0n7CserevX/2TDB0nSxoU6nm8XB2cGh3PtS0cA8PbtNZXFNhM1zrKhLgHAQQQQAABBBBAAAEEEGhsAcJbM+tPeGtm3Qhvc1A3poAAAggggEBUgbJtlK0HEd5W19Q6XzTxoNFnjJ6O6uA6egPpFMLbyWHrrruidfBcon4DnPcZGN5Gnnaj1zoyHDcigAACCCCAAAIIIIAAAg0rQHhrZukJb82sG+FtDurGFBBAAAEEEKhJIHToV9PbuDlRgalAVj/wLIaW6QV6iRLk+uEmBMy5LgCTQwABBBBAAAEEEEAAAQQaVoDw1szSE96aWTfC2xzUjSkggAACCCCAAAIINIIA4W0jVJk5IoAAAggggAACCCCAAAJZFCC8zWJVgsdEeBtslPkrOPM28yVigAgggAACCEQW0Nnut/o5qZFf3QA3+pyJW4+tk02QDns+r+t6uoNNKHFpjNTaqHIxWAQQQAABBBBAAAEEEECgmgDhrZnrg/DWzLq5Rk14m4MiMgUEEEAAAQRcAj6hoo5QR48M9HVJq861jXKNZ3vpqaC7Wjdkh/QM9EkXkPYqqf4HBBWsCG+N/IZRayPLxqARQAABBBBAAAEEEEAAgYoChLdmLg7CWzPrRnibg7oxBQQQQAABBPwFIga3xYcR4JZYh9e1y5oNPspWd+16WeP/s9LldIvaFD5dmH7rtuysXsJb837BUWvzasaIEUAAAQQQQAABBBBAAIEAAcJbM5cI4a2ZdXONms7bHBSRKSCAAAIIIDApUNb5prGNrzekZBtlC9PTcVtxgbl83d24OCpGRwBexUrE04FLeGvc7zRqbVzJGDACCCCAAAIIIIAAAgggEChAeBtIlMkLCG8zWZZwgyK8DefF1QgggAACCGRXwN11W9bNWG3gzrCS7ltX6Fhxq2Q/J2fo2PCOzvXotz2yt0vc0a1MeJvdXzO+I6PWhhWM4SKAAAIIIIAAAggggAACWgKEt1pMmbuI8DZzJQk/IMLb8GbcgQACCCCAQDYFHJ2foYNDZ/jS6Fv+VnF0hNz+nbU4Tn03dNajJ8AtrlvC22z+iqk4KmptWMEYLgIIIIAAAggggAACCCCgJUB4q8WUuYsIbzNXkvADIrwNb8YdCCCAAAIIZFNAJ0CpNHJCR63Q0REqEt4GfQt016NPgNsj0tvZK4P2Kxr9jwmCnLPwc2qdhSowBgQQQAABBBBAAAEEEEAgbgHC27hF03ke4W06zom+hfA2UV4ejgACCCCAQIoCbJscD7bz7FpPcOjsCPU7T5htkx0lCNpK11kt93nB7joS3sazrpN8CrVOUpdnI4AAAggggAACCCCAAAL1EiC8rZd8be8lvK3NLxN3E95mogwMAgEEEEAAgVgERvq7pbO30K9of/wCRs+bhte1y5oNU//Rv6M0luEZ8xCXie4W1K6tfkVwFHGvx6AQtlKAG3SfMcsq1wOl1rkuL5NDAAEEEEAAAQQQQACBBhUgvDWz8IS3ZtbNNWrC2xwUkSkggAACCCBQEvBsQRtWRjeoDPtc0653nG1bGHr1ALEsNGer3wKbJ9BW/6l6qO0X4BLeGvH1odZGlIlBIoAAAggggAACCCCAAAJhBAhvw2hl51rC2+zUIvJICG8j03EjAggggAACGRWIGOAS3Lrq6Qpkg2xcYW+H9Az0SVdrRpdH2sPyBOGr1w/J2rZqg/CuX8LbtEsW+X3UOjIdNyKAAAIIIIAAAggggAACWRQgvM1iVYLHRHgbbJT5KwhvM18iBogAAggggEBkgfKOUJ9HaWytHHkAxt842QkaZFTsOgy6zniPqBOYCmSDw9viO4pduIS3UdXrcx+1ro87b0UAAQQQQAABBBBAAAEE4hcgvI3fNI0nEt6moZzwOwhvEwbm8QgggAACCCCAAAIIIIAAAggggAACCCCAAAIIIICAYQKEt4YVbHK4hLdm1s01asLbHBSRKSCAAAIIIIAAAggggAACCCCAAAIIIIAAAggggAACMQoQ3saImeKjCG9TxE7qVYS3ScnyXAQQQAABBLIq4HMmLtv9Vi2WzvbTHT0D0sdBtzhm9Wuf8rj4zqQMzusQQAABBBBAAAEEEEAAgQQECG8TQE3hkYS3KSAn/QrC26SFeT4CCCCAAAJ1EBheJ+1rNpRePBUsFs8R9RtTh/QM9An5Y9HGJ+TWKWVHjwz0dUmrzrUNcQ2ODVFme5LUunFqzUwRQAABBBBAAAEEEECgEQQIb82sMuGtmXVzjZrwNgdFZAoIIIAAAgg4BIbXtYsjt536idVdu17W+P+sdNVqWT+0VtoaXjRiCFV0I8CdlMCxcb5K1Lpxas1MEUAAAQQQQAABBBBAoFEECG/NrDThrZl1I7zNQd2YAgIIIIAAAr4Cno7bikqubZLd3bhs/2v1D/Z3S2fvoCv4HlpbPdL2huY44thIv6X4zjRStZkrAggggAACCCCAAAIINIoA4a2ZlSa8NbNuhLc5qBtTQAABBBBAwE/AGSBW3CrZryt0pF+6O3vFjisbvmvU3UG4ev2QBOS2U6Vwhuc4Sn93pxQzcBzz/DuL70yeq8vcEEAAAQQQQAABBBBAoHEFCG/NrD3hrZl1I7zNQd2YAgIIIIAAAuUCjg5ab3DoCBX9O0Kd4Uujb51cxTFw2eHoSLJlXfsasU9eDh1k4xi41DJ1Ad+ZTJWDwSCAAAIIIIAAAggggAACMQkQ3sYEmfJjCG9TBk/idZx5m4Qqz0QAAQQQQKAeAlUCFEdnLeFtUG0IooKE9H6Oo55THq6i1nmoInNAAAEEEEAAAQQQQAABBLwChLdmrgnCWzPr5ho14W0OisgUEEAAAQQQsAWcZ9d6umed2yK7zrudpGPbZMcaYgvYeL5QOMbjaMJTqLUJVWKMCCCAAAIIIIAAAggggEBYAcLbsGLZuJ7wNht1qGkUhLc18XEzAggggAACmRJwnnmrvVWtM7i1ZuPfmZupaSY+mJH+buksHtaq3uYXeHtG4bLH0dbBMfGlmpkXUOvMlIKBIIAAAggggAACCCCAAAKxCRDexkaZ6oMIb1PlTuZlhLfJuPJUBBBAAAEE6iLgONu28P7q59eWBS4B19dlTnV5qbuTMPQQQp/xGvoNhtyAoyGFimGY1DoGRB6BAAIIIIAAAggggAACCGRKgPA2U+XQHgzhrTZVdi8kvM1ubRgZAggggAACUQRcgWxQiOgKezukZ6BPulqjvDWP90QMo4LM80hVdU44Nk7JqXXj1JqZIoAAAggggAACCCCAQCMIEN6aWWXCWzPr5ho14W0OisgUEEAAAQQQKBOYPP82aLvf4pbJQdc1uHB5h7IPCIaBqwTHQKLcXECtc1NKJoIAAggggAACCCCAAAINLEB4a2bxCW/NrBvhbQ7qxhQQQAABBBBAAAEEEEAAAQQQQAABBBBAAAEEEEAAgaQECG+Tkk32uYS3yfqm8nQ6b1Nh5iUIIIAAAggggAACCCCAAAIIIIAAAggggAACCCCAgDEChLfGlMo1UMJbM+vmGjXhbQ6KyBQQQAABBBCoIKCzdWlHz4D0cdBtBcHJ7addP10t64fWShurLoQAjiGwDL+UWhteQIaPAAIIIIAAAggggAACCJQECG/NXAyEt2bWjfA2B3VjCggggAACCFQWGJH+7k7pHQxp1NEjA31d0hrytrxeHhR8E3rrVR5HPac8XEWt81BF5oAAAggggAACCCCAAAIITAkQ3pq5Gghvzawb4W0O6sYUEEAAAQQQ8BeIGNwWH0aAW5AY6Zfuzl6pnn93SM9An9C0XOW7iGPj/KKi1o1Ta2aKAAIIIIAAAggggAACDSNAeGtmqQlvzawb4W0O6sYUEEAAAQQQ8BMo63xbvV6G1lbf4Hd4Xbus2TD1NDpKRdwmzpDWsyWshm8jr1QcG6f61Lpxas1MEUAAAQQQQAABBBBAoHEECG/NrDXhrZl1I7zNQd2YAgIIIIAAAuUC7q7b1euHJCC3nXrE8DppLya4Dd9963YsC7OdVsL5t5W/iTg2zm8pat04tWamCCCAAAIIIIAAAggg0EgChLdmVpvw1sy6Ed7moG5MAQEEEEAAgXIBR1do6ADWGb40eiDp7K712xrZ+fNGt6r2PcSxcX5LUevGqTUzRQABBBBAAAEEEEAAgUYSILw1s9qEt2bWjfA2B3VjCggggAACCBDeJrUGgsLZoKAqqXGZ9lwcTatY9PFS6+h23IkAAggggAACCCCAAAIIZFeA8Da7tak2MsJbM+tGeJuDujEFBBBAAAEEygXYNjmeVREURDmd/Tpz4xmF+U/B0fwa6s6AWutKcR0CCCCAAAIIIIAAAgggYJIA4a1J1ZoaK+GtmXUjvM1B3ZgCAggggAACfgIj/d3S2Ts49aPV62Uo4ODb4XXtUjzuVt1YdsZrw1ETRMVTchzjcTThKdTahCoxRgQQQAABBBBAAAEEEEAgrADhbVixbFxPeJuNOtQ0iq/f2VfT/dyMAAIIIIAAAlkScHffhh5Z6LNyQ7/BgBsIouIpEo7xOJrwFGptQpUYIwIIIIAAAggggAACCCAQVoDwNqxYNq4nvM1GHWoaBeFtTXzcjAACCCCAQAYFIga4BLeTtSSIimdR4xiPowlPodYmVIkxIoAAAggggAACCCCAAAJhBQhvw4pl43rC22zUoaZREN7WxMfNCCCAAAIIZFqgbBtlv9FqbK2c6UnGPjhnEFXLw1fL+qG10lbLI4y+F0ejyxdq8NQ6FBcXI4AAAggggAACCCCAAAKGCBDeGlIozzAJb82sm2vUhLc5KCJTQAABBBBAAIEYBQii4sHEMR5HE55CrU2oEmNEAAEEEEAAAQQQQAABBMIKEN6GFcvG9YS32ahDTaMgvK2Jj5sRQAABBBBAIHcCBFHxlBTHeBxNeAq1NqFKjBEBBBBAAAEEEEAAAQQQCCtAeBtWLBvXE95mow41jYLwtiY+bkYAAQQQQCCjAn5hSqNv45vRUjEsBBBAAAEEEEAAAQQQQAABBBBAIIMChLcZLIrGkAhvNZCyfgnhbdYrxPgQQAABBBAIJxB0zm1Hz4D0dbWGeyhXI4AAAggggAACCCCAAAIIIIAAAgg0lADhrZnlJrw1s26uURPe5qCITAEBBBBAAIGiwEi/dHf2ymBVkQ7pGegT8luWDQIIIIAAAggggAACCCCAAAIIIIBAJQHCWzPXBuGtmXUjvM1B3ZgCAggggAACfgLD69plzYbiT5whrWcb5dXrZWhtG4gIIIAAAggggAACCCCAAAIIIIAAAgj4ChDemrkwCG/NrBvhbQ7qxhQQQAABBBAoFxiR/u5O6Z1suy3bHnl4nbSXkl3Ov2UFIYAAAggggAACCCCAAAIIIIAAAghUFiC8NXN1EN6aWTfC2xzUjSkggAACCCBQLuDsrvXbGtn5c8JbVhACCCCAAAIIIIAAAggggAACCCCAAOFt3tYA4W0OKsqZtzkoIlNAAAEEEEDAFggKZ4PCXRgRQAABBBBAAAEEEEAAAQQQQAABBBAoCNB5a+ZKILw1s26uURPe5qCITAEBBBBAAAFbICi8dW6r7NeZCyMCCCCAAAIIIIAAAggggAACCCCAAAIFAcJbM1cC4a2ZdXONmvA2B0VkCggggAACCNgChLcsBAQQQAABBBBAAAEEEEAAAQQQQACBeAQIb+NxTPsphLdpiyfwPsLbBFB5JAIIIIAAAnURILytCzsvRQABBBBAAAEEEEAAAQQQQAABBHIoQHhrZlEJb82sm2vUhLc5KCJTQAABBBBAwBYgvGUhIIAAAggggAACCCCAAAIIIIAAAgjEI0B4G49j2k8hvE1bPIH3Ed4mgMojEUAAAQQQqIuAM7ytZQCrZf3QWmmr5RHciwACCCCAAAIIIIAAAggggAACCCBgtADhrZnlI7w1s26uURPe5qCITAEBBBBAAAFbgPCWhYAAAggggAACCCCAAAIIIIAAAgggEI8A4W08jmk/hfA2bfEE3kd4mwAqj0QAAQQQQKAuAoS3dWHnpQgggAACCCCAAAIIIIAAAggggEAOBQhvzSwq4a2ZdXONmvA2B0VkCggggAACCCCAAAIIIIAAAggggAACCCCAAAIIIIBAjAKEtzFipvgowtsUsZN6FeFtUrI8FwEEEEAAAQQQQAABBBBAAAEEEEAAAQQQQAABBBAwU4Dw1sy6Ed6aWTfXqAlvc1BEpoAAAggggAACCCCAAAIIIIAAAggggAACCCCAAAIIxChAeBsjZoqPIrxNETupVxHeJiXLcxFAAAEEEEAAAQQQQAABBBBAAAEEEEAAAQQQQAABMwUIb82sG+GtmXVzjZrwNgdFZAoIIIAAAggggAACCCCAAAIIIIAAAggggAACCCCAQIwChLcxYqb4KMLbFLGTehXhbVKyPBcBBBBAAIF4BL72ta/F8yCeggACCORQ4Itf/GIOZ8WUEEAAAQQQQAABBBBAAIH6CxDe1r8GUUZAeBtFLWP3EN5mrCAMBwEEEEAAAY/A//viQUwQyIzAv5zy75kZS6WBfOv1/zvzYzRhgCbUet7s/8cESsaIAAIIIIAAAggggAACCBgpQHhrZNmE8NbMurlGTXibgyIyBQQQQACBXAuoztuJ2z6f6TlO/8m3GWMMFTLF8Z/XTsQw2+Qecee66azHGHjVejSh1nTexlBsHoEAAggggAACCCCAAAII+AgQ3pq5LAhvzawb4W0O6sYUEEAAAQQaR4DO28aptQkzNaEbk87beFaSCbWm8zaeWvMUBBBAAAEEEEAAAQQQQMBPgPDWzHVBeGtm3Qhvc1A3poAAAggg0DgCdN7GU2tTulpN6LI2oRvTBEcTxmhCrem8jed3JE9BAAEEEEAAAQQQQAABBLwChLdmrgnCWzPrRnibg7oxBQQQQACBxhGg87Zxam3CTE3oxqTzNp6VZEKt6byNp9Y8BQEEEEAAAQQQQAABBBDwEyC8NXNdEN6aWTfC2xzUjSkggAACJgocO3ZMjh49KtOmTZOmpqbAKUxMTNjXT58+Xev6wAcaegGdt/EUjs7b+BxN6MY0oavVhDGaUGs6b+P5bvMUBBBAAAEEEEAAAQQQQMArQHhr5pogvDWzboS3OagbU0AAAQRMF9i/f7/s3LlT9u3bJ6Ojo/Y/KtSdO3euLFq0SJYsWSItLS2laargV/28ET9pdd6qoPyYFZhPs4L1Jiswz+KHMcZTlVocw3Zjqu/u+PhR6w8x1HdYpLnZWl8V/nhjbEz9wUbhuunTm+x/onzS6rytxTHKvKLcU8sYTag1nbdRVgX3IIAAAggggAACCCCAAAJ6AoS3ek5Zu4rwNmsViTCer9/ZF+EubkEAAQQQQEBfwBu8qtD22WeflaefflpefPFFeffdd0WFuSqcXb58uVx88cVy+eWXS1tbmxx//PH2ixo5vE2j81YFPM5ALax3Gl2tjFH/O1ftyjgcdbsxK60j3TGEXYfFed+5brok3dWqO4dKtTDlO2NCrem8jed3A09BAAEEEEAAAQQQQAABBLwChLdmrgnCWzPr5ho14W0OisgUEEDAXIHhddK+ZoNj/Ktl/dB18kj7GtkgHdIz0CddrUlPb1jW2e8L+kQbjwpf1EcFs2obZBXWPvTQQ/LMM8/Ic889Z4e2KjQsBofj4+OycOFCO7g955xz5NJLL5ULL7xQWlsLEN7AJGjUhZ9vlh/+8/dlqyyR67/wZbnqBL27Aq/afJd84T+GHZe1ye133iHnBt4Y7oI0Om+9rtGcw80r7NWMMayY//W1OobpxgwT3hZ/TzhHHTW8TaPztlbHeKpZ/Sm1jtGEWtN5m8ZK4h0IIIAAAggggAACCCDQqAKEt2ZWnvDWzLq5Rk14m4MiMgUEEDBToCy4tabR0SMDfafJDzIZ3k4y22PsEt1MuRi+qH9v27ZNHn74YdmwYYPs2bPH3hZ5/vz59oPVubaF7VXH7a2UDx06ZP+3K6+8Uj71qU/Z/1YfFQCr/x7uk0B4WxbcWiNacpN8/ovXyuJwgwu8OsnO2wnLe3pzsz2GQ3vfl13Pb5b5S0+RDy0/o+Dt+Hm1gSbZRcgYA5eI1gVxOgZ1YzpDQ7UV8h+H3patW0Zk/oJZctVVy6V18Vx7zIcPj9lbI8+YUfhO/27wDXnuL7tlUWuLXPzRE61O/KnOe/Vz3a3Tk+y8jdMxqe7gOMdoQq3pvNX6FcBFCCCAAAIIIIAAAggggEBoAcLb0GSZuIHwNhNlqG0QhLe1+XE3AgggEFVgeF272E23IcPQqO+rfF+x87Z6Z+1If7d09g4WHhNhzG+//bbce++9ct9998k777wjxx13nFx22WVyySWXyMknnyyzZ8+WI0eOyO7du2VwcFAef/xx+xzcOXPm2OHtLbfcIsuWLcvM9slb7u6WH6mm24QCW2e90ui8HbesX33617L9NwOyeOX5cs6Nt8ns4xZoh2Xxr8vyJzLGeJRrddTpxpyYOGqHsiq4VWHsj+/ZIhs3vmF10LfIp//xQun82zNk1qzm0vdZXb9jx165639vkiee2GH9Tpgnt9x6jnTdfKb1O2BGaR3qhrdpdN7W6hhPNas/pdYxmlBrOm/TWEm8AwEEEEAAAQQQQAABBBpVgPDWzMoT3ppZN9eoCW9zUESmgAACRgqUwtvV62VobVsd56AX3toDHOmX7s5eURFuR8+A9Gnu6aw6adX5tt///vflhRdesLdA7ujokOuuu84OcFVA6/yo8FaFvJs2bRJ1Pu5FF10kt956q6xatarUqVvvbX1L4W3bZ+Xr/3hBovVLovNWdeapIKzJ6mIeO3JYXvjlz2T747+Qg++8LjPmLZCTr/iYrLz+7+T4k0/VmlsSnbeMUYs+8KIkHIO6MVUX/YEDo/LMH96S3z75hjy18R3Z8/64FdYelZXnzJfrO5fLzZ9cKQsWzLbH/7vB1+UX/S/L4H/vkn17J6y1eUzOPW+BXHvdcrns8mWyYsVC+zrd730SnbdJOMbdeZvEGE2oNZ23gb8GuAABBBBAAAEEEEAAAQQQiCRAeBuJre43Ed7WvQS1D4DwtnZDnoAAAghEESiGt2FC0CjvCb4nRHhrPWyqA1edz7tWdGJndbbtPffcY2+ZXNwK+cYbb7TPs1UduN7P4cOH7eD2gQcekEcffdQObK6++mr53Oc+J2effbZ9+djYmLXV6ozg6SV0RTG8be36kvzLNXEdous/2Lg7b53niKqtkt/a9AcZ/ul/yv7tz1vdkLPsramPtcyTc//uH+SMVTfI3IWtMj1la8YYz8JNwlGnG1ON/q0398ld/2eT/PrRN2R8rFnmzm2xvrfj8sEHB+Sss+bKms+0yXlti60O+wm7M/fnD7xihbazZN68OdZ2yqPW1ukH5cyz5smaT58vnTecaYOMj09Ic3Pwtulxd94m4RhPhaeeksQYTag1nbdxrySehwACCCCAAAIIIIAAAghMCRDemrkaCG/NrJtr1IS3OSgiU0AAAaMEXNsPu0ZeDEMrhKmlrtfJ6xxdsMXHrF4/JKUm3qCfl94dLrwVKV4v4npflSps3LhRvvvd78rWrVvlxBNPtLdBvummm6yQZl7ZXcUAQgWIqvv27rvvll27dtlbK/f09NjbLKuP2lJ55syZmrWvcObtzkflW1//uYxYEfTtd94hi3/9b/Lt/l2uZ374M33yPxyNtbt9rincUHjGuY67fa+N0KkbtvNWhd3HrH+KnbXOCamfHbW6bpstO2X9lwfvkZcfeUAOv71DZlqhWFNTk335YWsL6zmnrJBTrrhGzrrWqtWiJVWtw3beMkZ/TlMcg7ox1exee22v/Ps3/2h1347Y39XZs2da39tx+48DmprGZMWZc2XRoplWoHtMtm8/ILt2jtl/PKDCWbU2R0fHpMVqyv/sHefJbX+/cvJ7P249q3BGc7VP2M5b1mPl9WhCrem8DfpG8HMEEEAAAQQQQAABBBBAIJoA4W00t3rfRXhb7wrE8H7C2xgQeQQCCCAQQiCO8Lan51XpLZ4/63m3ClQ/9arjfFrPz8s7fcOGt1Z8O3ler27X8BNPPCHf+ta37C2QFy5caIewattk9XF2i6n/7dwWVW2f/J3vfMcKdrbbWyt/9atfLd2nzsdVQY/eJyi8XSKtS3bJiDu3LT3a2V2rFd6WQuFKo1si13/hy3KVZsOubuet17LoqUJc9Y/aUnV6cyH4OvDebnnr2d/L8/0/lj3bhq2uyLkya85cOTphbW2rOm+taxaedZ4su/xjsuyKa2WWdf5tHB/GaL6jbjfm+++Nyq8GdsnGJ9+WF1/cbXfTqnU4Y4a1VbfVOX/48EFrSU1Y33mxAtkW659Z9h8PqO5c9Vl60vHWluknWl23S+UjFxXcimfpBq1F3c5b1mP19WhCrem8Dfo28HMEEEAAAQQQQAABBBBAILoA4W10u3reSXhbT/2Y3k14GxMkj0EAAQRCClQOQIM6bwsvcgenI9Lf3SmuPNd1lq7z597tjqOHt1brrdZ5vY888oh84xvfsAMb1W37zW9+Uy644AI7uFUh7OzZhXMv1Ud11KrtkFXI8+yzz8r3vvc9K/h50d5u2Rnextt5W3i3ewvkYuCrflLeVVt522Tnfd6QtvozKy2hMJ231cLwCcu/uP3x1ofvlS0P/EgOW2fczrH8le80KzhT91v/R1pPP0vabl4tJ/3VKjkgzWLla1U/YTpGGWNlSlMcdboxRaZbfzCwwDrz9i2550d/ss673mV/r9U/1iKzQ9rxybOX1XfeXoPWz9QfcBx33Cy59vpz5LbbzpOTlqmrD4T6DRum85b1WH09mlBrOm9DfT24GAEEEEAAAQQQQAABBBDQFiC81abK1IWEt5kqR7TBEN5Gc+MuBBBAoFaBWsJb347X4XXSvmZDYVh+oWppG+UO6Rnok67W4gxHHl0fAAAgAElEQVTCh7el7mHN8FadW6vCWxW4qg7ar3zlK6UOWu/ZtSrMaZ7sDlXbLavO2zfffNM+G7e3t9c+J1d94g5vfc+uLXXQlnfKVgpvpzpzywPfgvhUgKt7Xq5O560zgHr/9Vfkve3b5Pjlp8ui0wtnBBc/6ozbV556TLY/9nN5//k/2x23M2e32D8eHz1i//vk8z4iH762S5ZeukpGZ8ySI1Zyqzpxa/0wxnw46nZjilhBrcyWgwdnyOOPvSEbf/uqbN3yjuzde9jqsLU6wSfcfxJQ6MptkmXLjpe/6jhVrrn2dDl75RzrbwkOWUtvLNTy0+m8ZT0Gr0cTak3nbaivBhcjgAACCCCAAAIIIIAAAqEECG9DcWXmYsLbzJQi+kAIb6PbcScCCCBQi0D08NYbvk6OwnHGrf9ZtJXOqk0+vFXbH6sO2tdee83e6ri7u9s+81Z9VAirPsUgRXXdqU5c9b/Vmbd33nmn3Ym3ePFi+dKXviTt7e2l++I787bSNsZTQav37Fv/8HanPPm1r8qvrO2XqwWzpYB3yU3y+S9eK4sDFpJu560y27/zLXn5iYfkzaGn5cS2djnvk7dLy4IP2W8Yt6xf2fiIbP6vu+XgG6/IPCsQV0H5UWubZPVRWyovXH6GXPDxW+WMVTfIvoljcnD8aOkc3GrD1O0YZYzVi22Ko143ZnEb9BZpmrZAftH/kvz4nk2yY8ce9Y1XDd5Wt22h2/vo0cKfB8ydO1P++srTZc2nPyonndxs/WyffW3Yj27nLesxeD2aUGs6b8N+Q7geAQQQQAABBBBAAAEEENATILzVc8raVYS3WatIhPEQ3kZA4xYEEEAgBoHo4a132+PJwVTsrC0ONr7wtjh23W2Tt23bJj/96U/lscces7rwDso111wjN998s711st+5tSqsHR4elg0bNsjDDz8sJ5xwglx88cVyxx13yIoVK+wJOTt0g8sRdOZtcJesXnhbOex1jXHzXfKF/xi2/lOl97pnpNN5q+7Y88arssU6w/YdK7gd3TMiMxYslGUdV8v5n7hd5ixaLM//8j7Z9st75cCOl6TFCtGbra1qm2fMlNHDh+wATXXctn38Fll84WUyOmuOjMbUceucDWMMXq06V9TTUbcbU62psbEJ6yxbdc7yLHnqtzvl7rs2W3/Esdf63yq8PWb98cD0UnirAtyWlply7XWnyf/6/MVWF+6o9bNxu0NXXRfmo9N5y3cmWNSEWtN5G1xHrkAAAQQQQAABBBBAAAEEogoQ3kaVq+99hLf19Y/l7YS3sTDyEAQQQCC0gLnh7dT5ub7bN/tIvPfee/LUU0/J/fffL5s2bbI7a9X2x7fffrtccsklZXe89NJL8oMf/EDUdsuqM/fCCy+U6667zg59Fy5caJ+LqYIfdUam3idj4W1pO2a98Dao81ZZ7Hv7DXnltwOy9f4fyrTDB+1zg5XdtLnz5bxb/6cV3i6RLQ/eI3te2FzaKnliTIVjx2SGFeS2nnamrLz6BlnxsS45eKxJDlpdt8VP4YzS6p+gjlHGaG0inCNH3W5MtWpGR8fl1Vfel4GH35Tf/Gan7HlfbYF81AplC2tMrQ21jfK0aU12J+655y2QrpuWycUfXSKLWucGLT3fnwd13rIe9dejCbWm8zbS14SbEEAAAQQQQAABBBBAAIFAAcLbQKJMXkB4m8myhBsU4W04L65GAAEE4hIwN7wNv83yhLUt744dO+zu2wcffFD2799vb4WsAtkrrrhCli5daoeNhw8fln379skf/vAHGRgYkA8++EDmzZsnp556qlx22WVy6623yvLly+0S0Hk7tRInrHOCXxj4mbz0yP1y+I3tMmvmTPuHylgFuEdnWwFYkxV0H/pAZs9otkPvadY/x6y6qGuWrjxPPnLT38sJH71CDk6fKWMJdNwyxnh+c2TBUacbU3XLqiBWfbY8t0v+v//cLM8++76MjTZbIa36p7BtsgpR1UeFt8eOqX/UNt3j1jbpTdJ18wq5/R8usH/uPJ9WRzKo8zYLjkHzyMIYTag1nbdBK4mfI4AAAggggAACCCCAAALRBQhvo9vV807C23rqx/RuwtuYIHkMAgggEFLA1PB2pL9bOnsHRTp6ZKCvS1oD5u0MXVQnbbH7du/evVbn3YQcf/zxcuKJJ1rbpbbYwe1bb70lhw4dss9ZnTNnjh00jo2NyZIlS+Szn/2sfPzjHy+diavTyVgYXlqdt/U581adWbvzmSfljY2/kve2PSdHPlDnhFrnic6cJWPWlsgqFFd1UFtUz54zVybGx2TcMlXbJi9deb6ctep6OfXK62W0eabVcVs8p7QQvOl+gjpvGaOepCmOQd2YKrw9fHhcnt86Io8MvCoPP/Sa9YcETfYfacyw/oBgMrMthbdTOsesP8yYsH8HnN92vHzyljPlo+0nyimnLLA7l9UfG6jfDUGfoM5b1mOQYOHnaj2aUGs6b/XqyVUIIIAAAggggAACCCCAQFgBwtuwYtm4nvA2G3WoaRSEtzXxcTMCCCAQWcDI8LZ0rq7KbgekrysounV3zL377rv2WbZDQ0Pyxz/+UbZs2WKHNCqcVUGuCmqbm5vt0HblypV2d+2rr75q/1sFN+eff75cf/31ctNNN9mhr/4nrfBWZPev/02+3b/LGlrwObqtXV+Sf7nmhMBp6Jx5O2/6NDnw8nPy55/9SF7f9HuZsEynqZDLSslU4KU+dtg9uXXvMeu/LT7jbLnoE6vllMs/JvuPTpMjhcsS+zDGeGjr7ajTjalm+vrre+U7dw7JUxvfsZahdcay9d1WHbbqo87BXbhojhw3z/oDA+tc3PfeOyh79x4uAak1e+TIIVl60kxZ85k2+cQnV9o/U9fOmBG8XXpQ5616Vr0ddVZDvcdoQq3pvNVZSVyDAAIIIIAAAggggAACCEQTILyN5lbvuwhv612BGN5PeBsDIo9AAAEEIgiYFt4Wx2tPVbPrthLLtm3b5JlnnrG2UX1WXn75ZRkZGSmFt2qb5AsuuEDa2trsLtwnn3xSdu/ebW//e/DgQTnjjDPkn/7pn2TVqlUyf/58rXNE0+u8VTMuBsXq/71Erv/Cl+WqYj5bOutW/UzvvFt1ZdCZt+qamVYm1mIFuO/9ZUhe/s0v5aXf/VaOHDxgd9c2Wx246qO6DUetTlwV4p5y/kX2GbdLL71KxmfNkUOTwW1xG1v9ruZClYM6Rhmj3i8JUxyDujHVbHfs2Cf//s0/ydAzI3ZwO2tWsxW+HrX/mODEpfOtbdPPlvMvWCrvv3dIfvPESzL436/aSCrYVd23qnt39uxj8rl/apNbbzvL/pk6P1f9POgT1HnLegwSnPpem1BrOm/16slVCCCAAAIIIIAAAggggEBYAcLbsGLZuJ7wNht1qGkUhLc18XEzAgggEFkge+Gt5lRqDG7VW1SXrQpsVSeu2ipZhbIqNFTboc60zmttbW21O2vVmbfq/Nv+/n7ZunVractUde7tjTfeKJ/4xCesszEXaww8vc5bezCukNZveJ5QN2AGOp236hFWdisLmqfJ3m3D8qf7fihv/uVZGT10sPR0FchOt0K0RaeukLYbbpEzVt0g+yaOycHxwla0Yc8V1YAvu4QxRlErv6eejrrdmHv3jMmjj+ySJx5/S17ctsvqsh+1Q9z582fJX/9fp8nq1RfI8lPnW5ObJr/of0Ee+NlW2b79XTugVZ8TTlwgl1x6kvztDSdJ2wXH2f/NeZZuNUmdzlu+M8Fr0YRa03kbXEeuQAABBBBAAAEEEEAAAQSiChDeRpWr732Et/X1j+XthLexMPIQBBBAILSAeeHtalk/tNbqF43+iRIO7tmzR372s5/Jgw8+aAe+Bw4csLda/pu/+Rv513/9Vzn11FM1BpRyeDs5oi13d8uPht3D090q2XmXTudt8foZVoA7x9oted+2zfLCo/3ywlOPyfjokdLjVMdt28dvkcUXXiZHZrbIqNVxe0xDMOgSnY5RxhikqNfBnAVHnW5Mazayd88s+d3gLun/+VbZ/Oc3rT/KaJHOG861/vjiTDn1tBnW2huzp3PwwAz5w+/flZ/8159lePObsmjRXLn6mrOt4PZMWbFihjRNP2Rfp/s7RKfzNguOE7d9PnhRWFfU83ttQq3pvNVaRlyEAAIIIIAAAggggAACCIQWILwNTZaJGwhvM1GG2gZBeFubH3cjgAACCCQvoELbJ554Qn7yk5/ISy+9ZG/7e8stt8gdd9yh2Xmb/BiTfINO521xu2M1jhnWuaLzrQ7cd5/7k/zloZ/K21s2y/jYqCw85TQ555obZcXVN8rBY01y0Oq6LXY8Jzn+4rMZYzzK9XbU7cZUHbXTZI68v0fksUdekz/98W3rnNsW6bp5paw85zhr7e2zuukL51k3TZtjddXOkQfvf1F+//vXra7b4+RjHztNLrxooXXdAQuuEPLqfnQ6b+vtqDOXeo/RhFrTeauzkrgGAQQQQAABBBBAAAEEEIgmQHgbza3edxHe1rsCMbyf8DYGRB6BAAIIIBBKQLd7Tj20eK0KcO+77z57++QTTjhBrrzySmlvb7fOxJwd6t0mXhym87Y4P7Wt7nHW/zmwfats+dX9cnDP+/Jh64zbEz56hRxomiHW0aOxdNyW3veTb4tuFyFjrLwKw3Qw19NRrxtTjdBaiDJL9u+fIQc+aLK2TRY5/kNj1r8PW/998qBleyLquhnWdbMmrzsm8xeo821V1/hE6K9tmM7bejqa8J0xodZ03ob+inADAggggAACCCCAAAIIIKAlQHirxZS5iwhvM1eS8AMivA1vxh0IIIAAAukLHD16VN555x17y+R58+ZZ52bOl5aWlvQHUoc36nTeOoelrOzzg608bK7Vgbt78zMyemC/LP3IZTI2q8XquNXffjap6TLGeGTr4ajfjTm1zlQHrkybZU36qPUHGR9Y/55wbYFc/CONwnXqDzLGrZ+rrZLHtLdKdorqdN7ynQlegybUms7b4DpyBQIIIIAAAggggAACCCAQVYDwNqpcfe8jvK2vfyxvJ7yNhZGHIIAAAgggkJhAlM7b4mBUB+68pmPSZPXZqq2SjzibHWMccZSOUcZYXgBTHPW7MWNcZCEeFaXzlvXovx5NqDWdtyG+HFyKAAIIIIAAAggggAACCIQQILwNgZWhSwlvM1SMqEMhvI0qx30IIIAAAgikIxC28zadUfGWRhUI041ZL6Ownbf1GmfW32tCrem8zfoqYnwIIIAAAggggAACCCBgsgDhrZnVI7w1s26uURPe5qCITAEBBBBAINcCtXTepgVTS8coY5wSMMXRhG7MsOfJprUOi++h1vGIqy5rOm/jseQpCCCAAAIIIIAAAggggIBXgPDWzDVBeGtm3Qhvc1A3poAAAggg0DgCdN42Tq1NmKkJ3Zh03sazkkyoNZ238dSapyCAAAIIIIAAAggggAACfgKEt2auC8JbM+tGeJuDujEFBBBAAIHGEaDzNp5am9LpaELHKJ23ta9JU9ajCbWm87b29cgTEEAAAQQQQAABBBBAAAHC2/ysAcLbHNSSbZNzUESmgAACCCCQawE6b3NdXuMmZ0I3Jp238SwrE2pN5208teYpCCCAAAIIIIAAAggggADhbX7WAOFtDmpJeJuDIjIFBBBAAIFcC9B5G095Tel0pPO29nqrc1BNcDRhjHTe1r4eeQICCCCAAAIIIIAAAgggYKoA2yabWTnCWzPr5ho14W0OisgUEEAAAQRyLWBCeJvrAjA5l4AJ3Zh03sazaE2oNZ238dSapyCAAAIIIIAAAggggAACfgKEt2auC8JbM+tGeJuDujEFBBBAAIHGEVDhLR8EEEAAAX8BzrxlZSCAAAIIIIAAAggggAACyQgQ3ibjmvRTCW+TFk7h+XTepoDMKxBAAAEEEKhBgDNva8Az7FYTOh3pajVsUdUwXBPWI523NRSYWxFAAAEEEEAAAQQQQACBAAHCWzOXCOGtmXVzjZrwNgdFZAoIIIAAArkWMGHbZM6TjWcJKkcTzhg14axWxlj7mjRlPdJ5W3uteQICCCCAAAIIIIAAAggg4CdAeGvmuiC8NbNuhLc5qBtTQAABBBBoHAE6bxun1iZ0OtJ5y3rMkgCdt1mqBmNBAAEEEEAAAQQQQACBvAkQ3ppZUcJbM+tGeJuDujEFBBBAAIHGEaDzNp5am9IdTOdt7fU2pdYmdAebsB7pvK39O8MTEEAAAQQQQAABBBBAAAE/AcJbM9cF4a2ZdSO8zUHdmAICCCCAQOMI0HnbOLWm87Zxam3CTE1Yj3TemrCSGCMCCCCAAAIIIIAAAgiYKkB4a2blCG/NrBvhbQ7qxhQQQACBPAkcO3ZMjh49KtOmTZOmpqbAqU1MTNjXT58+Xev6wAdm/AI6b+MpkCndmCZ0OprQMcoYa//ecOZt7YY8AQEEEEAAAQQQQAABBBAwWYDw1szqEd6aWTfC2xzUjSkggAACeRXYv3+/7Ny5U/bt2yejo6P2PyrUnTt3rixatEiWLFkiLS0tpemr4Ff9PM+ftDpvVSB+zArGp1kBepMVjGfxk/cxhu10VOt/fPyo9ccM6nsg0txs1a7CH0CMjak/eihcN316k/1PlE9aZ97mvdZR7KPcU4ujCeuRztsoq4J7EEAAAQQQQAABBBBAAAE9AcJbPaesXUV4m7WKRBjP1+/si3AXtyCAAAIIIFC7gDd4VaHts88+K08//bS8+OKL8u6774oKc1U4u3z5crn44ovl8ssvl7a2Njn++OPtATRCeJtG560KeJyhX1jXNLpaG2WMup23lWqk6xS2xsVv/J3rpkvSXa26c6j0W4j1WJCJw9GE9ciZt7X//8c8AQEEEEAAAQQQQAABBBDwEyC8NXNdEN6aWTfXqAlvc1BEpoAAAgikJDDS3y2dvYNlb+voGZC+rtZQo1DBkfqoYFZtg6zC2oceekieeeYZee655+zQVoWJxUBxfHxcFi5caAe355xzjlx66aVy4YUXSmtr4b3ekEJvMJvlh//8fdkqS+T6L3xZrjpB767AqzbfJV/4j2HHZW1y+513yLmBN/pfkEbnrdcvmmfECWre1ghjDNPpGCa8LX7XnNRRw9s0Om8bodaay76my2p1NGE90nlb0xLhZgQQQAABBBBAAAEEEECgqgDhrZkLhPDWzLq5Rk14m4MiMgUEEEAgYYFKoa33tavXD8naNr3BFIMj9e9t27bJww8/LBs2bJA9e/bY2yLPnz/ffpA617awNey4vZXyoUOH7P925ZVXyqc+9Sn73+qjAmD138N9Eghvy4Jba0RLbpLPf/FaWRxucKWrk+y8nbBcpzc32+86tPd92fX8Zpm/9BT50PIzCq6On1cbfpKdjo02xqBOR2cgp7ZC/uPQ27J1y4jMXzBLrrpqubQunmuX6vDhMXtr5BkzCt+L3w2+Ic/9Zbcsam2Riz96otXNPtW9rn6uu/14kp23jVbrpDqY43Q0YT3SeRvx/3PhNgQQQAABBBBAAAEEEEAgQIDw1swlQnhrZt1coya8zUERmQICCCCQoIAruO3okYG+LnH12I70S3dnrxT7ccMEuGrYb7/9ttx7771y3333yTvvvCPHHXecXHbZZXLJJZfIySefLLNnz5YjR47I7t27ZXBwUB5//HH7HNw5c+bY4e0tt9wiy5Yty8z2yVvu7pYfqabbGgNbZ0nT6Lwdt0xfffrXsv03A7J45flyzo23yezjFmgHegkuwdKjG2GMOp2OExNH7VBWBbcqjP3xPVtk48Y3rC70Fvn0P14onX97hsya1Vz6Tqjrd+zYK3f9703yxBM7rO/VPLnl1nOk6+Yzre/RjFKNdcPbNDpvG6HWJnxnTFiPdN6msZJ4BwIIIIAAAggggAACCDSqAOGtmZUnvDWzboS3OagbU0AAAQRSERheJ+1rNtivqh7Kjkh/d6cUdlReLeuH1opOA67qpFXn237/+9+XF154wd4CuaOjQ6677jo7wFUBrfOjwlsV8m7atEnU+bgXXXSR3HrrrbJq1apSp269t/sthbdtn5Wv/+MFsZQpic5b1Zmnwromq1t57MhheeGXP5Ptj/9CDr7zusyYt0BOvuJjsvL6v5PjTz5Vaw5JdN426hiDOh1VJ/qBA6PyzB/ekt8++YY8tfEd2fP+uBXWHpWV58yX6zuXy82fXCkLFsy2a/e7wdflF/0vy+B/75J9eyesuh+Tc89bINdet1wuu3yZrFix0L5O97uTROdto9Y67s7bJBxNWI903mr9muYiBBBAAAEEEEAAAQQQQCC0AOFtaLJM3EB4m4ky1DYIOm9r8+NuBBBAIL8CU4Gs1pm2jg5c3e5bdbbtPffcY2+ZXNwK+cYbb7TPs1UduN7P4cOH7eD2gQcekEcffdQOm66++mr53Oc+J2effbZ9+djYmLVN7Iy6laUY3rZ2fUn+5Zp4DtGNu/PWedap2ir5rU1/kOGf/qfs3/681bE5y96C+ljLPDn37/5Bzlh1g8xd2CrTUzZt1DHqdDqqxf3Wm/vkrv+zSX796BsyPtYsc+e2WGt/XD744ICcddZcWfOZNjmvbbHVpT5hd+b+/IFXrNB2lsybN8faTnnU2n78oJx51jxZ8+nzpfOGM+3vy/j4hDQ3B289HnfnbaPWOu5fUkk4mrAe6byNeyXxPAQQQAABBBBAAAEEEEBgSoDw1szVQHhrZt1coya8zUERmQICCBgt4Hue7Or1MlT18Fhnp2tx+hU6Xovds5NbHlststJZaJEtfPy2Qlb/vdR1q99JO9zfL0u7PNsqV6nOxo0b5bvf/a5s3bpVTjzxRHsb5JtuuskKmOaV3VUMJlSwqLpv7777btm1a5e9tXJPT4+9zbL6qC2VZ86cqbkmKpx5u/NR+dbXfy4jVv/w7XfeIYt//W/y7f5drmd++DN98j8cjbW7fa4p3FB4xrmOu32vrdKpG7bzVoXax6x/ip21zoGrnx21um6bLSNl+pcH75GXH3lADr+9Q2ZawV1TU5N9+WFrq+o5p6yQU664Rs661qrJoiVVTcN23jJGf07lGNTpqO587bW98u/f/KPVfTtir/fZs2daa3/cDt6bmsZkxZlzZdGimVage0y2bz8gu3aO2cG8CmdV3UdHx6TFamz/7B3nyW1/v3LyuzNuPatw/nG1T9jOW2pdudZhOm/r5WjCeqTzNuhby88RQAABBBBAAAEEEEAAgWgChLfR3Op9F+FtvSsQw/sJb2NA5BEIIIBAJIFhWde+RgqbEvt9OqRnoE+6XAfMWtc5tjL2u6us69UR3vac1iu9FV7ova8UKlcKdyPN2X3TE088Id/61rfsLZAXLlxoh7Bq22T1cXaRqf/t3NJVbZ/8ne98xwqltttbK3/1q18t3afOx1Uhld4nKLxdIq1LdsmIO7ctPdrZXasV3pZC4UqjWyLXf+HLcpWnYVe389ZrVnRTIa76R22pOr25EM4deG+3vPXs7+X5/h/Lnm3DVufmXJk1Z64cnbC231Wdt9Y1C886T5Zd/jFZdsW1Mss6/zaOD2Os7qjb6fj+e6Pyq4FdsvHJt+XFF3fb3bSqxjNmWNtgW93nhw8ftMo1YX1vxApkW6x/ZtnBvOrOVZ+lJx1vbTt+otV1u1Q+clFhTMWzdIPqrNt5S63N/86YsB7pvA36xvJzBBBAAAEEEEAAAQQQQCC6AOFtdLt63kl4W0/9mN5NeBsTJI9BAAEEQglUOyO22s8cga8rVHXc4w1bvWGvq6vXGSC7O2yH17WLfdxtYBdwqIm7Ln7kkUfkG9/4hh02qW7bb37zm3LBBRfYwa0KYWfPLpzZqT6qo1Zth6wCqmeffVa+973vWaHVi/Z2y87wNt7O28K73VsgFwNf9ZPyrtrK2yY77/OGtNWfGabztlroPWE5F7c/3vrwvbLlgR/JYeuM2zmWs3KcZoV76n7r/0jr6WdJ282r5aS/WiUHpFmsDLDqJ0znLWOsTKnbeSsy3QrjF1hn3r4l9/zoT9aZ0bvs74b6xyqgHdKOT55rrL43dn2tn6k/gjjuuFly7fXnyG23nScnLVNXHwj1JQ7TeUutq9dat/O2no46nbf1Xo903ob6CnMxAggggAACCCCAAAIIIKAtQHirTZWpCwlvM1WOaIMhvI3mxl0IIIBALQI6Xa3F8NR53uzUFst+WxlPBbGuLlpHeOt/du3Ufc6f+72/ljn73avOrVXhrQpcVQftV77ylVIHrffsWhVENU92jartllXn7Ztvvmmfjdvb22ufk6s+cYe3vmfXljpoyztlK4W3U5255YFvwWYqwPW+U6fz1hnuvP/6K/Le9m1y/PLTZdHphbOAix91xu0rTz0m2x/7ubz//J/tjtuZs1vsH4+PHrH/ffJ5H5EPX9slSy9dJaMzZskRK7lVnbi1fhhjsKNup6OIFdTKbDl4cIY8/tgbsvG3r8rWLe/I3r2HrQ5bq8t6wh23F7pym2TZsuPlrzpOlWuuPV3OXjnHyukPWWUdC1Vanc5bah1cax30ejuasB7pvNVZSVyDAAIIIIAAAggggAACCEQTILyN5lbvuwhv612BGN5PeBsDIo9AAAEEQglMdcmWbXHsfI7nrFq1e3KkQFXj7Fq/MDnSu0I5iKjtj1UH7WuvvWZvddzd3W2feas+KoRVn2J4oToGVSeu+t/qzNs777zT7iJcvHixfOlLX5L29vbSffGdeeu/jbEzaPWefesf3u6UJ7/2VfmVtf2ybxg86VYKeJfcJJ//4rWyePK/63beKpv9O9+Sl594SN4celpObGuX8z55u7Qs+JD9pHHL9JWNj8jm/7pbDr7xisyzgm8ViB+1tklWH7Wl8sLlZ8gFH79Vzlh1g+ybOCYHx4+WzsGtVl7dzlvGWP1Lot95W9xKvEWapi2QX/S/JD++Z5Ps2LFHfWtU87TVbVvopD56tAUcYg4AACAASURBVBC9z507U/76ytNlzac/Kied3Gz9bJ99bdiPbucttQ6utU7nbb0d9Tpv67se6bwN+y3megQQQAABBBBAAAEEEEBAT4DwVs8pa1cR3matIhHGQ3gbAY1bEEAAgZoEgs669T682GWrGfp6b/cJgcuG7xPwprFt8rZt2+SnP/2pPPbYY1YH4UG55ppr5Oabb7a3TvY7t1aFtcPDw7JhwwZ5+OGH5YQTTpCLL75Y7rjjDlmxYoU9LWeHbnCZgs68De6S1Qtvp7pqvde7xrj5LvnCfwxb/8n9Xp3OW/WcPW+8KlusM2zfsYLb0T0jMmPBQlnWcbWc/4nbZc6ixfL8L++Tbb+8Vw7seElarLC82dpOt3nGTBk9fMgO+VTHbdvHb5HFF14mo7PmyGhMHbfOOTLG6qtSt9NR1WtsbMI6y1adYTxLnvrtTrn7rs3WH0Lstf63Cm+PWcH89FJ4qwLclpaZcu11p8n/+vzFVhfuqPWzcbtDV10X5qPTect6DCNa/dp6fmdMWI903sa31ngSAggggAACCCCAAAIIIOAVILw1c00Q3ppZN9eoCW9zUESmgAAChglEDW8rbIscNHud8HakX7o7e2VQprZj1tnaOejVQT9/77335KmnnpL7779fNm3aZHfWqu2Pb7/9drnkkkvKbn/ppZfkBz/4gajtllVn7oUXXijXXXedHfouXLjQPtNThVbqfE+9T8bC29J2zO7wNqjzVs1539tvyCu/HZCt9/9Qph0+aJ8PrIymzZ0v5936P63wdolsefAe2fPC5tJWyRNjKsA7JjOsILf1tDNl5dU3yIqPdcnBY01y0Oq6LX4K56hW/wR13jJGa6NjTUfdTkdVkdHRcXn1lfdl4OE35Te/2Sl73ldbIB+1QtlC/ZS72kZ52rQmuxP33PMWSNdNy+Tijy6RRa1zg8rq+/OgzltqrV/rap23WXE0YT3SeRvpq8xNCCCAAAIIIIAAAggggECgAOFtIFEmLyC8zWRZwg2K8DacF1cjgAACtQtEDGEl3c5bKQW6HdIz0Cddat/mgE/1M3nLb56wtuvdsWOH3X374IMPyv79++2tkFUge8UVV8jSpUvtEPL/Z+/dg6us7v3/d+5XEpobBIQgAUKFgCBakHJE5FbuFoYpM5z20FYcZ36cjvX846WHMvXbqTPVDoPtmaO0HqcOtCo3oxhBRASLQhAMkki4yP0SAiSBXPdO8ltr7eydvZOd/axnX5L97LyfmYjmWWs9n/X6rGc7w3u/P5/GxkbU1tbi0KFDKC4uxt27d5Gamoq8vDxMnjwZy5Ytw9ChQ9UD+qLztkX0Az5ZvBWnd21D46WzSIiPVywkSyngtiYKkS5aCNoNd5EYF6vE7Sjx0yb4yzG5BWNw/6KfYMADU1EfEw9bCBy3jNHo7XHc13E6SresFGLlVXaiEv/3t1IcPXobtuZYIdLKH0fZZCn+yUuKt21t8keWwLaLUuPRWLg4Hyt/Ok7dd++rqhOlkfOWudahaDwmHDha4TzSeWt8ljiCBEiABEiABEiABEiABEiABPwlQPHWX3K9O4/ibe/yD8rTKd4GBSMXIQESIAETBDpE2Clri7FBRxVtX92oD63XUsd+9ryFm1isF2eHKK0z3l0wkk5ap/u2pqZGuAZb0L9/fwwcOFCUek1Swu2VK1fQ0NCg+q8mJycrAdJmsyEnJwdPPPEE5s+f7+qJq+NwdCDtKedtaHveyp611w/vw6X9H+FWxQk03ZW9TEXP0/gE2ERJZCl+S96yFHVicgpa7DbYBTtZNjm3YCxGTp+DvGlz0BwbLxy3zt6VDnFQ9zJy3jJGPZI6PW+leNvYaMe35VXYVXwOOz84L0T6aPVFhzghzrdrti7xtuPJbeLLDS3qPRpb2B+PLx2BByYNxJAh6coVLIV8+X4ZXUbOW+baiKDjvlXeGSPnbTicRzpv9c4cR5EACZAACZAACZAACZAACZCAWQIUb80SC4/xFG/DIw8BRUHxNiB8nEwCJEACfhHQcah6K1vse143jl6XeAt4F1V9iK5uc1e8UYJnCrvfrks4hp5T1128vXnzpuplW1JSgiNHjqCsrEwJTFKclUKuFGpjY2OVaFtQUKDctefOnVN/StFp7NixmDNnDhYtWqREX/2rp8Rb4MbHv8OfiipFaMZ9dLMWvoBfzxzg2oZOz9vUmCjUnTmBr7e+hYvHvkSLYBclhTih5ElRTl5K1G4v3dsmfpc9fBQmLFmBIQ8/hjutUWhyDAvZxRiN0eo4HeUqFy/W4NX1JTiw/5pIsehfLN4P6bCVl+yDm5GZjH6pQrwXfXFv3apHTU2j6+HyPDQ1NSB3UDxW/aIQSx4vUPfk2Lg445LjRs5buRZzbZxrnRG9zdEK55HOW52TxDEkQAIkQAIkQAIkQAIkQAIk4B8Birf+cevtWRRvezsDQXg+xdsgQOQSJEACJGCagHvf265iZ4cQCniKpm7zpqxF8YaFcFQz7nDzihl4o+QZIRG2X24CrPyNp4DrHkenea7pk7Bqs3MxL2Nc5ZUdY4xEXl+oKioqcPjwYVEC9ijOnDmDqqoql3gryySPGzcOhYWFyoW7b98+3LhxQ5UFrq+vx/Dhw/HUU09h+vTpSEtL0+ov2nPOW7lrp1As/z0Hc577DR5x6rOuXrfyXldx16jnrZwVL3S7JCHg3vqmBGc+/RCnv/gMTfV1yl0bKxy48pKOyGbhxJUi7pCxE1SP29yHHoE9IRkN7cKts9SuvnvZkVEjFyFj1PuQ0HHeypUuXKjFH1/6CiWHq5Rwm5AQK8TXViXUD8xNE6XHR2HsuFzcvtWAT/eexsF/nVMBSGFXum+lWzIxsQ1PPlWIZctHqnuyf668b3QZOW+ZayOC1npnjJy34XAe6bzVO3McRQIkQAIkQAIkQAIkQAIkQAJmCVC8NUssPMZTvA2PPAQUBcXbgPBxMgmQAAn4T6CT6OltIa9OWZ/zvLheneLtlBVC1t2MzQe9PslnX9sOx6/v7QYi3MqVpctWCrbSiStLJUtRVoqJspRrvOjjmpWVpZy1suet7H9bVFSE8vJyV7lX2fd2wYIFWLJkiejrma2Rm55z3qpgPERab+F1EnXbh+g4b+VQod0iPTYKNRXH8dWWv+PyN0fR3FDvepAUZGOE0JeZl4/CeUsxfPo81La0od7uKJdrtvepBuAuQxijb2q6Tseaaht276rE3k+u4FRFpXCqNysRNy0tAT/8t2FYsWIchualiYdF4f2ik9i+tRxnz95UAq28BgxMx4MPDcKP5g1C4bh+6nfuvXR9RanjvOV59Oft8D6nN98ZK5xHOm+Dd9a4EgmQAAmQAAmQAAmQAAmQAAl0JkDx1ppnguKtNfPmETXF2whIIrdAAiRgaQLehVHvLtiOjbo7bdt/6+HEdUPiEm8dTt2rL7s7acW4FW+gxFc9ZI+lOs11Pdpc797OCfNHNKyursbWrVuxY8cOJfjW1dWpUsuPPvoonn32WeTl5Wmcix4Wb9sjKtu4Bm8d9wyvc6lk97s6zlvn+Dgh4CaLasm1FaU4ubsIJw/sgb25ybWcdNwWzl+K7PGT0RSfhGbhuG3TIGU0RMd5yxiNKDoczDpORzESNdUJ+OJgJYreK0fp15fFFxuSMHfefeILDCOQNyxO5NWmHlhfF4dDX97E2//8GsdLLyMzMwUzZo4Swu0I5OfHITqmQY3TfQ91nLfMtV6uW5Y/bTxQjOjN99oK55HOW61jxEEkQAIkQAIkQAIkQAIkQAIkYJoAxVvTyMJiAsXbsEhDYEFQvA2MH2eTAAmQQNgT6CTeOsosR8YlRdu9e/fi7bffxunTp1U54KVLl2L16tWazltrcNBx3jrLHcsdxYnep2nCgXvzxFf45oN3cLWsFHZbMzKGDMPomQuQP2MB6tuiUS9ct05nc0+QYIzGlHWdjtJRG4Vk3K4G9uw6j6+OXBV9bpOwcHEBCkb3E3mtFY50R0/o6Khk4apNxo5tp/DllxeF67YfHntsGMZPyBDj6kRQDpFX99Jx3jLXujR9j+ttjlY4j3TeBuescRUSIAESIAESIAESIAESIAES8EaA4q01zwXFW2vmzSNqircRkERugQRIgAR8EbCQeKvr/JPbdY6VAu6WLVtU+eQBAwZg2rRpmDRpkujnmRgx58KM89a5aVlqtZ/4R93ZcpR9tA311bfxfdHjdsADU1EXHQfRHjUojlvX84RjVNdFyBi7P5r6zlu5hkgyEnDnThzq7kaLsslA/+/ZxJ+N4vftTYzVo+S4ODEuoX1cG9LSZX9b6chuMf2emHHeMte+c22Fd0bPedu755HOW9OvMSeQAAmQAAmQAAmQAAmQAAmQgBYBirdamMJuEMXbsEuJ+YAo3ppnxhkkQAIkYCkCFhJv/eHa2tqKa9euqZLJqampoudnGpKSkvxZKmzn6Dhv3YOXTFSfYKHZpQgH7o3Sw2iuu4Pc+yfDlpAkHLf6JXJDBYUxeier73TsyKF04CIqQSzYKr7UcFf82eJRAtn5RQfHOPmlBru4L0sl27RLJbtHq+O85XkM/pvTG++MFc4jnbfBP2tckQRIgARIgARIgARIgARIgAScBCjeWvMsULy1Zt48oqZ4GwFJ5BZIgARIwBeBCBdv+0Ly/XHeOrlIB25qdBuihc9WlkpucjdkBhGemZ63nR/LGDuImHPeBjGBJpbyx3nL89gVsFXeGX3nrYlDFMSh8jzSeRtEoFyKBEiABEiABEiABEiABEiABNwIULy15nGgeGvNvHlETfE2ApLILZAACZCALwIUby1/Psw6by2/4T68ATNOx97CZNZ521tx8rmBE7DCeaTzNvA8cwUSIAESIAESIAESIAESIAES6I4AxVtrng2Kt9bMG8XbCMgbt0ACJEACJNB3CATivO0pSoG4CBljB4FId94y1565Ntvztqf4OZ9jlfNI521Pnww+jwRIgARIgARIgARIgARIoK8QoHhrzUxTvLVm3ijeRkDeuAUSIAESIIG+Q4DO276Tays4Hem85XkMJwJ03oZTNhgLCZAACZAACZAACZAACZBApBGgeGvNjFK8tWbeKN5GQN64BRIgARIggb5DgM7b4OTaKu5gK/QYtYJjlDEG/t7QeRs4Q65AAiRAAiRAAiRAAiRAAiRAAlYmQPHWmtmjeGvNvFG8jYC8cQskQAIkQAJ9hwCdt30n13Te9p1cW2GnVjiPdN5a4SQxRhIgARIgARIgARIgARIgAasSoHhrzcxRvLVm3ijeRkDeuAUSIAESIIG+Q4DO2+Dkms7b4HBc/3IM6GoNnCXPY+AM5QryPLLnbXBYchUSIAESIAESIAESIAESIAES6EyA4q01zwTFW2vmjeJtBOSNWyABEiABEug7BKwg3vadbIR2p1ZwOrLnbWjPQDitboXzSOdtOJ0YxkICJEACJEACJEACJEACJBBpBCjeWjOjFG+tmTeKtxGQN26BBEiABEig7xCQ4i0vEiABEiAB7wTovOXJIAESIAESIAESIAESIAESIIHQEKB4GxquoV6V4m2oCffA+r9fv6EHnsJHkAAJkAAJkAAJ+EuAPW/9JWe9eVZwOtJ5a71zFckR//fI5EjeHvdGAiRAAiRAAiRAAiRAAiRAAr1KgOJtr+L3++EUb/1GFz4TKd6GTy4YCQmQAAmQAAl4I2CFsslW6d9phV6tv3qmJaxfBPa8DU56+M4EjyOdt8FhyVVIgARIgARIgARIgARIgARIoDMBirfWPBMUb62ZN4+oKd5GQBK5BRIgARIggYgmQOdtRKfXY3N03vadXHOnwSFA521wOHIVEiABEiABEiABEiABEiABEvBGgOKtNc8FxVtr5o3ibQTkjVsgARIgARLoOwTovA1Orq3idKTzNvB8WyXXVnCCWyFGOm8Df2e4AgmQAAmQAAmQAAmQAAmQAAlQvI2cM0DxNgJySedtBCSRWyABEiABEohoAnTeRnR6PTZH523fyTV3GhwCdN4GhyNXIQESIAESIAESIAESIAESIAGKt5FzBijeRkAuKd5GQBK5BRIgARKwOIG2tja0trYiKioK0dHRhrtpaWlR42NiYrTGGy4Y5gPovA1OgqzixqTzNvB8WyXXVnC1WiFGOm8Df2e4AgmQAAmQAAmQAAmQAAmQAAlQvI2cM0DxNgJySfE2ApLILZAACZBABBG4c+cOrl+/jtraWjQ3N6sfKeqmpKQgMzMTOTk5SEpKcu1YCr/yfiRfPeW8lYJ4mxDGo4SAHi2E8XC8Ij1Gs85bef7t9lbxZQb5HgCxsSJ33XwBwmaTX3pwjIuJiVY//lyvXPwvf6aZnhPpuTYNxM8Jkc6Rzls/DwankQAJkAAJkAAJkAAJkAAJkIAGAfa81YAUhkMo3oZhUsyGRPHWLDGOJwESIAESCBaBzsKrFG2PHj2Kzz//HKdOncLNmzchxVwpzg4dOhQTJ07Eww8/jMLCQvTv31+F0RfE255w3kqBx130M8u1J5yOfSVGXedtdznS5WQ2x873fv3LMQi1G1N3D919FvE8Osj0FY503gbr/8pchwRIgARIgARIgARIgARIgAQ8CVC8teaJoHhrzbx5RE3xNgKSyC2QAAmQQEgIHMfLk1Zhs+HaU7C2eAMWZhkO9BgghSN5SWFWlkGWYu0HH3yAw4cP48SJE0q0lWKiU1C02+3IyMhQwu3o0aPx0EMPYfz48cjKcjy4s0ihF00p/v6r11GOHMx57jd4ZIDeLMNRpa/hub8edxtWiJXrV+M+w4neB/SE87YzP/94+rlBzWl9IUYzzlsz4q3zXXNH7a942xPO276Qa81jH9CwvsCRztuAjggnkwAJkAAJkAAJkAAJkAAJkIBPAhRvrXlAKN5aM28eUVO8jYAkcgskQAIkEBICuuJt+8OnrEXxhoXQ1XCdwpH8s6KiAjt37sTmzZtRXV2tyiKnpaWphWVfW0dpWLsqpdzQ0KB+N23aNPzsZz9Tf8pLCsDy9+auEIi3XYRbEVHOIjz9/CxkmwvONTqUztsWwTUmNlY9q6HmNiq/LUVa7hB8b+hwB1e3+77CD6XTsa/FaOS8dRfkZCnkIyVXUV5WhbT0BDzyyFBkZaeoVDU22lRp5Lg4x3vxxcFLOPHNDWRmJWHiAwOFm73DvS7v65YfD6Xztq/lOlQO5r7Gkc5bP//nwmkkQAIkQAIkQAIkQAIkQAIkYECA4q01jwjFW2vmzSNqircRkERugQRIgARCQsAp3vp21lYVrcHcdQcdEZgUcOWUq1ev4t1338WWLVtw7do19OvXD5MnT8aDDz6Ie+65B4mJiWhqasKNGzdw8OBBfPLJJ6oPbnJyshJvly5disGDB4dN+eSyjWvwljTdBijYuqe0J5y3dsH03Ocf4+ynxcguGIvRC5YjsV+6tqAXkiPYadG+EKOO87alpVWJslK4lWLsPzaVYf/+S8KFnoSf/3I85v5oOBISYl3vhBx/4UINXvufY9i794J4r1KxdNloLFw8QrxHca4c64q3PeG87Qu55jvjIBBorum87YmTxGeQAAmQAAmQAAmQAAmQAAn0VQIUb62ZeYq31sybR9QUbyMgidwCCZAACYSEgJ54qx5dVYQ1c9dBSrhT1hZjg2YNZemklf1tX3/9dZw8eVKVQJ4yZQpmz56tBFwp0LpfUryVIu+xY8cg++NOmDABy5Ytw/Tp011O3d4u9+sSbwufwO9/OS4omQmF81Y686RYFy3cyramRpz8cCvOfvI+6q9dRFxqOu6Z+hgK5vwY/e/J09pDKJy3fTVGI+etdKLX1TXj8KEr+GzfJRzYfw3Vt+1CrG1Fweg0zJk7FIsfL0B6eqLK3RcHL+L9ojM4+K9K1Na0iLy34b4x6Zg1eygmPzwY+fkZapzuuxMK521fzXWwnbd9lSOdt1of0xxEAiRAAiRAAiRAAiRAAiRAAqYJULw1jSwsJlC8DYs0BBYExdvA+HE2CZAACUQuARPirYDQ4cBdgTdKnkGhBhjZ23bTpk2qZLKzFPKCBQtUP1vpwO18NTY2KuF2+/bt2L17txKbZsyYgSeffBKjRo1Sw202mygTG6fx9NAMcYq3WQtfwK9nBqeJbrCdt+69TmWp5CvHDuH4O3/DnbPfCsdmgipB3ZaUivt+/FMMnz4PKRlZiOlhpn01Rh3nrTy5Vy7X4rX/PYaPd1+C3RaLlJQkcfbtuHu3DiNHpmDVLwoxpjBbuNRblDP3ve3fCdE2AampyaKccrMoP16PESNTsernYzF33gj1MtjtLYiNNS49HmznbV/NdbA/gfoqRzpvg32SuB4JkAAJkAAJkAAJkAAJkAAJdBCgeGvN00Dx1pp584ia4m0EJJFbIAESsDQBj7LDzp2seAMlz/iSP6tQtGYunNWKHdO6EU2Pv4xJqza7ShqLiR1ljuW0bksdmxNvgY4euSveKIHP8Nv3uX//fvz5z39GeXk5Bg4cqMogL1q0SAhMqV1y6hQmpLAo3bcbN25EZWWlKq28du1aVWZZXrKkcnx8vOaZ6Kbn7fXdeOX376FKSNAr169G9se/w5+KKj3W/P4vNuDf3Yy1N7yMcUxwrHGf22yvY304dc06b6Wo3SZ+nM5a98DlvVbhuo0VjCTTb3Zswpld29F49QLihXAXHR2thjeKUtXJQ/IxZOpMjJwlcpKZ45OpWectY/SOU3I0ct7KmefP1+CPLx0R7tsqdd4TE+PF2bcr4T062ob8ESnIzIwXgm4bzp6tQ+V1mxLmpTgr897cbEOSMLY/sXoMlv+koP3dsYu1HP2PfV1mnbfMdfe5NuO8JcfuOdJ5a/TW8j4JkAAJkAAJkAAJkAAJkAAJ+EeA4q1/3Hp7FsXb3s5AEJ5P8TYIELkECZAACfhFoEPs9D69m16zTjG2m2d2EU7dxNu1w9ZhndBxvV1dBVez4q2Qb1+eBIdOrFc6ee/evXjllVdUCeSMjAwlwsqyyfJyd5HJ/3Yv6SrLJ7/66qtClDqrSiu/+OKLrnmyP64UqfQuI/E2B1k5lajy1G1dS7u7a7XEW5co3F10OZjz3G/wSCfDrq7ztjMzJzcp4sofWVI1JtYhztXduoErR7/Et0X/QHXFceHcTEFCcgpaW0T5Xem8FWMyRo7B4Icfw+Cps5Ag+t8G42KMvjnqOm9v32rGR8WV2L/vKk6duqHctDLHcXGiDLZwnzc21ot0tYj3BkKQTRI/CUqYl+5ceeUO6i/Kjg8Urttc3D/BEZOzl65RnnWdt8w135me+Oyh89bojeV9EiABEiABEiABEiABEiABEvCfAMVb/9n15kyKt71JP0jPpngbJJBchgRIgARMEXB3znZ2zPq65yb4ejhm3eZ0dtJ2Fns9XL3uAnLnOPwXb2HoHHbA2rVrF/7whz8osUm6bV966SWMGzdOCbdShE1MdPTslJd01MpyyFIMOHr0KP7yl78I0eqUKrfsLt4G13nreLZnCWSn4CvvdHXVdl822X1eZ5HW95pmnLe+RO8WwdlZ/rh857so2/4WGkWP22TBWXKMEuKenC/+gax7R6Jw8QoM+sF01CEWQgP0eZlx3jLG7lHqOm+BGCHGp4uet1ew6a2vRM/oSvVuyB+RQCXS2tv7Gsv3RuVX3JNfgujXLwGz5ozG8uVjMGiwHF1n6tPLjPOWufada13nLTn65kjnralXmINJgARIgARIgARIgARIgARIQJsAxVttVGE1kOJtWKXDv2Ao3vrHjbNIgARIIBACrlLJ3ZYs9u5i9d1XtpuyxW7irXdHbMc8z/vmxVtXfJrirexbK8VbKbhKB+1vf/tbl4O2c+9aKUTFtrtGZbll6by9fPmy6o27bt061SdXXsEWb732rnU5aLs6ZbsTbzucuV0FX8dZ6hBwOz9Tx3nrLu7cvvgdbp2tQP+h9yLzXkcvYOcle9x+d2APzu55D7e//Vo5buMTk9Rte3OT+vOeMffj+7MWIveh6WiOS0CTUG6lEzfQizEac9R13gJCqEUi6uvj8MmeS9j/2TmUl11DTU2jcNgKl3WLp9zucOVGY/Dg/vjBlDzMnHUvRhUkC52+QaTVZiq1Os5b5to41zrQydGYI523OieJY0iABEiABEiABEiABEiABEjAPwIUb/3j1tuzKN72dgaC8HyKt0GAyCVIgARIwBSBDpesz96wnXrVZolnmC1LrMJyibfd9MQVQ7yLyaEXb2X5Y+mgPX/+vCp1vGbNGtXzVl5ShJWXU7yQjkHpxJX/LXverl+/XrkIs7Oz8cILL2DSpEmuecHreeu9jLG70Nq596138fY69v2/F/GRKL/sVQxuPz8ugTdnEZ5+fhay23+v67yVbO5cv4Izez/A5ZLPMbBwEsY8vhJJ6d9TK9kF0+/270LpPzei/tJ3SBXCtxTEW0WZZHnJksoZQ4dj3PxlGD59Hmpb2lBvb3X1wfV1zHWdt4zR94eFvvPWWUo8CdFR6Xi/6DT+sekYLlyolm+NNE8Lt63DSd3a6pDeU1Li8cNp92LVzx/AoHtixb1aNdbspeu8Za6Nc63jvCVHY4503pp9izmeBEiABEiABEiABEiABEiABPQIULzV4xRuoyjehltG/IiH4q0f0DiFBEiABAIiYNTrtvPiTtFVU/TtPN2LCNwlfK8Cr3nx1iku65ZNrqiowDvvvIM9e/YIB2E9Zs6cicWLF6vSyd761kqx9vjx49i8eTN27tyJAQMGYOLEiVi9ejXy8/PVttwdusZpMup5a+yS1RNvO1y1ncd7xFj6Gp7763HxK8/n6jhv5TrVl86hTPSwvSaE2+bqKsSlZ2DwlBkYu2QlkjOz8e2HW1Dx4buou3AaSUIsjxXldGPj4tHc2KBEPum4LZy/FNnjJ6M5IRnNQXLcuu+RMfo+lbrOW5kvm61F9LKVPYwTcOCz69j4Wqn4IkSN+G8p3rYJYT7GJd5KCeBYxQAAIABJREFUATcpKR6zZg/Dfz49Ubhwm8U9u3LoynFmLh3nLc+jGaK+x/Kd8c2HztvgnTWuRAIkQAIkQAIkQAIkQAIkQAKdCVC8teaZoHhrzbx5RE3xNgKSyC2QAAlYjIC/4m03ZZGNdq8j3lYVYc3cdTgId3euWfG2Q1z2Xp65a6C3bt3CgQMHsG3bNhw7dkw5a2X545UrV+LBBx/sMuH06dN48803IcstS2fu+PHjMXv2bCX6ZmRkqJ6eUrSS/T31rjATb13lmD3FWyPnrdxz7dVL+O6zYpRv+zuiGutVf2DJKColDWOW/YcQb3NQtmMTqk+Wukolt9ikgNeGOCHkZg0bgYIZ85D/2ELUt0WjXrhunZejj6rvy8h5yxhFoWNNjr96xuGE1rmam+04991tFO+8jE8/vY7q27IEcqsQZR35k9xlGeWoqGjlxL1vTDoWLhqMiQ/kIDMrRecRXcYYOW+Za/1c+3LekqM+Rzpv/XqVOYkESIAESIAESIAESIAESIAEDAlQvDVEFJYDKN6GZVrMBUXx1hwvjiYBEiCBwAn4KcIi3J23ZsVeCIGpRZR5vaDctzt27MCdO3dUKWQpyE6dOhW5ublKhGxsbERtbS0OHTqE4uJi3L17F6mpqcjLy8PkyZOxbNkyDB06VKWmLzpvW0Q/4JPFW3F61zY0XjqLhPh4xUKylAJua6IQ6aKFoN1wF4lxsUrcjhI/bYK/HJNbMAb3L/oJBjwwFfUx8bCFwHHLGPU+OXSct9ItK4VYeZWdqMT//a0UR4/ehq05Voi08sdRNlmKf/KS4m1bm/yRJbDtotR4NBYuzsfKn45T9937qupEaeS8Za51KBqPIUdjRnIEnbd6nDiKBEiABEiABEiABEiABEiABPwhQPHWH2q9P4fibe/nIOAIKN4GjJALkAAJkIBJAuYdqs4HGPW89Vq2uId63nrvm9s9GnfBSDppne7bmpoaJer2798fAwcOFKVek5Rwe+XKFTQ0NKj+q8nJyUqAtNlsyMnJwRNPPIH58+e7euLqOBwdkfWU8za0PW9lz9rrh/fh0v6PcKviBJruyl6moudpfAJsoiSyFL8lb1mKOjE5BS12G+yCnSybnFswFiOnz0HetDlojo0XjltnL1WHOKh7GTlvGaMeSZ2et1K8bWy049vyKuwqPoedH5wXIn20+qJDnBDn2zVbl3jb8eQ28eWGFvUejS3sj8eXjsADkwZiyJB05QqWQr58v4wuI+ctc21E0HGf70zwPnvovNU7cxxFAiRAAiRAAiRAAiRAAiRAAmYJULw1Syw8xlO8DY88BBQFxduA8HEyCZAACfhFwCV0epQp9lzKmxjqe143jl6XeAt4L2fcMc/zvgknravscnfP6IrJXby9efOm6mVbUlKCI0eOoKysTAlMUpyVQq4UamNjY5VoW1BQoNy1586dU39K0Wns2LGYM2cOFi1apERf/aunxFvgxse/w5+KKkVoxn10sxa+gF/PHODahk7P29SYKNSdOYGvt76Fi8e+RItgFyWFOKHkSVFOXkrUbi/d2yZ+lz18FCYsWYEhDz+GO61RaHIMC9nFGI3R6jhv5SoXL9bg1fUlOLD/mkix6F8s3g/psJWX7IObkZmMfqlCvBd9cW/dqkdNTaPr4fI8NDU1IHdQPFb9ohBLHi9Q9+TYuDjjkuNGzlu5FnNtnGudEeRoTInOW2NGHEECJEACJEACJEACJEACJEAC/hKgeOsvud6dR/G2d/kH5ekUb4OCkYuQAAmQgEkC7n1vp2Bt8QYszOpYwuWgFb9a8UYJnil03nObN2UtijcshGNah5tXzMAbJc8IibD9chNv5W+8C7TyTqd50BNv3WMVi7vFZBKJGF5RUYHDhw+LErBHcebMGVRVVbnEW1kmedy4cSgsLFQu3H379uHGjRuqLHB9fT2GDx+Op556CtOnT0daWppWf9Gec95KFk6hWP57DuY89xs84tRnXb1u5b2u4q5Rz1s5K17odklCwL31TQnOfPohTn/xGZrq65S7NlY4cOUlHZHNwokrRdwhYyeoHre5Dz0Ce0IyGtqFW2epXX33siPPRi5Cxqj3Pug4b+VKFy7U4o8vfYWSw1VKuE1IiBXia6sS6gfmponS46Mwdlwubt9qwKd7T+Pgv86pAKSwK9230r2bmNiGJ58qxLLlI9U92T9X3je6jJy3zLURQb4zwf7sofNW78xxFAmQAAmQAAmQAAmQAAmQAAmYJUDx1iyx8BhP8TY88hBQFBRvA8LHySRAAiTgPwE3t2p3i3h1yvqc11UIhlO8nbJCyLObsfmgt6d5mecSbzW3GKBwK58iXbZSsJVOXFkqWYqyUkyUpVzjRR/XrKws5ayVPW9l/9uioiKUl5e7yr3KvrcLFizAkiVLRF/PbI3Ae855q4LxEGm9hddJ1G0fouO8lUOFdov02CjUVBzHV1v+jsvfHEVzQ73rQVKQjRFCX2ZePgrnLcXw6fNQ29KGerujXK7Z3qcagLsMYYy+qek6b2uqbdi9qxJ7P7mCUxWVwqnerETctLQE/PDfhmHFinEYmpcmHhaF94tOYvvWcpw9e1MJtPIaMDAdDz40CD+aNwiF4/qp37n30vUVpY7zlufRn7fD+xy+M75Z0nkbvLPGlUiABEiABEiABEiABEiABEigMwGKt9Y8ExRvrZk3j6gp3kZAErkFEiABSxPoKIXsvo3OLtjOW3R32rbf6048dYm3Dlfs1ZcnYdVmt/VWvIGSDmuv2w13d7AvxEaxGqfHH9GwuroaW7duxY4dO5TgW1dXp0otP/roo3j22WeRl5dn/OAe63nrGUrZxjV467jn7zqXSna/q+O8dY6PEwJusqiWXFtRipO7i3DywB7Ym5tcy0nHbeH8pcgePxlN8UloFo7bNg1SRkN0nLeM0Yiiw8H8q2dE42HDKwY11Qn44mAlit4rR+nXl8UXG5Iwd9594gsMI5A3LE7k1aZWqa+Lw6Evb+Ltf36N46WXkZmZghkzRwnhdgTy8+MQHdOgxum+hzrOW+baMIFabnVy1ONI560xJ44gARIgARIgARIgARIgARIgAX8IULz1h1rvz6F42/s5CDgCircBI+QCJEACJBDeBDqJt27VmcM7bo3opGi7d+9evP322zh9+rQqB7x06VKsXr1a03mr8ZAwGKLjvHWWO5bhxonep2nCgXvzxFf45oN3cLWsFHZbMzKGDMPomQuQP2MB6tuiUS9ct05nc09skzEaU9Z13kpHbRSScbsa2LPrPL46clX0uU3CwsUFKBjdT+S1VjjSHT2ho6OShas2GTu2ncKXX14Urtt+eOyxYRg/IUOMqxNBOURe3UvHectc69L0PY4cjTnSeWvMiCNIgARIgARIgARIgARIgARIwF8CFG/9Jde78yje9i7/oDyd4m1QMHIREiABEghfAhYSb3WdfxK2c6wUcLds2aLKJw8YMADTpk3DpEmTRD/PxPDNicnIzDhvnUvLUqv9xD/qzpaj7KNtqK++je+LHrcDHpiKuug4iPaoQXHcup4nHKMty582tTPG2BWXvvNWzhVJRgLu3IlD3d1oUTYZ6P89m/izUfy+vYmxeoQcFyfGJbSPa0NauuxvKx3ZOi5fzzjNOG95Hrt/Jcy41cnRN0c6b0199HIwCZAACZAACZAACZAACZAACWgToHirjSqsBlK8Dat0+BcMxVv/uHEWCZAACViGgIXEW3+Ytra24tq1a6pkcmpqquj5mYakpCR/lgrbOTrOW/fgJRPVJ1hodinCgXuj9DCa6+4g9/7JsCUkCcetfoncUEFhjN7J6jtvO3IoHbiIShALtoovNdwVf7Z4lEB2ftHBMU5+qcEu7stSyTbtUsnu0eo4b3keg//m8J3xzpTO2+CfNa5IAiRAAiRAAiRAAiRAAiRAAk4CFG+teRYo3lozbx5RU7yNgCRyCyRAAiTgi0CEi7d9Ifn+OG+dXKS7NTW6DdHCZytLJTe5GzKDCM8fFyFj7JoAc87bICbQxFL+OG+Za++5NutWJ0fvHOm8NfECcygJkAAJkAAJkAAJkAAJkAAJmCBA8dYErDAaSvE2jJLhbygUb/0lx3kkQAIkYBECFG8tkqjuwzTrvLX8hvvwBsw4b3sLk1nnbW/Fyef2DQJ03vaNPHOXJEACJEACJEACJEACJEACvUOA4m3vcA/0qRRvAyUYBvMp3oZBEhgCCZAACZAACfggEIjztqfABuK8ZYwdBCLdectce+baX+ctOXpypPO2p04En0MCJEACJEACJEACJEACJNDXCFC8tWbGKd5aM28eUVO8jYAkcgskQAIkQAIRTYDO24hOr8fm6LztO7nmToNDgM7b4HDkKiRAAiRAAiRAAiRAAiRAAiTgjQDFW2ueC4q31swbxdsIyBu3QAIkQAIk0HcI0HkbnFxbxR38q2dagrPhEK0SSM/bEIXUZVmr5JrO28BPhMw1nbeBc+QKJEACJEACJEACJEACJEACJEDxNnLOAMXbCMglnbcRkERugQRIgARIIKIJ0Hkb0en12Bydt30n19xpcAjQeRscjlyFBEiABEiABEiABEiABEiABCjeRs4ZoHgbAbmkeBsBSeQWSIAESIAEIpoAnbfBSa9V3Jh03gaeb6vkms7b4OSaztvAOXIFEiABEiABEiABEiABEiABEqB4GzlngOJtBOSS4m0EJJFbIAESIAESiGgCVhBvIzoBPbg5Om97EDYfFREE6LyNiDRyEyRAAiRAAiRAAiRAAiRAAmFKgD1vwzQxBmFRvLVm3jyipngbAUnkFkiABEiABCKagBRveZEACZAACXgnQOctTwYJkAAJkAAJkAAJkAAJkAAJhIYAxdvQcA31qhRvQ024B9aneNsDkPkIEiABEiABEgiAAHveBgCPU0mABPwmYAUneGrif/u9P04kARIgARIgARIgARIgARIgARLwTYDirTVPCMVba+bNI2qKtxGQRG6BBEiABEggoglYoWwye4wG5wiSIzkGh0BwVpHn0Qo9mOm8DU6+uQoJkAAJkAAJkAAJkAAJkAAJdCZA8daaZ4LirTXzRvE2AvLGLZAACZAACfQdAnTe9p1cc6ckEE4E6LwNp2wwFhIgARIgARIgARIgARIgARLoeQIUb3ueeTCeSPE2GBR7eQ06b3s5AXw8CZAACZAACRgQoPM2OEeErlZyDA6B4KxilfNI521w8s1VSIAESIAESIAESIAESIAESMCKBCjeWjFrAMVba+bNI2qKtxGQRG6BBEiABEggognQeRvR6eXmSCBsCdB5G7apYWAkQAIkQAIkQAIkQAIkQAIk0CMEKN72COagP4TibdCR9vyCFG97njmfSAIkQAJ9lUBbWxtaW1sRFRWF6OhoQwwtLS1qfExMjNZ4wwUtOoDO2+AkzipOx5blTwdnwyFahRyDA9YqHOm8DU6+uQoJkAAJkAAJkAAJkAAJkAAJWJEAxVsrZo3OW2tmrVPUFG8jIo3cBAmQAAlYjsCdO3dw/fp11NbWorm5Wf1IUTclJQWZmZnIyclBUlKSa19S+JX3++LVU85bKZS3CcE8Sgjr0UIwD8eLMQYnK+RIjjoEzDpv5ee03d4qvnQjP6+B2FjxWdLNF3VsNvnlHMe4mJho9ePPlZr43/5M4xwSIAESIAESIAESIAESIAESIAENAhRvNSCF4RA6b8MwKWZDonhrlhjHkwAJkAAJmCXQWXiVou3Ro0fx+eef49SpU7h58yakmCvF2aFDh2LixIl4+OGHUVhYiP79+6vH9WXxtiect1LMcxdZzPLuCRchYzT75nkfT47kqEtAvte6ztvuPjN0z5vZzxznHta/HIPnn39ed0scRwIkQAIkQAIkQAIkQAIkQAIkYIIAxVsTsMJoKMXbMEqGv6FQvPWXHOeRAAmQQBAIHH8Zk1ZtdltoBd4omY1dk1ZhM6ZgbfEGLMwKwnN8LnEcL5t5XlUR1sxdh4OQsT6DQoPw5F/Iy0sKs7IMshRrP/jgAxw+fBgnTpxQoq0UDZ3Cod1uR0ZGhhJuR48ejYceegjjx49HVpYDRGchQI9OKf7+q9dRjhzMee43eGSA3izDUaWv4bm/HncbVoiV61fjPsOJ5gb0hPO2M1f/OJvbl9nRjNEsMe/jyZEcdQmYcd6aEW+d/09wj8Nf8ZbOW91schwJkAAJkAAJkAAJkAAJkAAJmCdA8dY8s3CYQfE2HLIQYAwUbwMEyOkkQAIk4C+BLsKtWGjKWhRvGIY3zYip/j7fNS/04q0UbuVfzFdUVGDnzp3YvHkzqqurVVnktLQ0FYnsa+souWlXpZQbGhrU76ZNm4af/exn6k95SQFY/t7cFQLxtotwKyLKWYSnn5+FbHPBGY4OpfO2RfCOiY1VMTTU3Eblt6VIyx2C7w0d7uDtdt9XoKF03jJGwyOiNYActTAZDuprHI2ct+5fBpClkI+UXEV5WRXS0hPwyCNDkZWdopg2NtpUaeS4OMfn9xcHL+HENzeQmZWEiQ8MFFUXOqosyPu6ZfLpvDU8shxAAiRAAiRAAiRAAiRAAiRAAn4ToHjrN7penUjxtlfxB+fhFG+Dw5GrkAAJkIBZAsdfngRlulWC7UKE3GDbbYChFW+dj7169SreffddbNmyBdeuXUO/fv0wefJkPPjgg7jnnnuQmJiIpqYm3LhxAwcPHsQnn3yi+uAmJycr8Xbp0qUYPHhw2JRPLtu4Bm9J022IBFv3dPWE89YuWJ/7/GOc/bQY2QVjMXrBciT2S9cWUMyef3/GM0Z/qHWdQ47kqCuM6jhvW1palSgrhVspxv5jUxn2778kqiUk4ee/HI+5PxqOhIRY12e3HH/hQg1e+59j2Lv3gvj8T8XSZaOxcPEI8Xkf5/rM0Y2RztvgnGeuQgIkQAIkQAIkQAIkQAIkQALeCFC8tea5oHhrzbx5RE3xNgKSyC2QAAlYkoBLvF3xBkqeMSo+HMothl68lU5a2d/29ddfx8mTJ1UJ5ClTpmD27NlKwJUCrfslxVsp8h47dgyyP+6ECROwbNkyTJ8+3eXU7e2yvi7xtvAJ/P6X40KZIITCeSvdg1IciRYuZltTI05+uBVnP3kf9dcuIi41HfdMfQwFc36M/vfkae0tFM5bxqiF3nAQORoi0hrQVzkaOW9lxYS6umYcPnQFn+27hAP7r6H6tl2Ita0oGJ2GOXOHYvHjBUhPT1Scvzh4Ee8XncHBf1WitqZFfA614b4x6Zg1eygmPzwY+fkZapzuZzydt1rHl4NIgARIgARIgARIgARIgARIwC8CFG/9wtbrkyje9noKAg+A4m3gDLkCCZAACfhDwCneTllbjA2hb2zrI8TQi7eyt+2mTZtUyWRnKeQFCxaofrbSgdv5amxsVMLt9u3bsXv3bvWX+DNmzMCTTz6JUaNGqeE2m02U34zzB31Q5jjF26yFL+DXM4PVRNd7aMF23rr3lpSlkq8cO4Tj7/wNd85+KxxyCao0dVtSKu778U8xfPo8pGRkIaaHWTPGoBxTD6c6c+0/0756HnWct5Lqlcu1eO1/j+Hj3Zdgt8UiJSVJfEbbcfduHUaOTMGqXxRiTGG2qKbQopy5723/Toi2CUhNTRbllJtFmfx6jBiZilU/H4u580aoRNntLYiNNS6RT+et/+eaM0mABEiABEiABEiABEiABEjAiADFWyNC4Xmf4m145sVUVBRvTeHiYBIgARIImEBV0RrMXXfQyzor8EbJMyhEN2JqVRHWzF2Hg2gf5/rvjqVWvFECl4nX6L5rWujF2/379+PPf/4zysvLMXDgQFUGedGiReIv7lO7cHCKJFJAlO7bjRs3orKyUpVWXrt2rSqzLC9ZUjk+Pl4zH930vL2+G6/8/j1UCeor169G9se/w5+KKj3W/P4vNuDf3Yy1N7yMcUxwrHGf22yvY/1w6pp13kqxu038OJ217huS91qF6zZWsJOsv9mxCWd2bUfj1QuIF0JJdHS0Gt4oSlgnD8nHkKkzMXKWyFVmjk/WZp23jNE7TnLkeezuReutd8bIeSvjPX++Bn986Yhw31apz+XExHjxGW1XXwSJjrYhf0QKMjPjhaDbhrNn61B53aa+KCLFWfk51NxsQ5IowPDE6jFY/pOC9s94u1jL0Y/b10XnrREh3icBEiABEiABEiABEiABEiAB/wlQvPWfXW/OpHjbm/SD9GyKt0ECyWVIgARIQJNAMMTbtWvPYZ1XARiQAu7PznUnEMsWu52dvqEXb/fu3YtXXnlFlUDOyMhQIqwsmywvd0eb/G/3UpmyfPKrr74q/rL/rCqt/OKLL7rmyf648i//9S4j8TYHWTmVqPLUbV1Lu7trtcRblyjcXXQ5mPPcb/CIpmFX13nbmaWTpxRx5Y8s+xoT6xBD6m7dwJWjX+Lbon+guuK4cMqlICE5Ba0totypdN6KMRkjx2Dww49h8NRZSBD9b4NxMUZy5Hk09yb15juj67y9fasZHxVXYv++qzh16oZy08o8x8WJsuyiSkJjY73YdIv4fIcQZJPET4L6ooh058ord1B/UR5/oHDd5uL+CY53xNlL14gWnbdGhHifBEiABEiABEiABEiABEiABPwnQPHWf3a9OZPibW/SD9KzKd4GCSSXIQESIAGTBLovm2zkvHU8yFOErULRmrnw0HM9eum633c6fJ0Bh1683bVrF/7whz+ov8SXbtuXXnoJ48aNU8KtFGETEx29EOUlHbWyHLL8i/+jR4/iL3/5ixADTqlyy+7ibXCdt45ne5ZAdgq+8k5XV233ZZPd53UWaX2v2d0RMuO89SWGtwj+zvLH5TvfRdn2t9AoetwmC/6Sb5QQU+R88Q9k3TsShYtXYNAPpqMOsRCai8/LjGOUMXaPkhx5Hr2djt58Z3Sct0CM+HJIuuh5ewWb3vpK9DavVJ/h8kd8oCiR1t7eZ1t+vqvPG3FPflmnX78EzJozGsuXj8GgwXJ0nan/m9J5awoXB5MACZAACZAACZAACZAACZCAKQIUb03hCpvBFG/DJhX+B0Lx1n92nEkCJEACgRAIRLz12if3+MuYtGqzIyQP4bY9SlcZ5SlYW7wBHW12neKt2d10FoG7ny/71krxVgqu0kH729/+1uWg7dy7Vv4Ff2y7O1SWW5bO28uXL6veuOvWrVN9cuUVbPHWa+9al4O2q1O2O/G2w5nbVfB1EOoQcHX75eo4b93FndsXv8OtsxXoP/ReZN7r6BHsvGTf0+8O7MHZPe/h9rdfK8dtfGKSum1vblJ/3jPmfnx/1kLkPjQdzXEJaBLKrXTiBnoxRnLkeTT3FvX2O6PrvAWEUItE1NfH4ZM9l7D/s3MoL7uGmppG4bAVrv8Wz69/OFy50Rg8uD9+MCUPM2fdi1EFyeJ7Iw0CkM0UJDpvTeHiYBIgARIgARIgARIgARIgARIwRYDirSlcYTOY4m3YpML/QCje+s+OM0mABEggEAL+i7edxdf2KNx63Hr0vnUF2SHSet4PvXgryx9LB+358+dVqeM1a9aonrfykiKsvJwihXRiSSeu/G/Z83b9+vXKnZWdnY0XXngBkyZNcs0LXs/b7soYdwitnXvfehdvr2Pf/3sRH4nyy76EWZfAm7MITz8/C9kGB0nXeSuZ3bl+BWf2foDLJZ9jYOEkjHl8JZLSv6eeYBesv9u/C6X/3Ij6S98hVQjiUihvFWWS5SVLKmcMHY5x85dh+PR5qG1pQ7291dUH11eYuo5Rxug72eTI89j5hPT2O6PnvHWWvE9CdFQ63i86jX9sOoYLF6rlp7s08wu3rcPZ39rq+CpISko8fjjtXqz6+QMYdE+suFerxpq96Lw1S4zjSYAESIAESIAESIAESIAESECfAMVbfVbhNJLibThlw89YKN76CY7TSIAESCBAAv6Lt904Xrt11joDNRJvuxGFO+/T9Rx9521FRQXeeecd7NmzRziz6jFz5kwsXrxYlU721rdWirXHjx/H5s2bsXPnTgwYMAATJ07E6tWrkZ+fryJyd+gap8Ko562xS1ZPvO1e7PWIsfQ1PPfX4+JX3T3Xc0c6zls5o/rSOZSJHrbXhHDbXF2FuPQMDJ4yA2OXrERyZja+/XALKj58F3UXTiNJiOixonxpbFw8mhsblKgiHbeF85cie/xkNCckozlIjlv33TBG49OqM4IcdSgZjyFH34x0nbfy88NmaxG9bGVP7QQc+Ow6Nr5WKr6wUyP+W4q3beKLIjEu8VYKuElJ8Zg1exj+8+mJwoXbLO7ZlUNXjjNz0XlrhhbHkgAJkAAJkAAJkAAJkAAJkIA5AhRvzfEKl9EUb8MlEwHEQfE2AHicSgIkQAIBEOhL4u2tW7dw4MABbNu2DceOHVPOWln+eOXKlXjwwQe7UDx9+jTefPNNyHLL0pk7fvx4zJ49W4m+GRkZqleiFANk30S9K8zEW1c5Zj3x1sh5K1nUXr2E7z4rRvm2vyOqsV71DZbsolLSMGbZfwjxNgdlOzah+mSpq1Ryi00KJm2IE0Ju1rARKJgxD/mPLUR9WzTqhevWeTn6Vvq+jByjjFEUliVHnke318gq74yu81ZurbnZjnPf3Ubxzsv49NPrqL4tSyC3ClHW8XkiPwdkGeWoqGjlxL1vTDoWLhqMiQ/kIDMrxehjxut9Om/9wsZJJEACJEACJEACJEACJEACJKBFgOKtFqawG0TxNuxSYj4girfmmXEGCZAACQSDQF8Sb1tEWd4LFy4o9+2OHTtw584dVQpZCrJTp05Fbm6uEhsbGxtRW1uLQ4cOobi4GHfv3kVqairy8vIwefJkLFu2DEOHDlX46bztOIUtok/wyeKtOL1rGxovnUVCfLy6KRlLAbc1UYgi0ULobriLxLhYJXpHiZ82kRc5JrdgDO5f9BMMeGAq6mPiYQuB45YxBuNTAyBHcuzJ91rHeSvdslKIlVfZiUr839/cSD9xAAAgAElEQVRKcfTobdiaY4VIK38cZZOlcCsvKd62tckfWZLdLkriR2Ph4nys/Ok4dd+9z69Otum81aHEMSRAAiRAAiRAAiRAAiRAAiTgHwGKt/5x6+1ZFG97OwNBeD7F2yBA5BIkQAIk4AeBviLeuv9FvHTSOt23NTU1wo3Vgv79+2PgwIGihGaSEm6vXLmChoYG1Wc1OTlZCY02mw05OTl44oknMH/+fFdPXB0noyM1PeW87Z2et7Jn7fXD+3Bp/0e4VXECTXdl70jRYzI+ATZRElmK4jIPskR1YnKKEABtsAumsmxybsFYjJw+B3nT5qA5Nl44bp29Kx1ijO5l5CJkjHokyZHn0XlSwuWdMXLeSvG2sdGOb8ursKv4HHZ+cF58aSRafSEnTnxZpF2zdYm3HW9Cm/gSTov6vB9b2B+PLx2BByYNxJAh6cqlLkVq+f8Bo4vOWyNCvE8CJEACJEACJEACJEACJEAC/hOgeOs/u96cSfG2N+kH6dkUb4MEksuQAAmQgEkCfVG8vXnzpuplW1JSgiNHjqCsrEz9xb0UZ6WQK4Xa2NhYJdoWFBQod+25c+fUn/Iv88eOHYs5c+Zg0aJFSvTVv3pKvAVufPw7/KmoUoRm3Ec3a+EL+PXMAYbb0Ol5mxoThbozJ/D11rdw8diXaBFMo6TwIZQTKYLIS4nd7aV728TvsoePwoQlKzDk4cdwpzUKTY5hIbsYY3DQkiM59tR7reO8ldm4eLEGr64vwYH910Roop+2+ByXDlt5yT64GZnJ6Jcqvkwi+uLeulWPmppGVxLl51NTUwNyB8Vj1S8KseTxAnVPjo2LMy6NT+dtcN4HrkICJEACJEACJEACJEACJEAC3ghQvLXmuaB4a828eURN8TYCksgtkAAJWJJAXxFvvSWnoqIChw8fFqU1j+LMmTOoqqpyibeyTPK4ceNQWFioXLj79u3DjRs3VPnf+vp6DB8+HE899RSmT5+OtLQ0rT6iPee8lbt1CsXy33Mw57nf4BGnPuvqdSvv6fW7lSONet7KMfFCJ0kSAu6tb0pw5tMPcfqLz9BUX6fctbHCgSsv6eRrFk5cKeIOGTtB9bjNfegR2BOS0dAu3DpLm+q7mh0ZNnKMMka9jyly5Hl0Pynh8F4bOW9lvBcu1OKPL32FksNVSrhNSIgV4mur+uLIwNw0USJ/FMaOy8XtWw34dO9pHPzXObVNKexK96107yYmtuHJpwqxbPlIdU/2z5X3jS46b40I8T4JkAAJkAAJkAAJkAAJkAAJ+E+A4q3/7HpzJsXb3qQfpGdTvA0SSC5DAiRAAiYJ9GXxVrpspWArnbiyVLIUZaVoKEtkxot+rVlZWcpZK3veyv63RUVFKC8vd5XRlH1vFyxYgCVLloh+idka5HvOeauC8RBpvYXXSdQ12IGO81YuIbRbpMdGoabiOL7a8ndc/uYomhvqXatLQTZGCCuZefkonLcUw6fPQ21LG+rtjvKkZntNaoDvMoQx+kOt6xxyJEcngVC+17rO25pqG3bvqsTeT67gVEWlqKjQrETctLQE/PDfhmHFinEYmpcmQo7C+0UnsX1rOc6evakEWnkNGJiOBx8ahB/NG4TCcf3U79x76frKNp23wXkXuAoJkAAJkAAJkAAJkAAJkAAJeCNA8daa54LirTXz5hE1xdsISCK3QAIkYEkCfVG89UccrK6uxtatW7Fjxw4l+NbV1alSy48++iieffZZ5OXlaeS/h8Xb9ojKNq7BW8c9w9Mtlew+S8d56xwfJwTcZFEtubaiFCd3F+HkgT2wNze5lpOO28L5S5E9fjKa4pPQLBy3bRoEjYboOEYZoxFFPQczOZJjT77XOs5bcXJRU52ALw5Woui9cpR+fVl8AScJc+fdJ75oMwJ5w+LE54xNJa6+Lg6HvryJt//5NY6XXkZmZgpmzBwlhNsRyM+PQ3RMgxqn+/8LOm+N3weOIAESIAESIAESIAESIAESIAF/CVC89Zdc786jeNu7/IPydIq3QcHIRUiABEiABEJIQIq2e/fuxdtvv43Tp0+rsr9Lly7F6tWrNZ23IQyuB5bWcd46yx3LcOJEr8k04cC9eeIrfPPBO7haVgq7rRkZQ4Zh9MwFyJ+xAPVt0agXrlun47kHtqGe5bwYo//EydF/du4zydGYo67zVjpqo5CM29XAnl3n8dWRq6LPbRIWLi5Aweh+4t2vFZUTHL3Lo6OShas2GTu2ncKXX14Urtt+eOyxYRg/IUOMqxNBOURe3YvOW11SHEcCJEACJEACJEACJEACJEAC5glQvDXPLBxmULwNhywEGAPF2wABcjoJkAAJkIBpArqOKrmwc6wUcLds2aLKJw8YMADTpk3DpEmTRJ/ERNPPt9oEM85b595kWd1+4h91Z8tR9tE21FffxvdFj9sBD0xFXXQcRDvKoDhuXc97+09oWf60KbSMsSsuMw5m5rr740aOpl7FbgdLjnrOW7mE+NBBAu7ciUPd3WhRNhno/z2b+LNR/L69qbZ6khwXJ8YltI9rQ1q67G8rKwS0mA6czlvTyDiBBEiABEiABEiABEiABEiABLQJULzVRhVWAynehlU6/AuG4q1/3DiLBEiABEigZwm0trbi2rVrqmRyamqq6KWYhqSkpJ4NopeepuO8dQ9NslL9g4VGkiIcuDdKD6O57g5y758MW0KScNzqlyQN1ZYZY3DIkiM5hvK91nfednymSAcuohJEYlrFl2/uij9bPEogO7+Q4xgnv3xjF/dlqWSbdqlk96zTeRucd4CrkAAJkAAJkAAJkAAJkAAJkIA3AhRvrXkuKN5aM28eUVO8jYAkcgskQAIkQAIRTcAf560TiHS3pka3IVr4bGWp5CZ3A1wQqfnjdGSMXRNAjsE5lOQYPI76ztvgPNPsKnTemiXG8SRAAiRAAiRAAiRAAiRAAiSgT4DirT6rcBpJ8TacsuFnLBRv/QTHaSRAAiRAAiTQQwTMOm97KCw+hgRIIMIJmHHe9hYKOm97izyfSwIkQAIkQAIkQAIkQAIk0BcIULy1ZpYp3lozbx5RU7yNgCRyCyRAAiRAAhFNIBDnbU+BCcTpyBg7CJBjcE4DOQaPI523wWHJVUiABEiABEiABEiABEiABEjAigQo3loxa6JL0bP/+f+1WTN0Ru0kQPGWZ4EESIAESIAEwpsAnbfhnR9GRwKRSoDO20jNLPdFAiRAAiRAAiRAAiRAAiRAAnoEKN7qcQq3URRvwy0jfsRD8dYPaJxCAiRAAiRAAj1IgM7b4MCmG5Mcg0MgOKtY5TzSeRucfHMVEiABEiABEiABEiABEiABErAiAYq3VswanbfWzFqnqCneRkQauQkSIAESIIEIJkDnbQQnl1sjgTAmQOdtGCeHoZEACZAACZAACZAACZAACZBADxCgeNsDkEPwCDpvQwC1p5ekeNvTxPk8EiABEiABEjBHgM5bc7y6G20Vp2PL8qeDs+EQrUKOwQFrFY503gYn31yFBEiABEiABEiABEiABEiABKxIgOKtFbNG5601s9Ypaoq3EZFGboIESIAESCCCCVhBvI1g/NwaCfRZAnTe9tnUc+MkQAIkQAIkQAIkQAIkQAIkoAhQvLXmQaDz1pp584ia4m0EJJFbIAESIAESiGgCUrzlRQIkQAIk4J3A888/TzQkQAIkQAIkQAIkQAIkQAIkQAIhIEDxNgRQe2BJirc9ADnUj6B4G2rCXJ8ESIAESIAEAiPAnreB8bPSbCs4HV+5+F9WQspYI5zAf49MjvAdcnskQAIkQAIkQAIkQAIkQAIk0HsEKN72HvtAnkzxNhB6YTKX4m2YJIJhkAAJkAAJkEA3BKxQNtkq/Tut0E/WCj1GrcCRMQb+kWqV95rO28BzzRVIgARIgARIgARIgARIgARIwBsBirfWPBcUb62ZN4+oKd5GQBK5BRIgARIggYgmQOdtRKfXY3N03vadXHOnwSFA521wOHIVEiABEiABEiABEiABEiABEqB4GzlngOJtBOSS4m0EJJFbIAESIAESiGgCdN4GJ71WcRHSeRt4vq2Sa7qDg5NrOm8D58gVSIAESIAESIAESIAESIAESIDibeScAYq3EZBLircRkERugQRIgARIIKIJ0Hkb0en12Bydt30n19xpcAjQeRscjlyFBEiABEiABEiABEiABEiABCjeRs4ZoHgbAbmkeBsBSeQWSIAESMDCBNra2tDa2oqoqChER0cb7qSlpUWNj4mJ0RpvuKAFBtB5G5wkWcWNSedt4Pm2Sq7pvA1Orum8DZwjVyABEiABEiABEiABEiABEiABireRcwYo3kZALineRkASuQUSIAESiBACd+7cwfXr11FbW4vm5mb1I0XdlJQUZGZmIicnB0lJSa7dSuFX3o/0q6ect1IUbxPieJQQ0aOFOB6OV6THaNZ5K98Bu71VfKFBvgtAbKzIXTdfgrDZ5BcfHONiYqLVjz/XKxf/y59ppudEeq5NA/FzQqRzpPPWz4PBaSRAAiRAAiRAAiRAAiRAAiSgQeC5X63RGMUh4UaA4m24ZcSPeCje+gGNU0iABEiABAIm0Fl4laLt0aNH8fnnn+PUqVO4efMmpJgrxdmhQ4di4sSJePjhh1FYWIj+/fur5/cV8bYnnLdS4HEX/cyy7QmnY1+JUdd5212OdDmZzbHzpV//cgxC7RjV3UN3H0Q8jw4yfYUjnbcB/y+ZC5AACZAACZAACZAACZAACZCAVwIUb615MCjeWjNvHlFTvI2AJHILJEACJBASAsfx8qRV2Gxq7SlYW7wBC7N8T5KikbykMCvLIEux9oMPPsDhw4dx4sQJJdpKIdEpJtrtdmRkZCjhdvTo0XjooYcwfvx4ZGU5HtRZoNALuRR//9XrKEcO5jz3GzwyQG+W4ajS1/DcX4+7DSvEyvWrcZ/hxO4H9ITztjND/5gGsEmNqX0hRjPOWzPirfN9c8fsr3jbE87bvpBrjSMf8JC+wJHO24CPCRcgARIgARIgARIgARIgARIggW4JULy15uGgeGvNvHlETfE2ApLILZAACZBASAiEVryVwq0UjyoqKrBz505s3rwZ1dXVqixyWlqa2pHsa+soC2tXpZQbGhrU76ZNm4af/exn6k95SQFY/t7cFQLxtotwKyLKWYSnn5+FbHPBeYwOpfO2RbCNiY1Vz2uouY3Kb0uRljsE3xs63MHW7b6vLYTS6djXYjRy3roLcrIU8pGSqygvq0JaegIeeWQosrJTVKoaG22qNHJcnOPd+OLgJZz45gYys5Iw8YGBwtHe4WCX93VLkIfSedvXch0qB3Nf40jnbQD/g+FUEiABEiABEiABEiABEiABEvBBgOKtNY8HxVtr5s0jaoq3EZBEboEESIAEQkKgQ7xd8UYJnikM/kOuXr2Kd999F1u2bMG1a9fQr18/TJ48GQ8++CDuueceJCYmoqmpCTdu3MDBgwfxySefqD64ycnJSrxdunQpBg8eHDblk8s2rsFb0nQbBMHWnXZPOG/tguu5zz/G2U+LkV0wFqMXLEdiv3RtQS/4p6Prin0hRh3nbUtLqxJlpXArxdh/bCrD/v2XhBM9CT//5XjM/dFwJCTEut4LOf7ChRq89j/HsHfvBfFupWLpstFYuHiEeJfiXDnWFW97wnnbF3LNd8ZBINBc03nbEyeJzyABEiABEiABEiABEiABEuirBCjeWjPzFG+tmTeKtxGQN26BBEiABEJPILTirXTSyv62r7/+Ok6ePKlKIE+ZMgWzZ89WAq4UaN0vKd5KkffYsWOQ/XEnTJiAZcuWYfr06S6nbm+X+nWJt4VP4Pe/HBe0FIXCeSudeVKsixaOZVtTI05+uBVnP3kf9dcuIi41HfdMfQwFc36M/vfkae0jFM7bvhqjkfNWutHr6ppx+NAVfLbvEg7sv4bq23Yh1raiYHQa5swdisWPFyA9PVHl7ouDF/F+0Rkc/FclamtaRN7bcN+YdMyaPRSTHx6M/PwMNU73/QmF87av5jrYztu+ypHOW62PaQ4iARIgARIgARIgARIgARIgAdMEKN6aRhYWEyjehkUaAguCztvA+HE2CZAACUQugdCKt7K37aZNm1TJZGcp5AULFqh+ttKB2/lqbGxUwu327duxe/duJTTNmDEDTz75JEaNGqWG22w2USI2rtdS4hRvsxa+gF/PDFYTXSDYzlv3XqeyVPKVY4dw/J2/4c7Zb4VjM0GVoW5LSsV9P/4phk+fh5SMLMT0MNe+GqOO81Ye8CuXa/Ha/x7Dx7svwW6LRUpKkjj/dty9W4eRI1Ow6heFGFOYLZzqLcqZ+97274Rom4DU1GRRTrlZlCCvx4iRqVj187GYO2+Eemfs9hbExhqXHw+287av5jrYH1R9lSOdt8E+SVyPBEiABEiABEiABEiABEiABDoIULy15mmgeGvNvHlETfE2ApLILZAACViaQFXRGsxdd9BzDyveQInPOsVVKFozF57TVuCNkmfQpbrx8ZcxadVmYMpaFG9YCDHR83ntv8/qQjG04u3+/fvx5z//GeXl5Rg4cKAqg7xo0SIhLqV2icQpSkhRUbpvN27ciMrKSlVaee3atarMsrxkSeX4+HjN89BNz9vru/HK799DlSC5cv1qZH/8O/ypqNJjze//YgP+3c1Ye8PLGMcExxr3uc32OtbAqWvWeSuF7Tbx43TWugcv77UK122s4CS5frNjE87s2o7GqxcQL4S76OhoNbxRlKtOHpKPIVNnYuQskZfMHJ9czTpvGaN3nJKjkfNWzjx/vgZ/fOmIcN9WqTOfmBgvzr9dCe/R0Tbkj0hBZma8EHTbcPZsHSqv25QwL8VZmffmZhuShLn9idVjsPwnBe3vj12s5eh/7Osy67xlrrvPtRnnLTl2z5HOW6O3lvdJgARIgARIgARIgARIgARIwD8CFG/949bbsyje9nYGgvB8irdBgMglSIAESMAvAh3iqPfpU7C2eAMWdlZVnWJsN8/s0p/WTbxdO2wd1gkd19vVta9taMXbvXv34pVXXlElkDMyMpQIK8smy8vdQSb/272cqyyf/OqrrwpB6qwqrfziiy+65sn+uFKg0ruMxNscZOVUospTt3Ut7e6u1RJvXaJwd9HlYM5zv8EjXgy7us7bztyc7KSIK39kSdWYWIc4V3frBq4c/RLfFv0D1RXHhXMzBQnJKWhtEeV3pfNWjMkYOQaDH34Mg6fOQoLofxuMizH65qjrvL19qxkfFVdi/76rOHXqhnLTyhzHxYky2MKB3thYL9LVIt4dCEE2SfwkKGFeunPllTuovyg9PlC4bnNx/wRHTM5eukZ51nXeMtd8Z3ris4fOW6M3lvdJgARIgARIgARIgARIgARIwH8CFG/9Z9ebMyne9ib9ID2b4m2QQHIZEiABEjBFwN0529kx6+uem+Dr4Zh1m9PZSdtZ7PVw9boLyJ3jCK14u2vXLvzhD39QQpN027700ksYN26cEm6lCJuY6OjXKS/pqJXlkKUQcPToUfzlL38RgtUpVW7ZXbwNrvPW8WzPEshOwVfe6eqq7b5ssvu8ziKt7zXlk8w4b30J3y2CtbP8cfnOd1G2/S00ih63yYK1ZBklxD05X/wDWfeOROHiFRj0g+moQyyEBujzMuO8ZYzdo9R13gIxQoxPFz1vr2DTW1+JvtGV6v2QPyKBSqS1t/c1lu+Oyq+4J78I0a9fAmbNGY3ly8dg0GA5us7Up5cZ5y1z7TvXus5bcvTNkc5bU68wB5MACZAACZAACZAACZAACZCANgGKt9qowmogxduwSod/wVC89Y8bZ5EACZBAIARcpZK7LVkMHH95EhzVjouxod1+21Fi2VuJ5G7EVjfx1n2tjvg75nneN3IGdyXgfX3vpGTfWineSsFVOmh/+9vfuhy0nXvXShEqtt0xKsstS+ft5cuXVW/cdevWqT658gq2eOu1d63LQdvVKdudeNvhzO0q+DrodAi43p6p47x1F3duX/wOt85WoP/Qe5F5r6MfsPOSPW6/O7AHZ/e8h9vffq0ct/GJSeq2vblJ/XnPmPvx/VkLkfvQdDTHJaBJKLfSiRvoxRiNOeo6bwEh1CIR9fVx+GTPJez/7BzKy66hpqZROGyFy7rFU253uHKjMXhwf/xgSh5mzroXowqShU7fINJqM5VaHectc22cax3o5GjMkc5bnZPEMSRAAiRAAiRAAiRAAiRAAiTgHwGKt/5x6+1ZFG97OwNBeD7F2yBA5BIkQAIkYIpAh0u2a6lit4U69aqV1ZO9CbqGj3aJt930xBULeBeTQyveyvLH0kF7/vx5Vep4zZo1quetvKQIKy+ncCHdgtKJK/9b9rxdv369chBmZ2fjhRdewKRJk1zzgtfztrsyxh1Ca+fet97F2+vY9/9exEei/LJXMbg9gS6BN2cRnn5+FrLdEqvrvJV87ly/gjN7P8Dlks8xsHASxjy+Eknp31Or2QXX7/bvQuk/N6L+0ndIFeK3FMVbRZlkecmSyhlDh2Pc/GUYPn0ealvaUG9vdfXB9XXWdJ23jNH3G6vvvHWWE09CdFQ63i86jX9sOoYLF6rlmyPN08Jt63BSt7Y6pPeUlHj8cNq9WPXzBzDonlhxr1aNNXvpOm+Za+Nc6zhvydGYI523Zt9ijicBEiABEiABEiABEiABEiABPQIUb/U4hdsoirfhlhE/4qF46wc0TiEBEiCBgAiYFUWdoqum6Ns5Ni8icJfwvQq8oS2bXFFRgXfeeQd79uwR7sF6zJw5E4sXL1alk731rZVi7fHjx7F582bs3LkTAwYMwMSJE7F69Wrk5+erLbk7dI1TZNTz1tglqyfedi/2esRY+hqe++tx8auuz9Vx3sq1qi+dQ5noYXtNCLfN1VWIS8/A4CkzMHbJSiRnZuPbD7eg4sN3UXfhNJKEYB4ryunGxsWjubFBiXzScVs4fymyx09Gc0IymoPkuHXfJ2P0fTJ1nbcyXzZbi+hlK3sYJ+DAZ9ex8bVS8WWIGvHfUrxtE8J8jEu8lQJuUlI8Zs0ehv98eqJw4TaLe3bl0JXjzFw6zlueRzNEfY/lO+ObD523wTtrXIkESIAESIAESIAESIAESIAEOhOgeGvNM0Hx1pp584ia4m0EJJFbIAESsBgBf8VbP8VUHfG2qghr5q7DQbi7c/18nmY2bt26hQMHDmDbtm04duyYctbK8scrV67Egw8+2GWV06dP480334QstyyduePHj8fs2bOV6JuRkaH6eUrBSvb21LvCTLx1lWPuKt4aOW/lvmuvXsJ3nxWjfNvfEdVYr3oES05RKWkYs+w/hHibg7Idm1B9stRVKrnFJgW8NsQJITdr2AgUzJiH/McWor4tGvXCdeu8HH1UfV9GzlvGKAoda3L81TMOJ7TO1dxsx7nvbqN452V8+ul1VN+WJZBbhSjryJ/kLssoR0VFKyfufWPSsXDRYEx8IAeZWSk6j+gyxsh5y1zr59qX85Yc9TnSeevXq8xJJEACJEACJEACJEACJEACJGBIgOKtIaKwHEDxNizTYi4oirfmeHE0CZAACQROwF9RNLKcty2iVO+FCxeU+3bHjh24c+eOKoUsBdmpU6ciNzdXCZCNjY2ora3FoUOHUFxcjLt37yI1NRV5eXmYPHkyli1bhqFDh6q09FXnbYvoCXyyeCtO79qGxktnkRAfr3hInlLAbU0UIl20ELUb7iIxLlYJ3FHip03kQI7JLRiD+xf9BAMemIr6mHjYQuC4ZYx6nxw6zlvplpVCrLzKTlTi//5WiqNHb8PWHCtEWvnjKJssxT95SfG2rU3+yBLYdlFuPBoLF+dj5U/HqfvufVV1ojRy3jLXOhSNx5CjMSM5gs5bPU4cRQIkQAIkQAIkQAIkQAIkQAL+EKB46w+13p9D8bb3cxBwBBRvA0bIBUiABEjAJIEOEXbK2mJsWCi72epdRj1vnfex4g2UPFPoWDQIPW999ubVC91jlLtYJJ20TvdtTU2NcAy2oH///hg4cKAo85qkhNsrV66goaFB9V5NTk5W4qPNZkNOTg6eeOIJzJ8/39UTV8fd6Aimp5y3oe95K3vWXj+8D5f2f4RbFSfQdFf2MhU9T+MTYBMlkaUALpnLctSJySlosdtgF/xk2eTcgrEYOX0O8qbNQXNsvHDcOnupOsRB3cvIecsY9Ujq9LyV4m1jox3flldhV/E57PzgvBDpo9WXHeKEON+u2brE244nt4kvOLSod2lsYX88vnQEHpg0EEOGpCtXsBTy5TtmdBk5b5lrI4KO+3xngvfZQ+et3pnjKBIgARIgARIgARIgARIgARIwS4DirVli4TGe4m145CGgKCjeBoSPk0mABEjALwJVRWswd91BMde9TLHnUq4xU9aieMNCSInX97xuHL0u8RbwLhZ3zPO8769D2BiJu3h78+ZN1cu2pKQER44cQVlZmRKXpDgrhVwp1MbGxirRtqCgQLlrz507p/6UgtPYsWMxZ84cLFq0SIm++ldPibfAjY9/hz8VVYrQjPvoZi18Ab+eOcBjGzo9b1NjolB35gS+3voWLh77Ei2CX5QU4oSSJ0U5eSlhu710b5v4XfbwUZiwZAWGPPwY7rRGockxLGQXYzRGq+O8latcvFiDV9eX4MD+ayLFon+xeEekw1Zesg9uRmYy+qUK8V70xb11qx41NY2uh8vz0NTUgNxB8Vj1i0IsebxA3ZNj4+KMy44bOW/lWsy1ca51RpCjMSU6b40ZcQQJkAAJkAAJkAAJkAAJkAAJ+EuA4q2/5Hp3HsXb3uUflKdTvA0KRi5CAiRAAiYJuPe9nYK1xRvgbsB1OWjFqp6uV7d5bqKukHVRtGYulB7cWRB2E2/l3e4E2q5CcujEW2+wKioqcPjwYVH+9SjOnDmDqqoql3gryySPGzcOhYWFyoW7b98+3LhxQ5UErq+vx/Dhw/HUUwovvDwAACAASURBVE9h+vTpSEtL0+ot2nPOW7lbp1As/z0Hc577DR5x6rOuXrfynndx16jnrZwZL3S7JCHg3vqmBGc+/RCnv/gMTfV1yl0bKxy48pKOyGbhxJUi7pCxE1SP29yHHoE9IRkN7cKts9SuvoPZkU0jFyFj1PuI0HHeypUuXKjFH1/6CiWHq5Rwm5AQK8TXViXUD8xNE+XHR2HsuFzcvtWAT/eexsF/nVMBSGFXum+lezcxsQ1PPlWIZctHqnuyf668b3QZOW+ZayOCfGeC/dlD563emeMoEiABEiABEiABEiABEiABEjBLgOKtWWLhMZ7ibXjkIaAoKN4GhI+TSYAESMB/AlVFWDN3HZTe2s3l1Snrc15XIdhVNnnKCiHrbsZmrw/0Mg/uArOJbbqXbDYxTbpspWArnbiyVLIUZaWQKMu4xoserllZWcpZK3veyv63RUVFKC8vd5V6lX1vFyxYgCVLloientkaT+45560KxkOk9RZeJ1HXbYiO81YOF9ot0mOjUFNxHF9t+Tsuf3MUzQ31rpWkIBsjhL7MvHwUzluK4dPnobalDfV2R7lcs71PNSB3GcIYfVPTdd7WVNuwe1cl9n5yBacqKoVbvVmJuGlpCfjhvw3DihXjMDQvTTwsCu8XncT2reU4e/amEmjlNWBgOh58aBB+NG8QCsf1U79z76XrK0od5y3Poz9vh/c5fGd8s6TzNnhnjSuRAAmQAAmQAAmQAAmQAAmQQGcCFG+teSYo3lozbx5RU7yNgCRyCyRAApYm0FEK2X0b3ZdTdoxyd9q2z/Nw4rqt5XTett+/+vIkrNrsdr9bsbVnxFt/BMPq6mps3boVO3bsUIJvXV2dKrX86KOP4tlnn0VeXp7Gmehh8bY9orKNa/DWcc/wvJVKdh+h47x1jo8TAm6yqJZcW1GKk7uLcPLAHtibm1zLScdt4fylyB4/GU3xSWgWjts2DVpGQ3Sct4zRiKLDwfyrZ0TjYcMrBjXVCfjiYCWK3itH6deXxZcbkjB33n3iSwwjkDcsTuTVplapr4vDoS9v4u1/fo3jpZeRmZmCGTNHCeF2BPLz4xAd06DG6b6LOs5b5towgVpudXLU40jnrTEnjiABEiABEiABEiABEiABEiABfwhQvPWHWu/PoXjb+zkIOAKKtwEj5AIkQAIkEN4EOom3snduJFxStN27dy/efvttnD59WpUCXrp0KVavXq3pvLUOBR3nrbPcsdxVnOh9miYcuDdPfIVvPngHV8tKYbc1I2PIMIyeuQD5Mxagvi0a9cJ163Q39wQNxmhMWdd5Kx21UUjG7Wpgz67z+OrIVdHnNgkLFxegYHQ/kdda4Up39IWOjkoWrtpk7Nh2Cl9+eVG4bvvhsceGYfyEDDGuTgTlEHl1Lx3nLXOtS9P3OHI05kjnrTEjjiABEiABEiABEiABEiABEiABfwlQvPWXXO/Oo3jbu/yD8nSKt0HByEVIgARIIHwJWES81XX9SdDOsVLA3bJliyqfPGDAAEybNg2TJk0SvTwTwzcffkRmxnnrXF6WWu0n/lF3thxlH21DffVtfF/0uB3wwFTURcdBtEcNiuPW9TzhGG1Z/rSp3THGrrj0nbdyrkgyEnDnThzq7kaLsslA/+/ZxJ+N4vftTYzVI+S4ODEuoX1cG9LSZX9b6cjWcfl6xmnGecvz2P0rYcatTo6+OdJ5a+qjl4NJgARIgARIgARIgARIgARIQJsAxVttVGE1kOJtWKXDv2Ao3vrHjbNIgARIwDIELCLe+sOztbUV165dUyWTU1NTRb/PNCQlJfmzVFjP0XHeum9AclG9goVmlyIcuDdKD6O57g5y758MW0KScNzql8gNFRjG6J2svvO2I4fSgYuoBLFgq/hiw13xZ4tHCWTnlx0c4+QXG+ziviyVbNMulewerY7zlucx+G8O3xnvTOm8Df5Z44okQAIkQAIkQAIkQAIkQAIk4CRA8daaZ4HirTXz5hE1xdsISCK3QAIkQAK+CESweNtXEu+P89bJRrpbU6PbEC18trJUcpO7ITOIAP1xETLGrgkw57wNYgJNLOWP85a59p5rs251cvTOkc5bEy8wh5IACZAACZAACZAACZAACZCACQIUb03ACqOhFG/DKBn+hkLx1l9ynEcCJEACFiFA8dYiieo+TLPOW8tvuA9vwIzztrcwmXXe9lacfG7fIEDnbd/IM3dJAiRAAiRAAiRAAiRAAiTQOwQo3vYO90CfSvE2UIJhMJ/ibRgkgSH8/+zdeZBU5b3/8c/sG1vYEQFlESIMuKABjT+JoBAUl0BZ4Za/5KqJqfzBtXL9/ZNoQkxybyVV16Qok9y6xsSbigWJu8GFoIiKBhUUBAVBRER2kH2GYdbf85ye7ume6ZlzTvfpnj4971M14Uqf5Tmv79PcPz7zfR4EEEAAAQS6EEin8zZbsOl03jLGNoF877yl1om1TrXzFsdERzpvszUjeA4CCCCAAAIIIIAAAgj0NAHC23BWnPA2nHVLGDXhbR4UkVdAAAEEEMhrATpv87q8CS9H523PqTVvGowAnbfBOHIXBBBAAAEEEEAAAQQQQCCZAOFtOOcF4W0460Z4mwd14xUQQAABBHqOAJ23wdQ6LN3Bd9/TFMwLZ+gu6ex5m6EhdbhtWGpN5236M8LWms7b9B25AwIIIIAAAggggAACCCBAeJs/c4DwNg9qSedtHhSRV0AAAQQQyGsBOm/zurwJL0fnbc+pNW8ajACdt8E4chcEEEAAAQQQQAABBBBAgPA2f+YA4W0e1JLwNg+KyCsggAACCOS1AJ23wZQ3LN2YdN6mX++w1JrO22BqTedt+o7cAQEEEEAAAQQQQAABBBAgvM2fOUB4mwe1JLzNgyLyCggggAACeS0QhvA2rwuQxZej8zaL2DwqLwTovM2LMvISCCCAAAIIIIAAAgggkKMC7Hmbo4VxGRbhbTjrljBqwts8KCKvgAACCCCQ1wI2vOVAAAEEEEguQOctMwMBBBBAAAEEEEAAAQQQyIwA4W1mXDN9V8LbTAtn4f6Et1lA5hEIIIAAAgikIcCet2ngcWngAnQHB06aszcMQ617lf8kZ/0YGAIIIIAAAggggAACCCAQdgHC23BWkPA2nHVLGDXhbR4UkVdAAAEEEMhrgTAsm8weo8FMwbA4si9v+vWm1ukb2jsseaBIdN4GY8ldEEAAAQQQQAABBBBAAIH2AoS34ZwThLfhrBvhbR7UjVdAAAEEEOg5AnTe9pxah+FNw9CN+evP/18YKHN+jGGoNZ23OT+NGCACCCCAAAIIIIAAAgiEWIDwNpzFI7wNZ90Ib/OgbrwCAggggEDPEaDzNphah6XTsenWHwTzwhm6i3Wk8zZ93LDMxzDUms7b9Ocjd0AAAQQQQAABBBBAAAEEkgkQ3oZzXhDehrNuhLd5UDdeAQEEEECg5wjQedtzah2GNw1DNyadt8HMpDDUms7bYGrNXRBAAAEEEEAAAQQQQAABwtv8mQOEt3lQS/a8zYMi8goIIIBASARaWlrU3NysgoICFRYWuo66qanJOb+oqMjT+a43DOkJdN4GU7iwdDrSeZt+ve0+qGFwDMMY6bxNfz5yBwQQQAABBBBAAAEEEEAgrAJ03oazcoS34axbwqgJb/OgiLwCAgggEEKBU6dO6eDBgzp58qTq6+udHxvqVlVVacCAARo8eLAqKipib2aDX/t5Tzyy1Xlrg/IWE5gXmGC90ATmuXgwxmCqko6j325M+91tbGw2v4hhv8NScbGZX5388kZDg/2Fjch5RUWFzk8qR7Y6b9NxTOW9UrkmnTGGodZ03qYyK7gGAQQQQAABBBBAAAEEEPAmQHjrzSnXziK8zbWKpDAewtsU0LgEAQQQQMCXQPvg1Ya2GzZs0JtvvqmPP/5YX3zxhWyYa8PZkSNH6pJLLtEVV1yh6upq9evXz3lWTw5vs9F5awOe+EDNr3c2uloZo6+vXacnB+HotRuzs3nkdQx+52H0pbPReev1HTorRFi+M2GoNXveBvNvA3dBAAEEEEAAAQQQQAABBNoLEN6Gc04Q3oazbgmjJrzNgyLyCgggEF6BzQ9o6u3L4sa/UI+sv04rp96uZZquxSse1LyB2X+9I8sXac79azs8ePriFXrQ54Bs+GIPG8zaZZBtWPv8889r3bp1+vDDD53Q1oaG0eCwsbFR/fv3d4LbCRMm6PLLL9eUKVM0cGAEon1g4k1nk/5y9x+0VYM1+0c/1tVDvF3letamh/SjP26OO61aty25Sxe6XujvhGx03rZ3Tc3Z33v5PZsx+hVLfn66jn66Mf2Et9F/J+JHnWp4m43O23Qdg6lm13dJd4xhqDWdt9mYSTwDAQQQQAABBBBAAAEEeqoA4W04K094G866JYya8DYPisgrIIBAOAU6BLfmNaYv1ooHz9Ofuym87Sy0bQ+88JH1uqfaG3s0fLF/bt++XS+88IKWLVum48ePO8si9+nTx7mR3dc2srxqo7OU8pkzZ5y/u+qqq/Ttb3/b+dMeNgC2f+/vyEB42yG4NSMafKN+cO+1GuRvcK5nZ7Lztsl4FxUXO2M4c+KYDn20SX2GjdCXRo6OeMd93tVAM9lFyBhdp4inE4J0dOvGjA8N7VLI767fr61bjqhP3zJdffVIDRxU5Yy5rq7BWRq5pCTynX5r7R59+MFhDRhYoUsuHWo68ds67+3nXpdOz2TnbZCOmdrzNsgxhqHWdN56+ieAkxBAAAEEEEAAAQQQQAAB3wKEt77JcuICwtucKEN6gyC8Tc+PqxFAAIFUBTY/MFVO060T2M5TNzTYJgw9IbhNNqYjy7Vozv2K9uP6CXDtg/bv368nnnhCTz75pA4cOKDevXtr2rRpuuyyy3TuueeqvLxcZ8+e1eHDh7V27Vq98sorzj64lZWVTng7f/58DR8+PGeWT97y8CI9aptuMxTYxhcnG523jcZ615sva+erKzRo/CRNuOFWlffu6zksS/V74Oc6xuhHq/Nz03X00o3Z1NTshLI2uLVh7F+XbtGaNXtMB32F7vjOFM35+miVlRXHvs/2/N27T+ih/96o1at3m38Temn+ggmad9NY829ASWweeg1vs9F5m65jMNXs+i7pjjEMtabzNhsziWcggAACCCCAAAIIIIBATxUgvA1n5Qlvw1m3hFET3uZBEXkFBBAIpUAsvF34iNZ7bWPN1JvGdQF3Hcoe0fJFcxRZUdku8XyPvDTg2k5au7/tH/7wB23bts1ZAnn69Om67rrrnADXBrTxhw1vbci7ceNG2f1xL774Yi1YsEAzZsyIdep297K+sfC2+rv6z+9MzlRlnPtmovPWdubZIKzQdDE3nK3Tthef0s5XnlPtgc9V0quvzr1ypsbP/ob6nTvK07tlovOWMXqidz0pE45u3Zi2i76mpl7r3tmn11/bozfWHNDxY40mrG3W+Al9NHvOSN10y3j17VvujP+ttZ/rueWfaO0/D+nkiSYzN1t04cS+uva6kZp2xXCNGdPfOc/r9z4TnbeZcAy68zYTYwxDrem8df1ngBMQQAABBBBAAAEEEEAAgZQECG9TYuv2iwhvu70E6Q+A8DZ9Q+6AAAIIpCIQDW9T2Uc2led1fk1bIOtpLHEduF67b+3etkuXLnWWTI4uhXzDDTc4+9naDtz2R11dnRPcPvPMM3rppZecwOaaa67R9773PV1wwQXO6Q0NDWap1ZJgKXzcLRreDpx3n/59VlCb6CYfQNCdt/H7iNqlkvdtfEebH/+TTu38yHRDljlLU7dU9NKF3/iWRs+Yq6r+A1WUZWvG6GMydnFqJhy9dGPaIe3be1IP/c9GvfzSHjU2FKuqqsJ8bxt1+nSNxo2r0u13Vmti9SDTYd/kdOb+/ZlPTWhbpl69Ks1yyvVm6fRajR3XS7ffMUlz5o513rKxsUnFxe7LpgfdeZsJx2Aq3HaXTIwxDLWm8zbomcT9EEAAAQQQQAABBBBAAIE2AcLbcM4Gwttw1i1h1IS3eVBEXgEBBEIl0Pm+stFO1s16INmet7HQtPW8dssYW4SEMNXt86harOvWeyft5uXLNWye96We16xZo9/97nfaunWrhg4d6iyDfOONN5qQpleH2kUDCBsg2u7bhx9+WIcOHXKWVl68eLGzzLI97JLKpaWlHmvfyZ63B1/Sr//z7zpi+odvW3KXBr38c/1m+aGEe375zgf1f+Maaw8nOSdyQeQeF8ZdnfTcFDp1/Xbe2rC7xfxEO2vjX8h+1my6bouNnbX+4Nml+mTlM6rbv1ulJhQrLCx0Tq8zS1hXjhijEVfO0rhrTa0GDO7S2m/nLWNMzhkWR7duTPt2n312Qv/1q3dN9+0R57taXl5qvreNzi8HFBY2aMzYKg0YUGoC3Rbt3FmjQwcbnF8esOGsnZv19Q2qME35371rom795vjW732juVdkj+auDr+dt8zHzudjGGpN563bN4LPEUAAAQQQQAABBBBAAIHUBAhvU3Pr7qsIb7u7AgE8n/A2AERugQACCPgQCCK8Xbx4l+6PrF3c4bAB7rd3LdKcTj5v310bG08G995dvXq1fv3rXztLIPfv398JYe2yyfaI7xaz/x2/LKpdPvm3v/2tCXZ2Oksr/+IXv4hdZ/fHtUGPt8MtvB2sgYMP6Uhibhu7dXx3rafwNhYKdza6wZr9ox/rao8Nu147b9tbRj1tiGt/7JKqRcWR4Kvm6GHt2/C2Plr+Vx3fvtl0RVaprLJKzU1maVvbeWvO6T9uooZfMVPDr7xWZWb/2yAOxhh+R6/dmMeO1usfKw5pzWv79fHHh51uWjsPS0rMUt2mc76urtZMqSbznZcJZCvMT5nzywO2O9cew87pZ5ZMH2q6bofpoosjbtG9dN3motfOW+Zj1/MxDLWm89bt28DnCCCAAAIIIIAAAggggEDqAoS3qdt155WEt92pH9CzCW8DguQ2CCCAgE+BzpdNduu8jTwoMYSN34u2dSAJe+l2vldtNvbeXblypX75y186gY3ttv3Vr36lyZMnO8GtDWHLyyP7XtrDdtTa5ZBtyLNhwwb9/ve/N8HPx85yy/HhbbCdt5FnJy6BHA187Scdu2o7XzY5/rr2IW3X9+xsCvnpvO0qDG8y/tHlj7e+8IS2PPOo6swet5XG3/oWmODMXm/+RwPPH6fqmxbqnK/MUI2KZfK1Lg8/HaOMsXPKsDh66caUiswvDPQ1e97u09JH3zP7XR9yvtf2x0wyJ6RtbN172X7nnTloPrO/wNG7d5munT1Bt946UecMt2fX+PoX1k/nLfOx6/kYhlrTeevr68HJCCCAAAIIIIAAAggggIBnAcJbz1Q5dSLhbU6VI7XBEN6m5sZVCCCAQLoC6YS3SfemjS1/bEaWENy2jjS2jPJ0LV7xoOYNjPx9NvbetfvW2vDWBq62g/anP/1prIO2/d61Nswpbu0Otcst287bvXv3Onvj3n///c4+ufYIOrxNundtrIO2Y6dsZ+FtW2dux8A3It4W4HrdL9dL5218AHXs8091dOd29Rt5vgacH9kjOHrYPW4/fWOVdq76u4599L7TcVtaXuF83Fh/1vnz3IkX6cvXztOwy2eovqRMZ01yaztx0z0YY344eu3GlExQq3LV1pbolVV7tOb1Xdq65YBOnKgzHbamE7wp8VcCIl25hRo+vJ++Mn2UZl17vi4YX2l+l+CMmXoNvqafl85b5qP7fAxDrem89fXV4GQEEEAAAQQQQAABBBBAwJcA4a0vrpw5mfA2Z0qR+kAIb1O340oEEEAgHYHUw9vE8DU2hrg9bhP2vo2dEO3oTdwbNxvhrV3+2HbQfvbZZ85Sx4sWLXL2vLWHDWHtEQ1SbNed7cS1/233vF2yZInTiTdo0CDdd999mjp1auy64Pa87WwZ47agtf3et8nD24N67T9+oX+Y5Ze7CmZjAe/gG/WDe6/VIJeJ5LXz1pqdOrhPn6x+XnvXv6mh1VM18ZbbVNH3S84TGo31p2tWatPfHlbtnk/VywTiNihvNssk28Muqdx/5GhNvn6BRs+Yq5NNLaptbI7tg9vVML12jDLGrosdFkdv3ZjRZdArVFjQV88t36G/Lt2o3buP22+8bfA23baRbu/m5sivB1RVleqrV52v2++4VOecW2w+O+mc6/fw2nnLfHSfj2GoNZ23fr8hnI8AAggggAACCCCAAAIIeBMgvPXmlGtnEd7mWkVSGA/hbQpoXIIAAggEIJB6eLtQj6y/xyzk2+7opLO27ayuw9uk3boBvKe9xfbt2/X4449r1apVpguvVrNmzdJNN93kLJ2cbN9aG9Zu3rxZy5Yt0wsvvKAhQ4bokksu0V133aUxY8Y4o4rv0HUfptuet+5dst7C287D3oQxbnpIP/rjZvNXnT038Y28dN7aK47v2aUtZg/bAya4rT9+RCV9+2v49Gs06ebbVDlgkD568Ultf/EJ1ezeoQoTohebpWqLS0pVX3fGCdBsx2319fM1aMo01ZdVqj6gjtv4t2GM7rPVyxnd6ei1G9POqYaGJrOXrd1nuUxvvH5QDz+0yfwSxwnz3za8bTG/PFAUC29tgFtRUaprrztP//aDS0wXbr35rNHp0LXn+Tm8dN7ynXEXDUOt6bx1ryNnIIAAAggggAACCCCAAAKpChDepirXvdcR3navfyBPJ7wNhJGbIIAAAr4FciW8PbJ8kebcv9ZuoqsVD85T62rKvt+nqwuOHj2qN954Q08//bQ2btzodNba5Y9vu+02XXbZZR0u3bFjh/785z/LLrdsO3OnTJmi6667zgl9+/fv7+yLaYMfu0emtyPHwtvYcszewlu3zltrcXL/Hn36+gptffovKqirdfYNtnYFVX00ccG/mvB2sLY8u1THt22KLZXc1GDDsRaVmCB34HljNf6auRozc55qWwpVa7puo0dkj9KuD7eOUcZoFhHOI0ev3Zh21tTXN2rXp8e04oW9evXVgzp+zC6B3GxC2cgcs3PDLqNcUFDodOJeOLGv5t04XJdcOlgDBla5Tb2kn7t13jIfvc/HMNSaztuUviZchAACCCCAAAIIIIAAAgi4ChDeuhLl5AmEtzlZFn+DIrz158XZCCCAQFACuRLeyrVjt+MbxwJfddIF3O6SJrMs7+7du53u22effVanTp1ylkK2geyVV16pYcOGOWFjXV2dTp48qXfeeUcrVqzQ6dOn1atXL40aNUrTpk3TggULNHLkSOfudN62ITeZfYK3rXhKO1Y+rbo9O1VWWup8aI1tgNtcbgKwQhN0nzmt8pJiJ/QuMD8tpi72nGHjJ+qiG7+pIZdeqdqiUjVkoOOWMQbzL0cuOHrpxrTdsjaItceWDw/pf/+0SRs2HFNDfbEJae1PZNlkG6Law4a3LS32xy7T3WiWSS/UvJvG6LZvTXY+j9+f1oukW+dtLji6vUcujDEMtabz1m0m8TkCCCCAAAIIIIAAAgggkLoA4W3qdt15JeFtd+oH9GzC24AguQ0CCCDgUyBnwlsd0fJFcxRpvl2hB+e59d62Lb/s5fz40MV20ka7b0+cOGE675rUr18/DR061CyXWuEEt/v27dOZM2ecfVYrKyudoLGhoUGDBw/Wd7/7XV1//fWxPXG9dDJGypKtztvu2fPW7ll7cN1r2rPmHzq6/UOdPW33CTX7iZaWqcEsiWxDcVsHu0R1eWWVmhob1GhM7bLJw8ZP0rgZszXqqtmqLy41HbfRfUojwZvXw63zljF6kwyLo1s3pg1v6+oa9dHWI1q5YpdeeP4z84sEhc4vaZSYXyBozWxj4W2bTov5xYwm59+ASdX9dMv8sbp06lCNGNHX6Vy2v2xg/21wO9w6b5mPboKRz+18DEOt6bz1Vk/OQgABBBBAAAEEEEAAAQT8ChDe+hXLjfMJb3OjDmmNgvA2LT4uRgABBFIWyJ3w1rzC5gc09fZlzrssfGS97umwoW7ba0bHbaJeLV7xoNyy3vjw9osvvnD2sl2/fr3effddbdmyxQlpbDhrg1wb1BYXFzuh7fjx453u2l27djl/2uBm0qRJmj17tm688UYn9PV+ZCu8lQ6//HP9ZvkhMzT3fXQHzrtP/z5riOtreNnztldRgWo++VDvP/WoPt/4tpqMaYENuUxKZgMvezhhd+vSvS3m7waNvkAX37xQI66YqVPNBTobOS1jB2MMhra7Hb10Y9o3/fzzE/rtkvV6Y80BMw3NHsvmu207bO1h98HtP6BSvXuZXzAw++IePVqrEyfqYkB2zp49e0bDzinV7XdW6+Zbxjuf2XNLStyXS3frvLX36m5HL7Ohu8cYhlrTeetlJnEOAggggAACCCCAAAIIIJCaAOFtam7dfRXhbXdXIIDnE94GgMgtEEAAgRQEciq8NeNvC2XtyyRZDjm2vHLkZd1C3q5Itm/frnXr1pllVDfok08+0ZEjR2LhrV0mefLkyaqurna6cF977TUdPnzYWf63trZWo0eP1ve//33NmDFDffr08bSPaPY6b+1bR4Ni+38P1uwf/VhXR/PZ2F639jNv+93aM932vLXnlJpMrMIEuEc/WK9PXn1RO956XWdra5zu2mLTgWsP221YbzpxbYg7YtLFzh63wy6/Wo1llTrTGtxGl7H13tUcqbRbxyhj9PaPRFgc3box7dvu3n1S//Wr97R+3REnuC0rKzbha7PzywRDh/Uxy6ZfoEmTh+nY0TN6dfUOrf3nLgfJBru2+9Z275aXt+h736/WglvHOZ/Z/XPt526HW+ct89FNsO17HYZa03nrrZ6chQACCCCAAAIIIIAAAgj4FSC89SuWG+cT3uZGHdIaBeFtWnxcjAACCKQskGvhrX2Rtr1su36tdIJbe2fbZWsDW9uJa5dKtqGsDQ3tcqilZr/WgQMHOp21ds9bu//t8uXLtXXr1tiSqXbf2xtuuEE333yz2RtzkIca3m6+LgAAIABJREFUZK/z1hlMQkibbHjtQl2XN/DSeWtvYbJb9S0u0Intm/Xek3/R3g82qP5MbezuNpAtMiHagFFjVD13vkbPmKuTTS2qbYwsRet3X1EP8B1OYYypqHW8pjsdvXZjnjjeoJdWHtLqV/bp4+2HTJd9vRPi9ulTpq/+n/O0cOFkjRzVx7xcgZ5bvk3PPLVVO3d+4QS09hgytK8uu/wcfX3uOaqe3Nv5u/i9dLuS9NJ5y3fGfS6GodZ03rrXkTMQQAABBBBAAAEEEEAAgVQFCG9Tleve6whvu9c/kKcT3gbCyE0QQAAB3wK5GN5GXyKxC7ft1bzscdsVRCrh4PHjx/XUU0/p2WefdQLfmpoaZ6nlr33ta/rhD3+oUaNGebDPcnjbOqItDy/So5sTh+d1qeT4q7x03kbPLzEBbqVZLfnk9k3a9tJybXtjlRrrz8ZuZztuq6+fr0FTpulsaYXqTcdtiwdBt1O8dIwyRjdFbx3MueDopRvTvI1OHC/TW2sPafnft2rT+3vNL2VUaM7cC80vX4zVqPNKzNxrcF6ntqZE77z9hR772/vavGmvBgyo0jWzLjDB7ViNGVOiwqIzznle/w3x0nmbC45Nt/7AfVKYM7rzex2GWtN562kacRICCCCAAAIIIIAAAggg4FuA8NY3WU5cQHibE2VIbxCEt+n5cTUCCCCAQOYFbGi7evVqPfbYY9qxY4ez7O/8+fN11113eey8zfwYM/kEL5230eWO7ThKzL6ifUwH7hcfvqcPnn9c+7dsUmNDvfqPOE8TZt2gMdfcoNqWQtWarttox3Mmxx+9N2MMRrm7Hb12Y9qO2gJV6thxadXKz/Teu/vNPrcVmnfTeI2f0NvMvZOmmz6yn3VhQaXpqq3Us09/rLff/tx03fbWzJnnacrF/c15NQYuEvJ6Pbx03na3o5d36e4xhqHWdN56mUmcgwACCCCAAAIIIIAAAgikJkB4m5pbd19FeNvdFQjg+YS3ASByCwQQQAABXwJeu+fsTaPn2gD3ySefdJZPHjJkiK666ipNnTrV7IlZ7uvZYTzZT+dt9P3ssrq9zf/U7NyqLf94WrXHj+nLZo/bIZdeqZrCEpmtRwPpuI0977HfyGsXIWPsfBb66WDuTkdv3Zh2hGYiqkynTpWo5nShWTZZ6velBvNnnfn71o2WnRex55WY88paz2tRn752f1vbNd7k+2vrp/O2Ox3D8J0JQ63pvPX9FeECBBBAAAEEEEAAAQQQQMCTAOGtJ6acO4nwNudK4n9AhLf+zbgCAQQQQCD7As3NzTpw4ICzZHKvXr3Mvpl9VFFRkf2BdMMTvXTexg/LWjn7B5s8rMp04B7etE71Nac07KJpaiirMB233pefzdTrMsZgZLvD0Xs3Zts8sx24KigzL91sfiHjtPmzKWEJ5OgvaUTOs7+Q0Wg+t0slN3heKjle1EvnLd8Z9zkYhlrTeeteR85AAAEEEEAAAQQQQAABBFIVILxNVa57ryO87V7/QJ5OeBsIIzdBAAEEEEAgYwKpdN5GB2M7cHsVtqjQ9NnapZLPxjc7BjjiVDpGGWPHAoTF0Xs3ZoCTzMetUum8ZT4mn49hqDWdtz6+HJyKAAIIIIAAAggggAACCPgQILz1gZVDpxLe5lAxUh0K4W2qclyHAAIIIIBAdgT8dt5mZ1Q8pacK+OnG7C4jv5233TXOXH9uGGpN522uzyLGhwACCCCAAAIIIIAAAmEWILwNZ/UIb8NZt4RRE97mQRF5BQQQQACBvBZIp/M2WzDpdIwyxjaBsDiGoRvT736y2ZqH0edQ62DEbZc1nbfBWHIXBBBAAAEEEEAAAQQQQKC9AOFtOOcE4W0460Z4mwd14xUQQAABBHqOAJ23PafWYXjTMHRj0nkbzEwKQ63pvA2m1twFAQQQQAABBBBAAAEEEEgmQHgbznlBeBvOuhHe5kHdeAUEEEAAgZ4jQOdtMLUOS6djGDpG6bxNf06GZT6GodZ03qY/H7kDAggggAACCCCAAAIIIEB4mz9zgPA2D2rJssl5UEReAQEEEEAgrwXovM3r8obu5cLQjUnnbTDTKgy1pvM2mFpzFwQQQAABBBBAAAEEEECA8DZ/5gDhbR7UkvA2D4rIKyCAAAII5LUAnbfBlDcsnY503qZfb7sPahgcwzBGOm/Tn4/cAQEEEEAAAQQQQAABBBAIqwDLJoezcoS34axbwqgJb/OgiLwCAggggEBeC4QhvM3rAvByCQJh6Mak8zaYSRuGWtN5G0ytuQsCCCCAAAIIIIAAAgggkEyA8Dac84LwNpx1I7zNg7rxCggggAACPUfAhrccCCCAAALJBdjzlpmBAAIIIIAAAggggAACCGRGgPA2M66ZvivhbaaFs3B/Om+zgMwjEEAAAQQQSEOAPW/TwAvZpWHodKSrNWSTKs+H+5NxlXn+hrweAggggAACCCCAAAIIINB9AoS33WefzpMJb9PRy5FrCW9zpBAMAwEEEEAAgU4EwrBsMvvJBjN9rWMY9hgNw16tjDH9ORmW7zWdt+nXmjsggAACCCCAAAIIIIAAAskECG/DOS8Ib8NZt4RRE97mQRF5BQQQQACBvBag8zavy5vwcnTe9pxa86bBCNB5G4wjd0EAAQQQQAABBBBAAAEECG/zZw4Q3uZBLQlv86CIvAICCCCAQF4L0HkbTHnD0kVI52369Q5LrekODqbWdN6m78gdEEAAAQQQQAABBBBAAAHC2/yZA4S3eVBLwts8KCKvgAACCCCQ1wJ03uZ1eRNejs7bnlNr3jQYATpvg3HkLggggAACCCCAAAIIIIAA4W3+zAHC2zyoJeFtHhSRV0AAAQRCLNDS0qLm5mYVFBSosLDQ9U2ampqc84uKijyd73rDEJxA520wRQpLNyadt+nXOyy1pvM2mFrTeZu+I3dAAAEEEEAAAQQQQAABBAhv82cOEN7mQS0Jb/OgiLwCAgggkCcCp06d0sGDB3Xy5EnV19c7PzbUraqq0oABAzR48GBVVFTE3tYGv/bzfD+y1XlrQ/EWE44XmBC90ITjuXjk+xj9dt7a70BjY7P5hQb7XZCKi03tOvkliIYG+4sPkfOKigqdn1SOX3/+/1K5zPc1+V5r3yApXpDvjnTepjgxuAwBBBBAAAEEEEAAAQQQ8CDwo7sXeTiLU3JNgPA21yqSwngIb1NA4xIEEEAAgbQF2gevNrTdsGGD3nzzTX388cf64osvZMNcG86OHDlSl1xyia644gpVV1erX79+zvN7Snibjc5bG/DEh35+bbPR6dhTxui187azGnl18lvj6Jd+yQNFynTHqNd36OwfIuZjRKanONJ5m/b/S+YGCCCAAAIIIIAAAggggEBSAcLbcE4Mwttw1i1h1IS3eVBEXgEBBBDIiMBmPTD1di1zvfdCPbL+HlW7ntd2gg2N7GGDWbsMsg1rn3/+ea1bt04ffvihE9raIDEaJjY2Nqp///5OcDthwgRdfvnlmjJligYOHJg0oPA2lE36y91/0FYN1uwf/VhXD/F2letZmx7Sj/64Oe60at225C5d6Hph5ydko/O2fcjT/r/TGH5gl/aEMfrpvPUT3ka/b/HFSDW8zUbnbU+odWBfjC5u1BMc6bzNxkziGQgggAACCCCAAAIIINBTBQhvw1l5wttw1i1h1IS3eVBEXgEBBBDIiIDX8Dby8OmLV+jBeZEw1e2Ihkb2z+3bt+uFF17QsmXLdPz4cWdZ5D59+ji3sPvaRpaFbXSWUj5z5ozzd1dddZW+/e1vO3/awwbA9u/9HRkIbzsEt2ZEg2/UD+69VoP8DS7h7Ex23jYZ26LiYud5Z04c06GPNqnPsBH60sjREdu4z7t6hUx2Ova0Mbp13sYHcnYp5HfX79fWLUfUp2+Zrr56pAYOqnJKVVfX4CyNXFIS+W68tXaPPvzgsAYMrNAllw41He1tHez2c69LkGey87an1TpTHcw9zZHO2zT+HwyXIoAAAggggAACCCCAAAJdCBDehnN6EN6Gs24Joya8zYMi8goIIIBARgTawtuFj6zXPZ201h5Zvkhz7l/rjKCr85INcf/+/XriiSf05JNP6sCBA+rdu7emTZumyy67TOeee67Ky8t19uxZHT58WGvXrtUrr7zi7INbWVnphLfz58/X8OHDc2b55C0PL9Kjtuk2gMA23isbnbeNxnXXmy9r56srNGj8JE244VaV9+7rOdDLyBRsd9OeMEYvnbdNTc1OKGuDWxvG/nXpFq1Zs8d0olfoju9M0Zyvj1ZZWXHse2HP3737hB76741avXq3+W710vwFEzTvprHmu1QSq7HX8DYbnbc9odZ8ZyIC6daazttszCSegQACCCCAAAIIIIAAAj1VgPA2nJUnvA1n3RJGTXibB0XkFRBAAIGMCHgLb+2jNz8wVbfb9ZUXPqL1naW87cZoO2nt/rZ/+MMftG3bNmcJ5OnTp+u6665zAlwb0MYfNry1Ie/GjRtl98e9+OKLtWDBAs2YMSPWqdvdS/3Gwtvq7+o/vzM5sKpkovPWdubZsK7QdCw3nK3Tthef0s5XnlPtgc9V0quvzr1ypsbP/ob6nTvK03tkovO2p47RrfPWdqPX1NRr3Tv79Ppre/TGmgM6fqzRhLXNGj+hj2bPGambbhmvvn3Lndq9tfZzPbf8E6395yGdPNFk6t6iCyf21bXXjdS0K4ZrzJj+znlevz+Z6LztqbUOuvO2pzrSeevpn2lOQgABBBBAAAEEEEAAAQR8CxDe+ibLiQsIb3OiDOkNgvA2PT+uRgABBPJXwHt4a9JbTY2kt573v7V72y5dutRZMjm6FPINN9zg7GdrO3DbH3V1dU5w+8wzz+ill15ygqZrrrlG3/ve93TBBRc4pzc0NJglYku6rSTR8HbgvPv077OC2kRXCrrzNn6vU7tU8r6N72jz43/SqZ0fmY7NMmcZ6paKXrrwG9/S6BlzVdV/oIqy7NpTx+il89ZO8H17T+qh/9mol1/ao8aGYlVVVZj536jTp2s0blyVbr+zWhOrB5lO9SanM/fvz3xqQtsy9epVaZZTrjdLkNdq7Lheuv2OSZozd6zznWlsbFJxsfvy40F33vbUWgf9D1VPdaTzNuiZxP0QQAABBBBAAAEEEEAAgTYBwttwzgbC23DWLWHUhLd5UEReAQEEQi0Qv+xw7EVcO1iPaPmiOWpdrbj1sk6C02iwOn2xVjw4T+bC2DLHzoWtf99xt9rMhrdr1qzR7373O23dulVDhw51lkG+8cYbTbjUq0M9o6GEDRVt9+3DDz+sQ4cOOUsrL1682Flm2R52SeXS0lKP86GTPW8PvqRf/+ffdUTVum3JXRr08s/1m+WHEu755Tsf1P+Na6w9nOScyAWRe1wYd3XSc106df123tpgu8X8RDtr4wdvP2s2XbfFxsm6fvDsUn2y8hnV7d+tUhPcFRYWOqfXmeWqK0eM0YgrZ2nctaYuAwZ36eq385YxJue0jm6dt/bKzz47of/61bum+/aIM+fLy0vN/G90gvfCwgaNGVulAQNKTaDbop07a3ToYIMTzNtw1ta9vr5BFaa5/bt3TdSt3xzf+v1pNPeK7H/c1eG385Zad15rP523OHbuSOet27eWzxFAAAEEEEAAAQQQQACB1AQIb1Nz6+6rCG+7uwIBPJ/wNgBEboEAAgikJNAWjia/fLoWr3hQ89qnqrEu1+RXddh3Ni68XXze/brfNsgmOTruV+s9vE1l2eTVq1fr17/+tbMEcv/+/Z0Q1i6bbI/4DjL73/HLudrlk3/729+aQGqns7TyL37xi9h1dn9cG1B5O9zC28EaOPiQjiTmtrFbx3fXegpvY6FwZ6MbrNk/+rGuTtKw67Xztr1b1M6GuPbHLqlaVBwJ52qOHta+DW/ro+V/1fHtm03nZpXKKqvU3GSW37Wdt+ac/uMmavgVMzX8ymtVZva/DeJgjF07eu28PXa0Xv9YcUhrXtuvjz8+7HTT2hqXlJhlsE0Hel1drSlXk/nuyASyFeanzAnmbXeuPYad088sPT7UdN0O00UXR8YU3UvXrc5eO2+pNd+ZbPzbQ+et2zeWzxFAAAEEEEAAAQQQQACB1AUIb1O3684rCW+7Uz+gZxPeBgTJbRBAAAFfAvGds+07Zrv6LC7wTeiYjbumfSdt+7A3oas3PkBuPw5v4W0suFUnYXMnLitXrtQvf/lLJ2iy3ba/+tWvNHnyZCe4tSFseXlkv0572I5auxyyDQI2bNig3//+9yaw+thZbjk+vA228zby7MQlkKOBr/2kY1dt58smx1/XPqTt+p72SX46b7sKvpuMdXT5460vPKEtzzyqOrPHbaWxtpYFJtyz15v/0cDzx6n6poU65yszVKNimQywy8NP5y1j7JzSa+etVGTC+L5mz9t9Wvroe2bf6EPO98P+mAI6IW1j677G9rvj1Nd8Zn8RonfvMl07e4JuvXWizhluz67x9a+Xn85bat11rb123uLYtSOdt76+wpyMAAIIIIAAAggggAACCHgWILz1TJVTJxLe5lQ5UhsM4W1qblyFAAIIpCMQWyq50yWLZbaRnSq7jez0xSv0YGv7bdsSy8mWSO4kbI0Lb+Pv1Tb+tusSP3frDE4U6Ni527WQ3bfWhrc2cLUdtD/96U9jHbTt9661IVRxa8eoXW7Zdt7u3bvX2Rv3/vvvd/bJtUfQ4W3SvWtjHbQdO2U7C2/bOnM7Br4RpbYAN9kzvXTexoc7xz7/VEd3ble/kedrwPmR/YCjh93j9tM3Vmnnqr/r2EfvOx23peUVzseN9WedP8+deJG+fO08Dbt8hupLynTWJLe2EzfdgzG6O3rtvJVMUKty1daW6JVVe7Tm9V3auuWATpyoMx22psu6KTFuj3TlFmr48H76yvRRmnXt+bpgfKXJ6c+Ysjb4Kq2Xzltq7V5rL+g4ujvSeetlJnEOAggggAACCCCAAAIIIJCaAOFtam7dfRXhbXdXIIDnE94GgMgtEEAAAV8CbV2yXQae7faqtasnJwt0XR8dC2872RPX3CB5mOwvvJXrPr2JI7XLH9sO2s8++8xZ6njRokXOnrf2sCGsPaLBhe0WtJ249r/tnrdLlixxOggHDRqk++67T1OnTo1dF9yet50tY9wWtLbf+zZ5eHtQr/3HL/QPs/xy0jC4lSUW8A6+UT+491oNiuPy2nlrfU4d3KdPVj+vvevf1NDqqZp4y22q6Psl526NxvXTNSu16W8Pq3bPp+plwm8bijebZZLtYZdU7j9ytCZfv0CjZ8zVyaYW1TY2x/bB7Wquee28ZYxdf2O9d95GlxOvUGFBXz23fIf+unSjdu8+br85tnnadNtGOqmbmyPRe1VVqb561fm6/Y5Ldc65xeazk865fg+vnbfU2r3WXjpvcXR3pPPW77eY8xFAAAEEEEAAAQQQQAABbwKEt96ccu0swttcq0gK4yG8TQGNSxBAAIG0BHyGooqGrh5D3/ZjSxICdxh+0oDX27LJJlLWA1Nvl7OVbhedxO2fuX37dj3++ONatWqV6R6s1axZs3TTTTc5Sycn27fWhrWbN2/WsmXL9MILL2jIkCG65JJLdNddd2nMmDHO7eM7dN1L5LbnrXuXrLfwtvOwN2GMmx7Sj/642fxVx+d66by19zq+Z5e2mD1sD5jgtv74EZX07a/h06/RpJtvU+WAQfroxSe1/cUnVLN7hypMYF5sltMtLilVfd0ZJ+SzHbfV18/XoCnTVF9WqfqAOm7j35Mxdj0zvXbe2no1NDSZvWztHsZleuP1g3r4oU3mlyFOmP+24W2LCeaLYuGtDXArKkp17XXn6d9+cInpwq03nzU6Hbr2PD+Hl85b5qMf0a7P5TvTtQ+dt8HNNe6EAAIIIIAAAggggAACCLQXILwN55wgvA1n3RJGTXibB0XkFRBAIGQCqYa3XsPUdhxewtsjy7Vozv1aGwuK7T38PM/PuZHxHT16VG+88Yaefvppbdy40emstcsf33bbbbrssss61HTHjh3685//LLvcsu3MnTJliq677jon9O3fv7+zn6cNrOzent6OHAtvY8sxdwxv3Tpv7Xuf3L9Hn76+Qluf/osK6mqdPYKtU0FVH01c8K8mvB2sLc8u1fFtm2JLJTc12ACvRSUmyB143liNv2auxsycp9qWQtWartvoEdlHtevDrfOWMZqFjj063n1PpBPay1Ff36hdnx7Tihf26tVXD+r4MbsEcrMJZSP1s+52GeWCgkKnE/fCiX0178bhuuTSwRowsMrLIzqc49Z5S62917qrzlscvTvSeZvSV5mLEEAAAQQQQAABBBBAAAFXAcJbV6KcPIHwNifL4m9QhLf+vDgbAQQQSF/Af9AZeWaudt5GRhdd0tnr8slNZqne3bt3O923zz77rE6dOuUshWwD2SuvvFLDhg1zAsi6ujqdPHlS77zzjlasWKHTp0+rV69eGjVqlKZNm6YFCxZo5MiRzhh6audtk9kTeNuKp7Rj5dOq27NTZaWljof1tAFuc7kJ6QpNqH3mtMpLip2Au8D8tJga2HOGjZ+oi278poZceqVqi0rVkIGOW8bo7V8OL523tlvWBrH22PLhIf3vnzZpw4ZjaqgvNiGt/Yksm2zDP3vY8Lalxf7YJbAbzXLjhZp30xjd9q3Jzufx+6p6GaVb5y219qLofg6O7kb2DDpvvTlxFgIIIIAAAggggAACCCCQigDhbSpq3X8N4W331yDtERDepk3IDRBAAAGfAm0h7PTFK/TgPLubrbfDbc/bpAFqAHvedrk3b+vQ/YS38WGR7aSNdt+eOHHCdAw2qV+/fho6dKhZ5rXCCW737dunM2fOOHuvVlZWOuFjQ0ODBg8erO9+97u6/vrrY3vieulujAw5W523md/z1u5Ze3Dda9qz5h86uv1DnT1t9zI1e56WlqnBLIlsA3BrbpejLq+sUlNjgxqNn102edj4SRo3Y7ZGXTVb9cWlpuM2updqJBz0erh13jJGb5Je9ry14W1dXaM+2npEK1fs0gvPf2ZC+kLnlx1KTDjfmtnGwtu2J7eYX3Bocr5Lk6r76Zb5Y3Xp1KEaMaKv0xVsg3z7HXM73DpvqbWbYORzvjPB/dtD5623OcdZCCCAAAIIIIAAAggggIBfAcJbv2K5cT7hbW7UIa1REN6mxcfFCCCAQEoCR5Yv0pz715pro/vZdrxN7Jy4fWS7vq6Tjt5YeGu3pE0WFrddl/i5nw7hzu6RnCc+vP3iiy+cvWzXr1+vd999V1u2bHHCJRvO2iDXBrXFxcVOaDt+/Hinu3bXrl3OnzZwmjRpkmbPnq0bb7zRCX29H9kKb6XDL/9cv1l+yAzNfR/dgfPu07/PGpLwGl72vO1VVKCaTz7U+089qs83vq0m41dggziT5NlQzh5OsN26dG+L+btBoy/QxTcv1IgrZupUc4HORk7L2MEY3Wm9dN7au3z++Qn9dsl6vbHmgCmx2b/YfEdsh6097D64/QdUqncvE96bfXGPHq3ViRN1sYfb+XD27BkNO6dUt99ZrZtvGe98Zs8tKXFfdtyt89bei1q719rLGTi6K9F5627EGQgggAACCCCAAAIIIIBAqgKEt6nKde91hLfd6x/I0wlvA2HkJggggIBPgfh9b6dr8YoHFd+AG+tiNXdN7HqNuy4u1I1fUrlDIBwX3tpBdhbQdgySvYa38e/SeRjtBrR9+3atW7fOLP+6QZ988omOHDkSC2/tMsmTJ09WdXW104X72muv6fDhw86SwLW1tRo9erS+//3va8aMGerTp4+nvUWz13lr3zwaFNv/e7Bm/+jHujqaz8b2urWfJQ933fa8tVeWmtyuwgS4Rz9Yr09efVE73npdZ2trnO7aYtOBaw/bEVlvOnFtiDti0sXOHrfDLr9ajWWVOtMa3EaX2vXewRyprFsXIWN0+wa0OXrZ83b37pP6r1+9p/XrjjjBbVlZsQlfm52gfuiwPmb58Qs0afIwHTt6Rq+u3qG1/9zlPMAGu7b71nbvlpe36Hvfr9aCW8c5n9n9c+3nbodb5y21dhPkOxP0vz103nqbc5yFAAIIIIAAAggggAACCPgVILz1K5Yb5xPe5kYd0hoF4W1afFyMAAIIpC5wZLkWzblftv+2syNpp2yX13UMgs1mtJp6+zKT2i40fb7LtCzpA5Ncp/hQ1ttrelleubM72S5bG9jaTly7VLINZW2QaJdxLTV7uA4cONDprLV73tr9b5cvX66tW7fGlnq1+97ecMMNuvnmm82enoM8DDh7nbfOYBJC2mTDaxfqxp3ipfPWnm6yW/UtLtCJ7Zv13pN/0d4PNqj+TG3sTjaQLTJB34BRY1Q9d75Gz5irk00tqm2MLJfrd+9TD8gdTmGMXat57bw9cbxBL608pNWv7NPH2w+ZbvV6J8Tt06dMX/0/52nhwskaOaqPeViBnlu+Tc88tVU7d37hBLT2GDK0ry67/Bx9fe45qp7c2/m7+L10uxqll85b5mMq347k1/Cd6dqSztvg5hp3QgABBBBAAAEEEEAAAQTaCxDehnNOEN6Gs24Joya8zYMi8goIIBBqgbalkONfw62DtW3f3NhVCZ24cfeKhbeLteLBedr/wFTZLDd2LHxE6++pTmLoPbz1u3dv/MNSCQyPHz+up556Ss8++6wT+NbU1DhLLX/ta1/TD3/4Q40aNcrDnMhyeNs6oi0PL9KjmxOHl2yp5PgzvHTeRs8vMQFupVkt+eT2Tdr20nJte2OVGuvPxm5nO26rr5+vQVOm6WxphepNx22LBy23U7x03jJGN8VIB7OXzltzpk4cL9Nbaw9p+d+3atP7e80vN1RoztwLzS8xjNWo80pMXRucB9bWlOidt7/QY397X5s37dWAAVW6ZtYFJrgdqzFjSlRYdMY5z+t30UvnLbX2VuumW3/gfqI5g+9150z2O0PMZtm4AAAgAElEQVTnradpxEkIIIAAAggggAACCCCAgG8BwlvfZDlxAeFtTpQhvUEQ3qbnx9UIIIBAzgu0C28H5vyAvQ3QhrarV6/WY489ph07djhLAc+fP1933XWXx85bb8/JhbO8dN5Glzu24y0xe5/2MR24X3z4nj54/nHt37JJjQ316j/iPE2YdYPGXHODalsKVWu6bqPdzdl4T8boruy189Z21BaoUseOS6tWfqb33t1v9rmt0Lybxmv8hN6mridNV3pkX+jCgkrTVVupZ5/+WG+//bnpuu2tmTPP05SL+5vzasygIiGv18NL5y219qrZ9Xk4ujvSeetuxBkIIIAAAggggAACCCCAQKoChLepynXvdYS33esfyNMJbwNh5CYIIIBA7gqEJLz12vVnoaPn2gD3ySefdJZPHjJkiK666ipNnTrV7OVZnrv1SGFkfjpvo7e3S632Nv9Ts3OrtvzjadUeP6Yvmz1uh1x6pWoKS2S2Rw2k4zb2PNP95rWLkDF2Pgm8d97ae5giq0ynTpWo5nShWTZZ6velBvNnnfn71k2MnUfZ80rMeWWt57WoT1+7v63tyG7yPSP9dN5S665rzXfG9/TrcAGdt+kbcgcEEEAAAQQQQAABBBBAoDMBwttwzg3C23DWLWHUhLd5UEReAQEEEOhKICThbSpFbG5u1oEDB5wlk3v16mX2++yjioqKVG6V09d46byNfwHr4uwVbDK7KtOBe3jTOtXXnNKwi6apoazCdNx6XyI3UzCMMbms987bthraDlwVlJkbNptfbDht/mxKWAI5+ssOkfPsLzY0ms/tUskNnpdKjh+tl85b5mPw3xy+M8lN6bwNfq5xRwQQQAABBBBAAAEEEEAgKkB4G865QHgbzroljJrwNg+KyCsggAACXQnkcXjbUwqfSudt1MZ24PYqbFGh6bO1SyWfjW/IDBDQz5637R/LGNtE/HXeBlhAH7dKpfOW+dgRmO+Mj0nXxal03gbjyF0QQAABBBBAAAEEEEAAgWQChLfhnBeEt+GsW8KoCW/zoIi8AgIIINCVAOFt6OeH387b0L9wD34BP5233cXkt/O2u8bJc3uGAJ23PaPOvCUCCCCAAAIIIIAAAgh0jwDhbfe4p/tUwtt0BXPgesLbHCgCQ0AAAQQQQKALgXQ6b7MFm04XIWNsE8j3zltqnVhrv3veZssv+pywfK/vvffebNPwPAQQQAABBBBAAAEEEECgRwgQ3oazzIS34axbwqgJb/OgiLwCAggggEBeC9B5m9flTXg5Om97Tq1502AE6LwNxpG7IIAAAggggAACCCCAAALJBAhvwzkvCG/DWTfC2zyoG6+AAAIIINBzBOi8DabWYekivPuepmBeOEN3SWfP2wwNqcNtw1JrOm/TnxHseZu+IXdAAAEEEEAAAQQQQAABBDoTILwN59wgvA1n3Qhv86BuvAICCCCAQM8RoPO259SaztueU2veNBgBOm+DceQuCCCAAAIIIIAAAggggEAyAcLbcM4Lwttw1o3wNg/qxisggAACCPQcATpvg6l1WLox6bxNv95hqTWdt8HUmj1v03fkDggggAACCCCAAAIIIIAA4W3+zAHC2zyoJXve5kEReQUEEEAAgbwWCEN4m9cFyOLL0XmbRWwelRcCdN7mRRl5CQQQQAABBBBAAAEEEMhRATpvc7QwLsMivA1n3RJGTXibB0XkFRBAAAEE8lrAhrccCCCAAALJBei8ZWYggAACCCCAAAIIIIAAApkRILzNjGum70p4m2nhLNyf8DYLyDwCAQQQQAABBBBAAAEEEEAAAQQQQAABBBBAAAEEEAiRAOFtiIoVN1TC23DWLWHUhLd5UEReAQEEEEAAAQQQQAABBBBAAAEEEEAAAQQQQAABBBAIUIDwNkDMLN6K8DaL2Jl6FOFtpmS5LwIIIIAAAggggAACCCCAAAIIIIAAAggggAACCCAQTgHC23DWjfA2nHVLGDXhbR4UkVdAAAEEEEAAAQQQQAABBBBAAAEEEEAAAQQQQAABBAIUILwNEDOLtyK8zSJ2ph5FeJspWe6LAAIIIIAAAggggAACCCCAAAIIIIAAAggggAACCIRTgPA2nHUjvA1n3RJGTXibB0XkFRBAAAEEEEAAAQQQQAABBBBAAAEEEEAAAQQQQACBAAUIbwPEzOKtCG+ziJ2pRxHeZkqW+yKAAAIIIIAAAggggAACCCCAAAIIIIAAAggggAAC4RQgvA1n3Qhvw1m3hFET3uZBEXkFBBBAAAEEEEAAAQQQQAABBBBAAAEEEEAAAQQQQCBAAcLbADGzeCvC2yxiZ+pRhLeZkuW+CCCAQGcCW/THf/mFVpmPZ963VHdeiJQ3gcN6+Sd36087cPPmxVkIIIAAAggggAACCCCAAAIIIIAAAgikLkB4m7pdd15JeNud+gE9m/A2IEhugwACCHgWILz1TJVwIuFtam5chQACCCCAAAIIIIAAAggggAACCCCAgH8Bwlv/ZrlwBeFtLlQhzTEQ3qYJyOUIIICAbwHCW99kzgWEt6m5cRUCCCCAAAIIIIAAAggggAACCCCAAAL+BQhv/ZvlwhWEt7lQhTTHQHibJiCXI4AAAr4FCG99kzkXEN6m5sZVCCCAAAIIIIAAAggggAACCCCAAAII+BcgvPVvlgtXEN7mQhXSHAPhbZqAXI4AAgj4FiC89U3mXEB4m5obVyGAAAIIIIAAAggggAACCCCAAAIIIOBfgPDWv1kuXEF4mwtVSHMMhLdpAnI5Aggg4Fsg/fD28Ms/0d1/2pH45Jn3aemdF3YxmrbwM3rS2DuW6GezpJd/crfs7Wbet1TJbuHreYdf1k/u/pN2aKbuW3qnBiUZa2fPiYyr4zjNwMy7Dep0nFv++C/6xSpz6dg7tMS80CDfNeECBBBAAAEEEEAAAQQQQAABBBBAAAEEEIgXILwN53wgvA1n3RJGTXibB0XkFRBAIGQC6YS3bdcmf+mxumPJzzSrfXoZC1STXDV2polZV2lV0vA2hefFnjVWY8fu0I52GXN0BJHguN1At/xR/+KksP7GSXgbsq8Aw0UAAQQQQAABBBBAAAEEEEAAAQQQyHkBwtucL1HSARLehrNuCaMmvM2DIvIKCCAQMoFUw9v4jtRIV2tbn21Xn8UHsInXte+oTeyITfF57YLixJC287FIcZ+166DtepwhKz/DRQABBBBAAAEEEEAAAQQQQAABBBBAIAQChLchKFKSIRLehrNuhLd5UDdeAQEEwiyQWngbCzC7WBo42oEaH5i2BZ/tA9+IYXwwGh/epvo8c8PWZZPtKsZJumvjOnPju4RTHWeYZwJjRwABBBBAAAEEEEAAAQQQQAABBBBAIFcFCG9ztTJdj4vwNpx1Sxg1nbd5UEReAQEEQiaQSnjb1gXb5X6x0WWHYwFv23VJg1RHLtl4Un2euV0n4Wxbkbp+nr9xhqz0DBcBBBBAAAEEEEAAAQQQQAABBBBAAIGQCBDehqRQ7YZJeBvOuiWMmvA2D4rIKyCAQMgEUglv3faebU8Q7bL18qxkQW2qz4sPb5N3+iYPi1MdZ8hKz3ARQAABBBBAAAEEEEAAAQQQQAABBBAIiQDhbUgKRXgbzkJ1NWrC2/yrKW+EAAK5LuAlqGz/DqmGqV6eRXib6zOG8SGAAAIIIIAAAggggAACCCCAAAIIIJBtAcLbbIsH8zw6b4Nx7Na7EN52Kz8PRwCBHingJVDtPLztctnkDp5entV1eOvveWYAsWWT6bztkdObl0YAAQQQQAABBBBAAAEEEEAAAQQQyAsBwttwlpHwNpx1Sxg14W0eFJFXQACBkAl4CVTbv5KXvWuTMXi5LtU9aDthTym8TXWcISs9w0UAAQQQQAABBBBAAAEEEEAAAQQQQCAkAoS3ISlUu2ES3oazboS3eVA3XgEBBMIskEp4axtaf6K7/7TDvHhnHa1x54y9Q0t+NkuDzNlu17V9bu5831LdeWHE1u26hHPinpda56378zobZ5hnAmNHAAEEEEAAAQQQQAABBBBAAAEEEEAgVwUIb3O1Ml2Pi/A2nHVLGDWdt3lQRF4BAQRCJpBaeCvF73s7Vncs+Zlm2XS29djyx3/RL1ZF/iNxqeP46xKD3/hAtOvrfDwvpc5b+/RUxxmy8jNcBBBAAAEEEEAAAQQQQAABBBBAAAEEQiBAeBuCIiUZIuFtOOuWMGrC2zwoIq+AAAIhE4gPKd2G3i40jQWjnV839o4l+ll8qmtP7eq6mXfojs/+JNvU22F/21Sel3J4m/o4Y8F1fAewGy2fI4AAAggggAACCCCAAAIIIIAAAggggECnAoS34ZwchLfhrFvCqAlv86CIvAICCIRMII3wtvVN23fMRv668+WUI5+37SsbBYsEvdLLP7k7eXibyvPSCW9bnxffRWz/ym2chLch+wowXAQQQAABBBBAAAEEEEAAAQQQQACBnBcgvM35EiUdIOFtOOuWMGrC2zwoIq+AAAIIpCWQ6jLOaT2UixFAAAEEEEAAAQQQQAABBBBAAAEEEEAghwUIb3O4OF0MjfA2nHUjvM2DuvEKCCCAgFeBWFfqzPu09M4LO1625Y/6F2ezXLfOXa9P5DwEEEAAAQQQQAABBBBAAAEEEEAAAQQQCLsA4W04K0h4G866Ed7mQd14BQQQQMCrQPwSyx32w40Ftza77STc9fogzkMAAQQQQAABBBBAAAEEEEAAAQQQQACBvBEgvA1nKQlvw1k3wts8qBuvgAACCHgX6LjXbYdrx96hJWbz20Heb8qZCCCAAAIIIIAAAggggAACCCCAAAIIIJDHAoS34Swu4W0460Z4mwd14xUQQAAB3wLxXbZxF8+8b6mSrabs+/5cgAACCCCAAAIIIIAAAggggAACCCCAAAJ5I0B4G85SEt6Gs26Et3lQN14BAQQQQAABBBBAAAEEEEAAAQQQQAABBBBAAAEEEMiUAOFtpmQze1/C28z6ZuXu/7nkwaw8h4cggAACCCCAAAIIIIAAAggggAACCCCAAAIIIIAAAgiEQ4DwNhx1aj9Kwttw1i1h1IS3eVBEXgEBBBBAAAEEEEAAAQQQQAABBBBAAAEEEEAAAQQQCFCA8DZAzCzeivA2i9iZehThbaZkuS8CCCCAAAIIIIAAAggggAACCCCAAAIIIIAAAgggEE4Bwttw1o3wNpx1Sxg14W0eFJFXQAABBBBAAAEEEEAAAQQQQAABBBBAAAEEEEAAAQQCFCC8DRAzi7civM0idqYeRXibKVnuiwACCCCAAAIIIIAAAggggAACCCCAAAIIIIAAAgiEU4DwNpx1I7wNZ90SRk14mwdF5BUQQAABBBBAAAEEEEAAAQQQQAABBBBAAAEEEEAAgQAFCG8DxMzirQhvs4idqUcR3mZKlvsigAACCCCAAAIIIIAAAggggAACCCCAAAIIIIAAAuEUILwNZ90Ib8NZt4RRE97mQRF5BQQQQAABBBBAAAEEEEAAAQQQQAABBBBAAAEEEEAgQAHC2wAxs3grwtssYmfqUYS3mZLlvggggAACCCCAAAIIIIAAAggggAACCCCAAAIIIIBAOAUIb8NZN8LbcNYtYdSEt3lQRF4BAQQQQAABBBBAAAEEEEAAAQQQQAABBBBAAAEEEAhQgPA2QMws3orwNovYmXoU4W2mZLkvAggggAACCCCAAAIIIIAAAggggAACCCCAAAIIIBBOAcLbcNaN8DacdUsYNeFtHhSRV0AAAQQQQAABBBBAAAEEEEAAAQQQQAABBBBAAAEEAhQgvA0QM4u3IrzNInamHkV4mylZ7osAAggggAACCCCAAAIIIIAAAggggAACCCCAAAIIhFOA8DacdSO8DWfdEkZNeJsHReQVEEAAAQQQQAABBBBAAAEEEEAAAQQQQAABBBBAAIEABQhvA8TM4q0Ib7OInalHEd5mSpb7IoAAAggggAACCCCAAAIIIIAAAggggAACCCCAAALhFCC8DWfdCG/DWbeEURPe5kEReQUEEEAAAQQQQAABBBBAAAEEEEAAAQQQQAABBBBAIEABwtsAMbN4K8LbLGJn6lGEt5mS5b4IIIAAAggggAACCCCAAAIIIIAAAggggAACCCCAQDgFCG/DWTfC23DWLWHUhLd5UEReAQEEEEAAAQQQQAABBBBAAAEEEEAAAQQQQAABBBAIUIDwNkDMLN6K8DaL2Jl6FOFtpmS5LwIIIIAAAggggAACCCCAAAIIIIAAAggggAACCCAQTgHC23DWjfA2nHVLGDXhbR4UkVdAAAEEEEAAAQQQQAABBBBAAAEEEEAAAQQQQAABBAIUILwNEDOLtyK8zSJ2ph5FeJspWe6LAAIIIIAAAggggAACCCCAAAIIIIAAAggggAACCIRTgPA2nHUjvA1n3RJGTXibB0XkFRBAAAEEEEAAAQQQQAABBBBAAAEEEEAAAQQQQACBAAUIbwPEzOKtCG+ziJ2pRxHeZkqW+yKAAAIdBX7+6FMq/GxrztK0tLTovvvuy9nxMbDgBJ56+ufauqUwuBsGeCfmYYCY3AoBBBBAAAEEEEAAAQQQQAABBBBIUYDwNkW4br6M8LabCxDE4wlvg1DkHggggIA3gZ99XOvtxG486yfjKrvx6Tw6WwKn636WrUel9Jxe5T9J6TouQgABBBBAAAEEEEAAAQQQQAABBBAIRoDwNhjHbN+F8Dbb4hl4HuFtBlC5JQIIINCJwH/8x3+o6dYf5KxP0WO/0b333puz42NgwQnYuXj3PU3B3TDAOy15oIh5GKAnt0IAAQQQQAABBBBAAAEEEEAAAQRSESC8TUWt+68hvO3+GqQ9AsLbtAm5AQIIIOBZIFudt83NzWppalJBYaEKi4o8j8+eSOetL67Qnuyn89YuY9zY2Kzm5hYVFEjFxWZembmV7GhoaIqdV1RUKPuTykHnbSpqXIMAAggggAACCCCAAAIIIIAAAggEJ0B4G5xlNu9EeJtN7Qw9i/A2Q7DcFgEEEEgikI3OWxvcxgdrNngrsImbh4POWw9IeXKK187bzuaP13nmZ/5Faem8zZNJxmsggAACCCCAAAIIIIAAAggggECoBQhvw1k+wttw1i1h1IS3eVBEXgEBBEIjkI3O2/ahWvv/dsOi89ZNKD8+99p56ye8tTLtf1EglfDW3ofO2/yYZ7wFAggggAACCCCAAAIIIIAAAgiEV4DwNpy1I7wNZ90Ib/OgbrwCAgiEUyCTnbdNjY0qKi52YM6cOKZDH21Sn2Ej9KWRo52/i/+8M73Mdt5u1gNTb9cyT6VbqEfW36NqT+dyUioCbp238aG/XQr53fX7tXXLEfXpW6arrx6pgYOqnMfW1TU4SyOXlESW535r7R59+MFhDRhYoUsuHaqRI/s5f29DXHt46QLPduftkeWLNOf+tc74pi9eoQfnDeyadPMDmnq7mcnTF2vFg/PkcnYq5eEaBBBAAAEEEEAAAQQQQAABBBBAoNsFCG+7vQQpDYDwNiW23LqIztvcqgejQQCB/BbIRudtY329dr35sna+ukKDxk/ShBtuVXnvvp5CM6ufuc5bP+FtZB54CtLye8okvl1raLjwkfW6J81k263ztqmp2QllbXBrw9i/Lt2iNWv2aKAJZe/4zhTN+fpolZUVO6GsDWTt+bt3n9BD/71Rq1fv1rnn9tL8BRM076axqqwsic0/L+Gtfensdd4e0fJFc9Sa3XoLZPM9vA1wnvWkryfvigACCCCAAAIIIIAAAggggEC+CRDehrOihLfhrFvCqAlv86CIvAICCIRGIBOdt7aj1gZihUVFajhbp20vPqWdrzyn2gOfq6RXX5175UyNn/0N9Tt3lKtTtjpv3cLHzQ9MlW1sNEmaFq94UG6NkK4vlhcntIWMbn5eXtet89aGsjU19Vr3zj69/toevbHmgI4fazRhbbPGT+ij2XNG6qZbxqtv33LncW+t/VzPLf9Ea/95SCdPNJk52aILJ/bVtdeN1LQrhmvMmP7OeV6W8c5q5+2R5Vo0536tnb5QC01f+DLTgOvqm9fhbbDzzMtc5BwEEEAAAQQQQAABBBBAAAEEEMhNAcLb3KyL26gIb92EQvA54W0IisQQEUAgbwSC7ryN30/ULpW8b+M72vz4n3Rq50emK7LMdEM2qaWily78xrc0esZc9RkyzNUyG523ruGY4rohFz6i9em2mbq+dRhOCDZUc+u8tSL79p7UQ/+zUS+/tEeNDcWqqqownbiNOn26RuPGVen2O6s1sXqQ6uubnM7cvz/zqQlty9SrV6VZTrleZ87Uauy4Xrr9jkmaM3esg9zY2KTi4sgSy10d2eq8jf2igJlnKy54KLJ8sttyyIS3buXjcwQQQAABBBBAAAEEEEAAAQQQyAMBwttwFpHwNpx1Sxg14W0eFJFXQACB0Aj47by1XYot5ifaWRv/ovazZtN1W1xa6ixd+8GzS/XJymdUt3+3Sk04VlhY6Jxed/asKkeM0YgrZ+nib36nS6tc6bx1BpnXAVkqUzbY8Nat89aO8LPPTui/fvWu6b49olIzz8rLS01Q2+j8UkBhYYPGjK3SgAGlJtBt0c6dNTp0sMH5pQEbzto5WV/foIpK6bt3TdSt3xzvvLS9vrQ0sjdzZ0f2Om/blvJ2fqFgWGsXrlvHd17PzWDnWSoznWsQQAABBBBAAAEEEEAAAQQQQCA3BAhvc6MOfkdBeOtXLAfPJ7zNwaIwJAQQyFsBr5238R21UQwb1toQ19lf1IS2RcWRAKzm6GHt2/C2Plr+Vx3fvtl0R1aprLJKzU1miVvbeWvO6T9uooZfMVOj5yxwtfXSeRvrVnTrUEx4WrugzG3P1mhAZhazfWT9PXJOb/07Zy/c8/6sqZG1lZ2jfTfvkeWLIl2U8YdLF2/Sa9yCPHN/X8+KLtPb+l7DkozT07uY58bvCey3Jl46b48drdc/VhzSmtf26+OPDzvdtHb+lZSYJbobGsx/15pRNJmlkGUC2QrzU+b80oDtzrXHsHP66eKLh5qu22G66OK+zt9F99J1m4heOm/9vnOHZ3aYYx47vtuFt2bT3MS55vK9CPM8c6sbnyOAAAIIIIAAAggggAACCCCAQP4IEN6Gs5aEt+GsW8KoCW/zoIi8AgIIhEbAT+dt+wA3fq/QJhOcFZWUOO+99YUntOWZR1Vn9ritLC9Xkdn7tsAEaPZ68z8aeP44Vd+0UOd8ZYZOqeuOR6+dt6mFZimGt/FBWDS8XbhQWrZMsWg2ISxre07yiZFsH9240K6T2RQflLadksKzYuHtdE2fvlZr2+XL0XvHPy952JdeeOul81YqMr8o0NfsebtPSx99T9u2HYr9AoGZXE5I29i653KJmY/O3DPhrp2rvXuX6drZE3TrrRN1znB7do3n76nXztvU5mF0GG01T6htsl8aaD/yWHjbtk9uspfruDx4+OeZ5yJyIgIIIIAAAggggAACCCCAAAIIhF6A8DacJSS8DWfdEkZNeJsHReQVEEAgNAJeOm/jQ9tjn3+qozu3q9/I8zXg/AsS3tPucfvpG6u0c9Xfdeyj952O29LyCuecxvqzzp/nTrxIX752noZdPkP1JWWqMx2SboeXzlu3eyT/3E9420kHZCxYM09I2t0YH47Fdew6A+ris9h9kwS7nYZ5KT4rFt5GlBJD4fgwuPPxu+8Z7F4hL523kun0Vrlqa0v0yqo9WvP6Lm3dckAnTtSZDlvTAd6UOKEiXbmFGj68n74yfZRmXXu+LhhfaX6H4IwZUIP7oOLO8NJ56+uG7U+OC9EXr3hQ8wZGT2irQfLA3pwXPw/91LAHzrO0asTFCCCAAAIIIIAAAggggAACCCDQrQKEt93Kn/LDCW9TpsudCwlvc6cWjAQBBPJfwGvnrQ1wTx3cp09WP6+969/U0OqpmnjLbaro+yUHqbG+Xp+uWalNf3tYtXs+Va/evc0+o8VmqeQm53O7pHL/kaM1+foFGj1jrk42tai2sTm2D25n0l47b1OrlNfwNj7AbBemxoVmyQLMWIdqF8vWRrs1ky457LKscvx7p/oss8ayFs253+kaThoOdhoqBrsXqbfOWzldtIWFFSos6Kvnlu/QX5du1O7dx83oW2xjt+m2jXR5NzfbBbplfomgVF+96nzdfselOufcYvPZSedcP4fXzls/92x/blddu64dvXHz0K0ju6fPs3RqxLUIIIAAAggggAACCCCAAAIIINC9AoS33euf6tMJb1OVy6HrCG9zqBgMBQEE8l7AS+etRTi+Z5e2mD1sD5jgtv74EZX07a/h06/RpJtvU+WAQfroxSe1/cUnVLN7hyrKylRslqwtLilVfd0ZJ0izHbfV18/XoCnTVF9WqXrTIOk1PstG563XQncIaLtc0tZjuNluv1LbcBm/LHGn3ZYJg079WW3hbbLlm+1DOgu5PT7TI66Xzls7lxoamsxetna57TK98fpBPfzQJn322Qnz3za8bTG/NFAUC29tgFtRUaprrztP//aDS0wXbr35rNHp0LXn+Tky23nr8osEcQF70i5nD0srJwv3e+I881NzzkUAAQQQQAABBBBAAAEEEEAAgdwSILzNrXp4HQ3hrVepHD6P8DaHi8PQEEAg7wTcOm9tGHZy/x59+voKbX36LyqoqzUBWInqTadtQVUfTVzwrya8Hawtzy7V8W2bYkslNzXYkKxFJSbIHXjeWI2/Zq7GzJyn2pZC1Zqu2+hhl7Xt6shW561rYTvrgE0SvLbdy23/2fZPjV+WuLNr3QNW13dxToh7ViwYbL8scvRO2QlvvXbe2lHV1zdq16fHtOKFvXr11YM6fswugdxsQtnI3LJzzy6jXFBQ6HTiXjixr+bdOFyXXDpYAwZWeSOKOyvjnbftlj3ucoDJ5mKX87D1bkkD3p43z3wXnwsQQAABBBBAAAEEEEAAAQQQQCBnBAhvc6YUvgZCeIlgZ30AACAASURBVOuLKzdPJrzNzbowKgQQyE8Bt87bpsZGbVvxlHasfFp1e3aqrLTUgbBL19oAt7ncBGGFpoPxzGmVlxSboKxIBeanxSyXbM8ZNn6iLrrxmxpy6ZWqLSpVg4+O26h4NjpvU96zNWPhbeTtY8vlJpt+CSFeGkFxjoS3bp23tlvWBrH22PLhIf3vnzZpw4ZjaqgvNiGt/Yksm2yDW3vY8Lalxf7YZZYbNWhQoebdNEa3fWuy83n8Xs5evt2Z67yN36vYy0i62Ae5i+W52zqsO4b0PWmeeRHmHAQQQAABBBBAAAEEEEAAAQQQyE0BwtvcrIvbqAhv3YRC8DnhbQiKxBARQCBvBNw6b+2etQfXvaY9a/6ho9s/1NnTdr9Qs69oaZkazJLIdXV1TghWZjpsyyur1NTYoMaGBmfZ5GHjJ2ncjNkaddVs1ReXmo7b6H6lkQDOy5GtzttMh7cp3z8OKVnA1rakstf9e5Oo50h469Z5a8PburpGfbT1iFau2KUXnv/M/AJBodMJXmJ+caA1s42Ft21v2qLGxiadOXNGk6r76Zb5Y3Xp1KEaMaKvCXwLWvfQ7XpOZrTz1m1J5NiLtNW4w1LaKXfedpwP+T7PvPy7wzkIIIAAAggggAACCCCAAAIIIJCbAoS3uVkXt1ER3roJheBzwtsQFIkhIoBA3gi4dd7aF+1VVKCaTz7U+089qs83vq0mE84WFJqwy6RltrvWHs7yx61LILeYvxs0+gJdfPNCjbhipk41F+hs5LSUjvB23rZ1VHrbt9Y7Tyxgi3VapvGsHAlv3Tpvrc7nn5/Qb5es1xtrDpjpZ/ZWLi52OmztYffB7T+gUr17mV8sMPviHj1aqxMn6mKodq6ePXtGw84p1e13VuvmW8Y7n9lzS0rc97/NVOdtx1p2Pg/agtV23bMp7nnrNuPycZ65vTOfI4AAAggggAACCCCAAAIIIIBA7goQ3uZubboaGeFtOOuWMGrC2zwoIq+AAAKhEXDrvLUvUmqysQoT4B79YL0+efVF7XjrdZ2trXG6a4tNB649bIduvenEtSHuiEkXO3vcDrv8ajWWVepMa3AbXc7WbZ/beLxwd97KrFS7SHPuX2teqbP9ZOPO8RPEJum0TO1ZZmg5Et66dd7aebF790n916/e0/p1R5zgtqys2ISvzc4vEQwd1kfXXXeBJk0epmNHz+jV1Tu09p+7nOlkg13bfWu7d8vLW/S971drwa3jnM/s/rn2866OzHXedtFNm2xAnXXpxu2Zm/wXBZI9x0Pgn4fzLDT/ODNQBBBAAAEEEEAAAQQQQAABBBDoIEB4G85JQXgbzroljJrwNg+KyCsggEBoBLx03tqXMdmt+hYX6MT2zXrvyb9o7wcbVH+mNvaeNpAtMmHagFFjVD13vkbPmKuTTS2qbbT7jRb63l80HjC8nbf2LeL3ou24V2n8ErXxSyu3BbEm9n1kve6pjhOJC/ASg7rUnhVEeBtEZ7GXztsTxxv00spDWv3KPn28/ZBZCrneCXH79CnTV//PeVq4cLJGjupjsAr03PJteuaprdq58wsnoLXHkKF9ddnl5+jrc89R9eTezt/F76Xb1Rc3I523HjpmE8cUtz9u/P62ceGtPb/zeZH4SwQ9cZ6F5h9nBooAAggggAACCCCAAAIIIIAAAh0ECG/DOSkIb8NZt4RRE97mQRF5BQQQCI2Al87b6MuUmAC30qyWfHL7Jm17abm2vbFKjfVnY+9qO26rr5+vQVOm6WxphepNx21LmhJeO2/9LD3bNqQ09omN3sTLXqNxYWtnHB3Dz7iQrvOLtOLBeRoY/3kqz0q589ZE0w9M1e3L4gaw8BGtb02a/dbES+et+TUCnTheprfWHtLyv2/Vpvf3ql+/Cs2Ze6FuuGGsRp1XYuZcgzOg2poSvfP2F3rsb+9r86a9GjCgStfMusAEt2M1ZkyJCovOOOfZjnC3bnCvnbf+3jmuxnFurl+ZWFAb98sAcfNw8Xn36/74msRu2PGXB0zbtZYvmiOnOTyk88zVixMQQAABBBBAAAEEEEAAAQQQQCBvBAhvw1lKwttw1i1h1IS3eVBEXgEBBEIj4KXzNrrcsX2pErO/aB/TgfvFh+/pg+cf1/4tm9TYUK/+I87ThFk3aMw1N6i2pVC1puvWXme7btM9vHTe+gvNoiPKUnjb+rj4Lsc2k86XU3bOaddRGb2uQzduO2Rfz0ojvO0Q/sV1g/qtiZfOW9tRW6BKHTsurVr5md57d7/Z57ZC824ar/ETeps5d9IsodzohLGFBZWmq7ZSzz79sd5++3PTddtbM2eepykX9zfn1RixSMjr9fDSeevrnWPuyULVrkYV12EdDX3b/RKBSWRbl+tuvY9bOBzieea1fpyHAAIIIIAAAggggAACCCCAAALhFyC8DWcNCW/DWbeEURPe5kEReQUEEAiNgJ/O2+hL2SWUe5v/qdm5VVv+8bRqjx/Tl80et0MuvVI1hSUyW5Cm3XEbe9Zjv9G9994bGk8GmijghMgrr+vYIZwEylvnrb3QTECV6dSpEtWcLjTLJkv9vtRg/qwzf9+6wbJzf3teiTmvrPW8FvXpa/e3td3iTb5K5bXz1tdNORkBBBBAAAEEEEAAAQQQQAABBBBAwJcA4a0vrpw5mfA2Z0qR+kAIb1O340oEEEDAr4CXztv4ezY3R/awLTW5WJXpwD28aZ3qa05p2EXT1FBWYTpuvS1D62ecXjpv/dyPc7Mn4HSiqm0p5a6e7K3ztm1+2Q5cFZSZWzabTtrT5s+mhCWQo8shR84rN583ms/tUskNnpZKbj9WL5232ZPlSQgggAACCCCAAAIIIIAAAggggEDPEyC8DWfNCW/DWbeEURPe5kEReQUEEAiNQCqdt9GXsx24vQrN0simz9YulXw2vukxIAGve94G9DhuE6RA67LA5z2yXq3b4HZ5d++dt0EO0tu96Lz15sRZCCCAAAIIIIAAAggggAACCCCAQCYFCG8zqZu5exPeZs42a3cmvM0aNQ9CAAEE5LfzNkoW7WosMQGu2QY3FtxG/z5IWjpvg9TM3r3sksn3a7EenDfQ00O9dt56ulkGTqLzNgOo3BIBBBBAAAEEEEAAAQQQQAABBBDwIUB46wMrh04lvM2hYqQ6FMLbVOW4DgEEEPAvkE7nrf+n+b+Czlv/ZmG9gs7bsFaOcSOAAAIIIIAAAggggAACCCCAAALZESC8zY5z0E8hvA1atBvuR3jbDeg8EgEEeqzAzx99SoWfbc3Z97edvPfdd1/Ojo+BBSfw1NM/19YthcHdMMA7MQ8DxORWCCCAAAIIIIAAAggggAACCCCAQIoChLcpwnXzZYS33VyAIB5PeBuEIvdAAAEEEEAAAQQQQAABBBBAAAEEEEAAAQQQQAABBPJHgPA2nLUkvA1n3RJGTXibB0XkFRBAAAEEEEAAAQQQQAABBBBAAAEEEEAAAQQQQACBAAUIbwPEzOKtCG+ziJ2pRxHeZkqW+yKAAAIIIIAAAggggAACCCCAAAIIIIAAAggggAAC4RQgvA1n3Qhvw1m3hFET3uZBEXkFBBBAAAEEEEAAAQQQQAABBBBAAAEEEEAAAQQQQCBAAcLbADGzeCvC2yxiZ+pRhLeZkuW+CCCAAAIIIIAAAggggAACCCCAAAIIIIAAAggggEA4BQhvw1k3wttw1i1h1IS3eVBEXgEBBBBAAAEEEEAAAQQQQAABBBBAAAEEEEAAAQQQCFCA8DZAzCzeivA2i9iZehThbaZkuS8CCCCAAAIIIIAAAggggAACCCCAAAIIIIAAAgggEE4Bwttw1o3wNpx1Sxg14W0eFJFXQAABBBBAAAEEEEAAAQQQQAABBBBAAAEEEEAAAQQCFCC8DRAzi7civM0idqYeRXibKVnuiwACCCCAAAIIIIAAAggggAACCCCAAAIIIIAAAgiEU4DwNpx1I7wNZ90SRk14mwdF5BUQQAABBBBAAAEEEEAAAQQQQAABBBBAAAEEEEAAgQAFCG8DxMzirQhvs4idqUcR3mZKlvsigAACCCCAAAIIIIAAAggggAACCCCAAAIIIIAAAuEUILwNZ90Ib8NZt4RRE97mQRF5BQQQQAABBBBAAAEEEEAAAQQQQAABBBBAAAEEEEAgQAHC2wAxs3grwtssYmfqUYS3mZLlvggggAACCCCAAAIIIIAAAggggAACCCCAwP9n7zzAJCuqNlxLNP6KZDOoqIiASjBnUaIYMCIgiuQooKiwgGACYQEFjCRFRURQgpizAkpSQUHBrIiwZiXuf9/aObPVvd0zPTO3e/r2vvd59tndnnsrvOfU6d371TklAQlIQALNJKB420y7Kd42024to1a8HQEjOgUJSEACEpCABCQgAQlIQAISkIAEJCABCUhAAhKQgAQkUCMBxdsaYQ6wKcXbAcLuV1eKt/0ia7sSkIAEJCABCUhAAhKQgAQkIAEJSEACEpCABCQgAQlIoJkEFG+baTfF22barWXUircjYESnIAEJSEACEpCABCQgAQlIQAISkIAEJCABCUhAAhKQgARqJKB4WyPMATaleDtA2P3qSvG2X2RtVwISkIAEJCABCUhAAhKQgAQkIAEJSEACEpCABCQgAQk0k4DibTPtpnjbTLu1jFrxdgSM6BQkIAEJSEACEpCABCQgAQlIQAISkIAEJCABCUhAAhKQQI0EFG9rhDnAphRvBwi7X10p3vaLrO1KQAISkIAEJCABCUhAAhKQgAQkIAEJSEACEpCABCQggWYSULxtpt0Ub5tpt5ZRK96OgBGdggQkIAEJSEACEpCABCQgAQlIQAISkIAEJCABCUhAAhKokYDibY0wB9iU4u0AYferK8XbfpG1XQlIQAISkIAEJCABCUhAAhKQgAQkIAEJSEACEpCABCTQTAKKt820m+JtM+3WMmrF2xEwolOQgAQkIAEJSEACEpCABCQgAQlIQAISkIAEJCABCUhAAjUSULytEeYAm1K8HSDsfnWleNsvsrYrAQlIQAISkIAEJCABCUhAAhKQgAQkIAEJSEACEpCABJpJQPG2mXZTvG2m3VpGrXg7AkZ0ChKQgAQkIAEJSEACEpCABCQgAQlIQAISkIAEJCABCUigRgKKtzXCHGBTircDhN2vrhRv+0XWdiUgAQlIQAISkIAEJCABCUhAAhKQgAQkIAEJSEACEpBAMwko3jbTboq3zbRby6gVb0fAiE5BAhKQgAQkIAEJSEACEpCABCQgAQlIQAISkIAEJCABCdRIQPG2RpgDbErxdoCw+9WV4m2/yNquBCQgAQlIQAISkIAEJCABCUhAAhKQgAQkIAEJSEACEmgmAcXbZtpN8baZdmsZteLtCBjRKUhAAhKQgAQkIAEJSEACEpCABCQgAQlIQAISkIAEJCCBGgko3tYIc4BNKd4OEHa/ulK87RdZ25WABCQgAQlIQAISkIAEJCABCUhAAhKQgAQkIAEJSEACzSSgeNtMuyneNtNuLaNWvB0BIzoFCUhAAhKQgAQkIAEJSEACEpCABCQgAQlIQAISkIAEJFAjAcXbGmEOsCnF2wHC7ldXirf9Imu7EpCABCQgAQlIQAISkIAEJCABCUhAAhKQgAQkIAEJSKCZBBRvm2k3xdtm2q1l1Iq3I2BEpyABCUhAAhKQgAQkIAEJSEACEpCABCQgAQlIQAISkIAEaiSgeFsjzAE2pXg7QNj96krxtl9kbVcCEpCABCQgAQlIQAISkIAEJCABCUhAAhKQgAQkIAEJNJOA4m0z7aZ420y7tYxa8XYEjOgUJCABCUhAAhKQgAQkIAEJSEACEpCABCQgAQlIQAISkECNBBRva4Q5wKYUbwcIu19dKd72i6ztSkACEpCABCQgAQlIQAISkIAEJCABCUhAAhKQgAQkIIFmElC8babdFG+babeWUSvejoARnYIEJCABCUhAAhKQgAQkIAEJSEACEpCABCQgAQlIQAISqJGA4m2NMAfYlOLtAGH3qyvF236RtV0JSEACEpCABCQgAQlIQAISkIAEJCABCUhAAhKQgAQk0EwCirfNtJvibTPt1jJqxdsRMKJTkIAEJCABCUhAAhKQgAQkIAEJSEACEpCABCQgAQlIQAI1ElC8rRHmAJtSvB0g7H51pXjbL7K2KwEJSEACEpCABCQgAQlIQAISkIAEJCABCUhAAhKQgASaSUDxtpl2U7xtpt1aRq14OwJGdAoSkIAEJCABCUhAAhKQgAQkIAEJSEACEpCABCQgAQlIoEYCirc1whxgU4q3A4Tdr64Ub/tF1nYlIAEJSEACEpCABCQgAQlIQAISkIAEJCABCUhAAhKQQDMJKN42026Kt820W8uoFW9HwIhOQQISkIAEJCABCUhAAhKQgAQkIAEJSEACEpCABCQgAQnUSEDxtkaYA2xK8XaAsPvVleJtv8jargQkIAEJSEACEpCABCQgAQlIQAISkIAEJCABCUhAAhJoJgHF22baTfG2mXZrGbXi7QgY0SlIQAISkIAEJCABCUhAAhKQgAQkIAEJSEACEpCABCQggRoJKN7WCHOATSneDhB2v7pSvO0XWduVgAQkIAEJSEACEpCABCQgAQlIQAISkIAEJCABCUhAAs0koHjbTLsp3jbTbi2jVrwdASM6BQlIQAISkIAEJCABCUhAAhKQgAQkIAEJSEACEpCABCRQIwHF2xphDrApxdsBwu5XV4q3/SJruxKQgAQkIAEJSEACEpCABCQgAQlIQAISkIAEJCABCUigmQQUb5tpN8XbZtqtZdSKtyNgRKcgAQlIQAISkIAEJCABCUhAAhKQgAQkIAEJSEACEpCABGokoHhbI8wBNqV4O0DY/epK8bZfZG1XAhKQgAQkIAEJSEACEpCABCQgAQlIQAISkIAEJCABCTSTgOJtM+2meNtMu7WMWvF2BIzoFCQgAQlIQAISkIAEJCABCUhAAhKQgAQkIAEJSEACEpBAjQQUb2uEOcCmFG8HCLtfXSne9ous7UpAAhKQgAQkIAEJSEACEpCABCQgAQlIQAISkIAEJCCBZhJQvG2m3RRvm2m3llEr3o6AEZ2CBCQgAQlIQAISkIAEJCABCUhAAhKQgAQkIAEJSEACEqiRgOJtjTAH2JTi7QBh96srxdt+kbVdCUhAAhKQgAQkIAEJSEACEpCABCQgAQlIQAISkIAEJNBMAoq3zbSb4m0z7dYyasXbETCiU5CABCQgAQlIQAISkIAEJCABCUhAAhKQgAQkIAEJSEACNRJQvK0R5gCbUrwdIOx+daV42y+ytisBCUhAAhKQgAQkIAEJSEACEpCABCQgAQlIQAISkIAEmklA8baZdlO8babdWkateDsCRnQKEpCABCQgAQlIQAISkIAEJCABCUhAAhKQgAQkIAEJSKBGAoq3NcIcYFOKtwOE3a+uFG/7RdZ2JSABCUhAAhKQgAQkIAEJSEACEpCABCQgAQlIQAISkEAzCSjeNtNuirfNtFvLqBVvR8CITkECEpCABCQgAQlIQAISkIAEJCABCUhAAhKQgAQkIAEJ1EhA8bZGmANsSvF2gLD71ZXibb/I2q4EJCABCUhAAhKQgAQkIAEJSEACEpCABCQgAQlIQAISaCYBxdtm2k3xtpl2axm14u0IGNEpSEACEpCABCQgAQlIQAISkIAEJCABCUhAAhKQgAQkIIEaCSje1ghzgE0p3g4Qdr+6UrztF1nblYAEJCABCUhAAhKQgAQkIAEJSEACEpCABCQgAQlIQALNJKB420y7Kd42024to1a8HQEjOgUJSEACEpCABCQgAQlIQAISkIAEJCABCUhAAhKQgAQkUCMBxdsaYQ6wKcXbAcLuV1eKt/0ia7sSkIAEJCABCUhAAhKQgAQkIAEJSEACEpCABCQgAQlIoJkEFG+baTfF22barWXUircjYESnIAEJSEACEpCABCQgAQlIQAISkIAEJCABCUhAAhKQgARqJKB4WyPMATaleDtA2P3qSvG2X2RtVwISkIAEJCABCUhAAhKQgAQkIAEJSEACEpCABCQgAQk0k4DibTPtpnjbTLu1jFrxdgSM6BQkIAEJSEACEpCABCQgAQlIQAISkIAEJCABCUhAAhKQQI0EFG9rhDnAphRvBwi7X10p3vaLrO1KQAISkIAEJCABCUhAAhKQgAQkIAEJSEACEpCABCQggWYSULxtpt0Ub5tpt5ZRK96OgBGdggQkIAEJSEACEpCABCQgAQlIQAISkIAEJCABCUhAAhKokYDibY0wB9iU4u0AYferK8XbfpG1XQlIQAISkIAEJCABCUhAAhKQgAQkIAEJSEACEpCABCTQTAKKt820m+JtM+3WMmrF2xEwolOQgAQkIAEJSEACEpCABCQgAQlIQAISkIAEJCABCUhAAjUSULytEeYAm1K8HSDsfnWleNsvsrYrAQlIQAISkIAEJCABCUhAAhKQgAQkIAEJSEACEpCABJpJQPG2mXZTvG2m3VpGrXg7AkZ0ChKQgAQkIAEJSEACEpCABCQgAQlIQAISkIAEJCABCUigRgKKtzXCHGBTircDhN2vrhRv+0XWdiUgAQlIQAISkIAEJCABCUhAAhKQgAQkIAEJSEACEpBAMwko3jbTboq3zbRby6gVb0fAiE5BAhKQgAQkIAEJSEACEpCABCQgAQlIQAISkIAEJCABCdRIQPG2RpgDbErxdoCw+9WV4m2/yNquBCQgAQlIQAISkIAEJCABCUhAAhKQgAQkIAEJSEACEmgmAcXbZtpN8baZdmsZteLtCBjRKUhAAhKQgAQkIAEJSEACEpCABCQgAQlIQAISkIAEJCCBGgko3tYIc4BNKd4OEHa/ulK87RdZ25WABCQgAQlIQAISkIAEJCABCUhAAhKQgAQkIAEJSEACzSSgeNtMuyneNtNuLaNWvB0BIzoFCUhAAhKQgAQkIAEJSEACEpCABCQgAQlIQAISkIAEJFAjAcXbGmEOsCnF2wHC7ldXirf9Imu7EpCABCQgAQlIQAISkIAEJCABCUhAAhKQgAQkIAEJSKCZBBRvm2k3xdtm2q1l1Iq3I2BEpyABCUhAAhKQgAQkIAEJSEACEpCABCQgAQlIQAISkIAEaiSgeFsjzAE2pXg7QNj96krxtl9kbVcCEpCABCQgAQlIQAISkIAEJCABCUhAAhKQgAQkIAEJNJOA4m0z7aZ420y7tYxa8XYEjOgUJCABCUhAAhKQgAQkIAEJSEACEpCABCQgAQlIQAISkECNBBRva4Q5wKYUbwcIu19dKd72i6ztSkACEpCABCQgAQlIQAISkIAEJCABCUhAAhKQgAQkIIFmElC8babdFG+babeWUSvejoARnYIEJCABCUhAAhKQgAQkIAEJSEACEpCABCQgAQlIQAISqJGA4m2NMAfYlOLtAGH3qyvF236RtV0JSEACEpCABCQgAQlIQAISkIAEJCABCUhAAhKQgAQk0EwCirfNtJvibTPt1jJqxdsRMKJTkIAEJCABCUhAAhKQgAQkIAEJSEACEpCABCQgAQlIQAI1ElC8rRHmAJtSvB0g7H51pXjbL7K2KwEJSEACEpCABCQgAQlIQAISkIAEJCABCUhAAhKQgASaSUDxtpl2U7xtpt1aRq14OwJGdAoSkIAEJCABCUhAAhKQgAQkIAEJSEACEpCABCQgAQlIoEYCirc1whxgU4q3A4Tdr64Ub/tF1nYlIAEJSEACEpCABCQgAQlIQAISkIAEJCABCUhAAhKQQDMJKN42026Kt820W8uoFW9HwIhOQQISkIAEJCABCUhAAhKQgAQkIAEJSEACEpCABCQgAQnUSEDxtkaYA2xK8XaAsPvVleJtv8jargQkIAEJSEACEpCABCQgAQlIQAISkIAEJCABCUhAAhJoJgHF22baTfG2mXZrGbXi7QgY0SlIQAISkIAEJCABCUhAAhKQgAQkIAEJSEACEpCABCQggRoJKN7WCHOATSneDhB2v7pSvO0XWduVgAQkIAEJSEACEpCABCQgAQlIQAISkIAEJCABCUhAAs0koHjbTLsp3jbTbi2jVrwdASM6BQlIQAISkIAEJCABCUhAAhKQgAQkIAEJSEACEpCABCRQIwHF2xphDrApxdsBwu5XV4q3/SJruxKQgAQkIAEJSEACEpCABCQgAQlIQAISkIAEJCABCUigmQQUb5tpN8XbZtqtZdSKtyNgRKcgAQlIQAISkIAEJCABCUhAAhKQgAQkIAEJSEACEpCABGokoHhbI8wBNqV4O0DY/epK8bZfZG1XAhKQgAQkIAEJSEACEpCABCQgAQlIQAISkIAEJCABCTSTgOJtM+2meNtMu7WMWvF2BIzoFCQgAQlIQAISkIAEJCABCUhAAhKQgAQkIAEJSEACEpBAjQQUb2uEOcCmFG8HCLtfXSne9ous7UpAAhKQgAQkIAEJSEACEpCABCQgAQlIQAISkIAEJCCBZhJQvG2m3RRvm2m3llEr3o6AEZ2CBCQgAQlIQAISkIAEJCABCUhAAhKQgAQkIAEJSEACEqiRgOJtjTAH2JTi7QBh96srxdt+kbVdCUhAAhKQgAQkIAEJSEACEpCABCQgAQlIQAISkIAEJNBMAoq3zbSb4m0z7dYyasXbETCiU5CABCQgAQlIQAISkIAEJCABCUhAAhKQgAQkIAEJSEACNRJQvK0R5gCbUrwdIOx+daV42y+ytisBCUhAAhKQgAQkIAEJSEACEpCABCQgAQlIQAISkIAEmklA8baZdlO8babdWkateDsCRnQKEpCABCQgAQlIQAISkIAEJCABCUhAAhKQgAQkIAEJSKBGAoq3NcIcYFOKtwOE3a+uFG/7RdZ2JSABCUhAAhKQgAQkIAEJSEACEpCABCQgAQlIQAISkEAzCSjeNtNuirfNtFvLqBVvR8CITkECEpCABCQgAQlIQAISkIAETlBshQAAIABJREFUJCABCUhAAhKQgAQkIAEJ1EhA8bZGmANsqqt4u2DBggEOw65mQuDIecfP5HGflYAEJCABCUhAAhKQgAQkIAEJSEACEpCABCQgAQlIQAISGDECb99nrxGb0WhOZ86cOS0Ty+KtQm2zja1422z7OXoJSEACEpCABCQgAQlIQAISkIAEJCABCUhAAhKQgAQkUDcBxdu6iQ6mvTlv3XP3WlJsFYAHY7BOvSjezh57e5aABCQgAQlIQAISkIAEJCABCUhAAhKQgAQkIAEJSEACw0hA8XZ2rdKeUdvraHoSbxVme8U5O/cdcexxs9OxvUpAAhKQgAQkIAEJSEACEpCABCQgAQlIQAISkIAEJCABCQwlgXfsu/dQjstBpTSRsNsi3s5EpJ3JsxppZgQUb2fGz6clIAEJSEACEpCABCQgAQlIQAISkIAEJCABCUhAAhKQwKgRULydXYtOJ/OWZ+a8ZY/dJiybrCg7u4btpfd3HjOvl9u8RwISkIAEJCABCUhAAhKQgAQkIAEJSEACEpCABCQgAQlIYAkhcPB++ywhM23mNLuJuy3i7UyE2gW1nJzbTLizPep3HnPsbA/B/iUgAQlIQAISkIAEJCABCUhAAhKQgAQkIAEJSEACEpCABIaIwMH77TtEo1nyhlIl0U75Gs+8bRdtFxdiJ1dmJ79jyuPzgR4JHH70MT3e6W0SkIAEJCABCUhAAhKQgAQkIAEJSEACEpCABCQgAQlIQAJLAoFD9t9vSZjm0M5xYu229ael0DvnwN13HdddF4m2Cz/qKMh2SbFVvJ093zjsqPfPXuf2LAEJSEACEpCABCQgAQlIQAISkIAEJCABCUhAAhKQgAQkMHQE5h7w5qEb05I0oMXE2w6puIvuWfgnbsnibSnatiu5PYuy1k2eNX87VPF21tjbsQQkIAEJSEACEpCABCQgAQlIQAISkIAEJCABCUhAAhIYRgKHKt7OrlkmqZs8LtyO3Tcm36Y5B+xG5u2CRVm2lQjbIRW3cxZuOeWeVd7Z5TSKvc9931GjOC3nJAEJSEACEpCABCQgAQlIQAISkIAEJCABCUhAAhKQgAQkME0Chx14wDSf9LFaCHSpm9zycSncxp8f9ahHKbvWYgEbkYAEJCABCUhAAhKQgAQkIAEJSEACEpCABCQgAQlIQAISkIAEJDB9AnPWXHNNxdvp8/NJCUhAAhKQgAQkIAEJSEACEpCABCQgAQlIQAISkIAEJCABCUhAArUQmLPGGmssmFOl4XLwrb/LQT9wHRgHjAPGAeOAccA4YBwwDhgHjAPGAeOAccA4YBwwDhgHjAPGAeOAccA4YBwwDhgHZikOkHnrAnQBugBnaQG6ccKNI26cceOQccA4YBwwDhgHjAPGAeOAccA4YBwwDhgHjAPGAeOAccA4YBwwDhgHjANjcSBn3taSw2sjEpCABCQgAQlIQAISkIAEJCABCUhAAhKQgAQkIAEJSEACEpCABCQwbQKKt9NG54MSkIAEJCABCUhAAhKQgAQkIAEJSEACEpCABCQgAQlIQAISkIAE6iMw5+EPf7hn3pqKbiq6JSksSWEcMA4YB4wDxgHjgHHAOGAcMA4YB4wDxgHjgHHAOGAcMA4YB4wDxgHjgHHAODDbcYCyyZ5565m3nnnrmbfGAeOAccA4YBwwDhgHjAPGAeOAccA4YBwwDhgHjAPGAeOAccA4YBwwDhgHjAPGgdmNAznztr5EXluSgAQkIAEJSEACEpCABCQgAQlIQAISkIAEJCABCUhAAhKQgAQkIIHpEFC8nQ41n5GABCQgAQlIQAISkIAEJCABCUhAAhKYlMDznve8Se+Zyg1kgdx9993pHve4R7rrrrvSH//4x/Tb3/42/fOf/5xKM0N377LLLpvWWmut9LCHPSzP77bbbsvlCvk13StY0fYyyyyTbr311nTDDTfk32E3bNeKK66YHvOYx6TVVlstjw8OweD2229P8+fPT7/+9a/Tn/70p2kPfemllx6f+//93/+l7bffPq277rrp5z//efra176Wrrzyytw29wW/9s423HDDdPDBB6c777wzHXLIIemnP/1pWmWVVdIxxxyT1l9//TR37tz0uc99brydknVpT9rv9cLf8Q1+/eUvfxkfZ7fnH//4x6eHPOQh6Te/+U365S9/mf2p0xXjmcpYOj0TGXr08YAHPCA9//nPTxtvvHG644470oUXXpi+/e1vd53q8ssvn7bbbru0wQYbpOuuuy59/etfT1dddVW2/1JLLZWf489ew0sgYgzrdBhjy/CSm3hk7etqnXXWSWuvvXb617/+lb75zW+m3//+97mB8r6mzrUf437ta1+btt1223TFFVekD33oQzkeekmgSQTmVF/6nnk727Wr7d8a+tbQt4a+ccA4YBwwDhgHjAPGAeOAccA4YBwwDoxgHHjb295Wu10RBxB8EHQQzi699NL0hz/8ofZ+BlkyEnHuRS96UVpvvfVyLERsQ0AsX8xPdTw8CyuEFUQwGH33u99NN95447g4PEwlER/xiEekF7zgBak64i0Ltf/5z3/ScsstNy7iwQMuCPbXXHNN+tWvfpX++9//Ttvu97///dOOO+6YnvCEJ+T2vvzlL6cf//jHk7b3lKc8JR122GFZvH3LW96SffB+97tf2n333dMjH/nIdMopp2SxMoRnGHfjHC+RJ7PDfe9737TRRhslhOPrr78+nXPOObnN8rkQpul3yy23TE984hPTj370o/Sd73wn/f3vfx+fF74Qwvhk/fbyc9qjT9rk/pVWWim98IUvTE996lOzvc4///wsyHLPfe5znyzO8/nvfve7fP8973nPbAfmh4j+1a9+NdthIm69jGuq68X7p1cilk0Q+OWDHvSg9Oc//zlde+212baT8cRvSjuyFvh7fB5/b2+n9N+Ij938uVxfU3mufRyT9dPt/tgUMVV/jf5i7jzPunnSk56UfyHennfeeXljRhln2sfZy7i72am0T2ykmGw+nfqfqh3b+43x8Tmxgu9K4sf//ve/HIPLn4cfENuJf0972tNyPPrhD3+Y4wobXybzS38+vTggtz5xo2zyVAOI989urWv5y9+A2KeAOIIvSowXxgvjhfHCOGAcMA4YB4wDxgHjgHFgNuMAwladF3MJQZI/X3zxxenUU0/N4hufN83fQ1AgW/Gggw5Km222WcbFy2lE15lm3sKErFvaQRgj+wgBF9FzNv2ik50QRWGAAHrJJZfkrLJ73/ve+QU94uUDH/jALOzygv4b3/hG+tSnPpUzNHmJ36vdS4ET0Wm33XbLGZ/4KRmibARo59IusCJKvu9978vj2muvvfIY2ExABi8iLr5IdnDZTjfBtFchFeHmVa96VXr1q1+dhWE2RZDVWs4n/ky/hx9+eHrZy16WzjrrrPThD384i2oxnvCpdsFrIqGnm6AWn9N3CClkUG+11VbpGc94Rvbjz3/+81kYp38yk7feeus8HkRuMjXvda97pV122SU9+clPzuy+9KUvpcsuu6xFmCnXwbD57ZI8HmIUYuLOO++cf6cKwic+8YksLMbGim4bFEJ0DGGwzK7GrzrF88jE7iT0dvPnTvYJv51og0D7+EK47CYUl/eX/jqdjRIxz3JdPfShD80Z7c95znPS3/72t3TyySfnuMW4sAPxoBOf4DpVP4Vxu+DNZxMJ5d3iRCcBt4w3pWBbfl4+x5+JH1FRgCx94ktZoSFsxH077bRTHj9VENgMArOJ7D1VPt7v/696/XfHTO7Lmbd1/iPatiQgAQlIQAISkIAEJCABCUhAAhKQgAQkAAHK3Pbz+ta3vpWOP/74XEa2ieU64+U4gtfRRx+dX8z36yLzFtGR8sBkbg3bRdYtpYcRarEpQh6Zt7z45HcyqCgHTIYmL86Zxyc/+cn0k5/8JE8FAYMX+ZEB2j4/WCOGIHJwkZ1FtixZg1dffXUWOhFD6I++KMWNMNx+Pf3pT0/vf//7czs8j3jLhQjJszzTzRfpk3H+4x//6FrKuJNdyGpEjNhhhx2ycI3YifBJW/QVAg6fcX3gAx9Im2++eRbR8CsyITtdK6ywQmaCsIH42suFrzLPv/71rx1vh92LX/zi9KxnPSvP8bOf/WwWb8ma4/PXve516Re/+EU68sgj0y233JLtzXwQ77Hl2WefnX9nXCuvvHLOwIaX13AQiJjFaNZcc8284YTy+FQN4GdkWh966KHj/hHCxXCMvrmjYN2xgQPeN998c5o3b15Lmfcmfv/1Yg02H0VsIn7ga8Q14n95lX7GJho43XTTTTnr30sCTSWgeNtUyzluCUhAAhKQgAQkIAEJSEACEpCABCQw5AQ4Y7XOC5GKF7mIVlwXXHBB+uhHP5rFniaeixkvnBHREDwod8uF6BXC5XT5tbNCDEXUI3MTQWzYLoTr97znPVlYJqP1Zz/72WJDRMB4+ctfnjjLkGxXxN7PfOYz+T4ydsmmRRBsP9sQYfXBD35w9huED8pncm+It/gPAiOlmLEFZ8siwpL9i/BZnhmLeBuZt3vuuWcWbxEYHv3oR2cBl7LUpbCJjRFt6X/11VfPdqWMMVmKtN+L6ELmLaInvxBv99tvv5bMROZfnuf77ne/O73yla/M2ckf/OAHc6npuBDYmDvjWXXVVfPYEW+5BzadBGvaJjucrDfO90W45n5+/fvf/x4XzekDwZXMWzjBDTGW0s2PetSjst0Qy2FEhia+yFje8IY3ZPEWH6W8KXEDOyAOIkhjTzaCkM3pNbsESjGNDQIvfelLc0l2/Aq7Y7t3vOMdeSNEt4t7aYc1zPrAxsR1fuFrkXnbHtP5Gc9ROpd78K94rtO9tB2ZmTzLc6w/+uNZfo9szXKsPEesYMMB9+Pv+B6/d/qeift5Jkq9xyaOXjdFlP0zR34RT1hfXGzgQLgk+5ay8ieddNL4xhHmxrh4JuYZG0noPzasTMVzoq34Hop2+L0Ts7AN90cmcNinnRm2KzcB8CzPxXEIsGPMxMaYG20S9yjJTkwhfsAmNq8wN+bMZhB+cT82I7bR/3QYTIWX90qgHwTmVCn3nnlrqdShK5Vj6QFLD8ykpID+o//oP5YGNA4YB4wDxgHjgHHAOGAcMA4MRxxADKvz6iTefuxjH8uZk3WXRIxSjrzELl8QM5+6/CvYIO5xjuoWW2yRP+qXeIuQh2DGS+9hi5PPfe5zE6Ij4i3ljCmL2YkzZ9RSXnnjjTfOYi/lQxE5yErjnENK7lJKu5xfdWxcFpl4qf/9738/C6AIM/SDmEgmKJm2ZGwhbFOuGaESkZXsbp6JM1qf+cxnZvEWMSDE2zjzFrHxjDPOSN/85jdz/4wLURfBgazhyHAlO/XWW2/NoiZlrOPM5hhz+7wRWbfbbru07bbbpq985SvpzW9+84T2o2wyQumnP/3pdOKJJ+b2w2833XTTnOENizgLF0EWsQPfoGwx90cGM2IsXJk3TJgD4hFCC2sEEZr5IrYzbgRqst6ibDLn8yLk4duvec1rspBNv5zHy8YLhG7KQdM+oi7tczYuwgt2oFw2Nvne976X7UBMmU4p2mHz96aOJ4Q5xo+Yhk1Zb5dffnkun4wv8Xd8ifLh7fESv6FENkIkmxJYR8Q7SttStnydddZJj3vc4/IaxeZRghg/xKf4hQhLTGYN46us0SuuuCJv3AgBj3iCj7Nu8SfWHxsC8D/WJX7EWmLjRnkmNOOj7C7CNHEDX0NYZKMFa4OS7mX8pK211147r3HKukfJe+ZFLGKN01fYe7JS6WyqQKAlvnEvcQKROUqx8zlzJ+7FGd1wWGuttdKzn/3sPBZ+HiWU2VzCPCdaN/E9xPrl+46NMPSDHWg74hHCPHalBD9rMj7HNtiUNUxsI4YzZjbJ4Bd8P2MbmMCBjRrEReYEL8bMvLEXNuJe1jrjZv7YgU072AQRG5szd+b2gx/8IJ8DTruU7ubseM5PJ47wGeIv9xGj4oxgxj2ZHZq6Ph33iP3/h7LJdf2D03aG4z9G2kE7GKhHLFC7waS2FyPGR+Oj8dH4aBwwDhgHjAPGAeOAcWCwcaA9A3KmQi5rmBfAvEznokTnRz7ykSwOxZmbda5zXsxzlilt8wI4so7q8qPIliSjlMxbMtfqFG9LVohrZN4idJQv3uvkNRMuiC2IsQgje+yxx3gJ4/bxIe685S1vSZw9+973vjef44tgwGdkLn/xi19MBx54YMv/IxF8999//5w9yhmIZ555ZuaMeEu/CIjYlhf6CAP8mX7IwEVQJLsXEZKxIFAcddRRWXTYe++9sziBwMjZsghEhxxySDr99NPzvfSLTXmGv2MD5ofQgtBD5ipnv+LHiB3lGbblvGkf4ZbMW8RexGuy0xCa4mxQxk4b2ICSxC95yUty5u0JJ5yQz5ilbUQQBDZKGpPJik/zPD7+2Mc+Nn/GPClJGoIygghCMAIu5YsRu+DFmCiVS7tkwSHYMWYEOUQWMm8ZD2WTEeIpeUo2MAINggzcGB98Ed4RXWAT2bWIZcyRsSHG8HfawhaRzVhmVg6LH4/6OEJMRVh/5zvfme32rne9K59tjH0RMRH0KW2LcFnywF9ZI5zHjHhLWwh8xCk2UCAOsh4R8yhNftppp+XnOe/1aU97WqK0Ohnc+AXrDyGWnxP/WUOIffgcmx1Y2/gO4i2fESMQffmdTQgIjPg5/o4gSzsIlfg7c2DNcj8+yeYMfs56odoDQiA+jO8jWsIAsZP7WSO0g2DM+qYPYhLfhcGuFLRL4ZSND3Bhowkxgkx4Sv/CB0GTebMWIvOW4wIYF2NmwwRjIZM9xGX4wJfxMm4YdxIuy7jDuiZ2cBY480asD1EXQRQGfIcEM/rjHGs2hRDTYE18iGxXGIQQCxva2n777fNmDmxAbMIm+BO/aIM+iTPYn3PtEXoprR6bTngOARmxH7b8mXi9zTbb5M04kbGMv9EmIjGbAbgXH+tkh1Fft86vmf//yZm3M/2Hs89LQAISkIAEJCABCUhAAhKQgAQkIAEJSKCdwKDEW1709lJ+thcLhQDJvbxIPuCAA/LLc85hLTOoemlrsnsi+wdRkczbQYm3UYpzsvEN8ueIFoi3vOCnjG6385IRNnbdddf8wp8MWARA/oxgi4CBiPPWt761ZeiIjCHeItYg3vIye8cdd8yCKOIF5Xopx0kGLhcZhGR7bbLJJlkUwj6IJgif9ItIQXlnMv4QXciEI2OPkrFk33IxTvpAvPz4xz8+XiYZQQEBAzEKUQWBNbJjOzEn2wyBk2fwQQRrxhKiEs/gS2QQIhwhdCBiwOa4447LAg6iD4IJWW88CyfWDRwYP2INP2deiPzw4EKIRbxFrPrCF76QxQ/EE4QqRBsEOzIkOVsXIQZuPIPQgtgE6x/+8IdZ6IU12XyITvBA5EPkQZhGeIELIgs2YoyMDQGddYGox5hCuGadhng7SD+1r4XnRSPmcwYzYv2xxx6bs1IRZvF5BFY2SVDat7wQJF//+tfn+7A9GxEiwx7xjYxTBEg2lxxxxBFZrOdCTGTTAb6JSEymJfGeTTwIp6wjREXGgZBL9ib9vOIVr8j3kC2KcIcAio9FNjzxnT7YjMHFGiGO8HMET57D11lTxCfaY7MBme1kfLJuiCsIy/gtDGITBln4ZJSzWYHsd3iU5deDS3sZaubJWkYgZYMD6441Qv+IyvBmXLR57bXX5hhA+XfWLuuZ+bABgrXB+EIIZoMFlRdigwdrq9NFP8Q1WLEhgzFHKWtsjkhN1jy2ZX2zrrEV86UPBHs+p382hBC3aAtm2I0L8Z5YgD9QKh2bsrGFfhDqEc7Z/EGcYIMADIgDb3/72zPrc889N8dYPkccRkBmzPgPPoWtww60hx2IS8RozkmPs8FdyxIYdgKKt8NuIccnAQlIQAISkIAEJCABCUhAAhKQgAQaSqCJ4m28TOclP4IRoh0v08kEQ7yKEpt1CEeKt4scG7EPEYCsK4RAhAn48EKfK0QXhBrETIQNslYRT8m0QzRCaOXsWrKYywthCIEDkZwX+4i02A+Bh3LECBlkztJeeZHJy1gQHShVTOYaZVsRbxGPKJsc/XP+Lpl++AvtM17mg3iCaEBJ6PLaaKONsoiBGESWYpSY7bTUKSmKuIlYhphCNh+CLKJ1iDCwQiQh4w+Rh1KmCKdsOuBzxg0D+NIfHBBI4yIbERELcZf5UdKYvhBnyIRknIiw5YVgtM8+++SxIwyRCYeQQpYttmCTAFnICCqMh/Ejfn/961/P5xVzIYwhcMMJm3A/olF5Ie4efPDB2eY77bRTFtSirHk3EaqhIXNoh12eqYxQh/iGyInoFtnVxE42DmBPxEw2MpTnFCOuzZ07N4t78+bNyxsX4mKN7rvvvlm4I8uarHrEUNYRGe6IgBdeeOFiGzNYc2T+spmA9YtIih9xP/5GFibrAGE3LsaJ6ErMYAxk+iOQ4rNkrSPu4deUPY6LTQdk95P1ja8jOrKGGTMCLT9D1CwvYgHCM30wNsr2djqbN852pQw1Y7nooosyJ7Ju42JN0xfs4cCmDDa4kHXLM4ibrHWE0PJCDCZ2sQbZHMM6nuj8V2xH9QCyZYmN5Zm9xFk2a5BZywYL7PiYxzwmb74gVmDT2PzCGBCa2aSBcAof4hYXc8F/2OxCPzAv/62AHbAp42RulEjm4jPsyjyI11zEAaowwAbRHm4IyOWF6MsGFLJ4Eb3ZgFLXZq+hXbAObCQIzKm+mD3z1pKkliSt/pE+k9I+lh6Qn/4z2NJr8pa3cde4axwwDhgHjAPGAeOAcaAZcaDf4i0CFCITZ+rFGZ0ziQ8IFCHKkolI5iXZnLyc5+U3JZrJyOKFMQIAL6xn0l88y0tnMpP6nXlLhmdkk81k3P1Yf4h6iAaIE3HGLMIe4gGCJAImP4M7cyDzioxPXsIjPCI6YCsEH4S+cn5k+iEAwRnhkrNgaedNb3pTzlgjCxABClGkfI7sL0QfRE4ywOgXERRhCQYIC2SHIU6QrUo/b3vb27KwgdiDGIP4SaYsflpyIyOQeTF+xMiJ/Je544uIUYyPebOJAL+M8eKTZC0jYiGA0XZk3iLeMk8yknmO0sOUGkVcxef5DGGbLHOEEM6RxtcRiMsNBpT3Zq5xwQJBjgy4s846K7OlVCkZuVEGGTvBDXGJzGHaR1yJc4MZJ3ZAvCde0AaZzqUdEF4QZciufOMb35jPs2TcIYT1wx+HbX3M9njw18jaxIb4EvEPoR17Rklc1iCiLeWKEdnYhBGZmAhvCJrEa8S8spIBwiA+ihCIDyHoIXqyprA557AiTOKbpb3JrCRTnxLlZJ4i6pEBTjwgnvJn1iOZ5uVzbGRgDKx5hNrIxEewZFxk4JLVGdxZV2TmMmfmxppEhCRusXmB2FrOJwRkNmiwvuiH2BQl69tLpLP+EBnZpEG8QKgsx8v84MfmCvix0YK5wYs1iNBL5itCZ/kcm12IU4joCNt8f1GOOTLXuTfu5zNiDLZl7myCIQO4bI/NGfyd2MH6w1b8gkt8H8YGKOI146RcO/ExSqtjZ+aCMI+gSzZsZNozBrKv2SzFRhPiNt8HfM5nbPJAPGdTDeOgbUo2E/NgADt8rlwvxE6yb/FR/s1AfEFk7lRCerbXmf37/5uW7zPKJvsF14z/8Ggn7WQAN4AbB4wDxgHjgHHAOGAcMA4YB4wDxgHjQJPiAKJYnRdzbz/zlpf1MznzFnEKEYyX24gTwZeMpde85jU5e4gX97yA5+Uz5SK5l/v4HFEjXgRPdX2WZ94OqmwyL++H8cxbhEAEOkQaXtaTHUVJUMTNOLsQXgh8COmlCE35UwQ+MmXJrkK8LdcJ2XlkySKQIA4iNNIW52IivsSZmZzjiCARdkTAR0RBQEacQXwh2w5BgntoE7GE8qT8nOxBRB8EAoRfRCf8h7MbEUxD9GdOZfnSyfwGoYiMN4QVhCP8EBvif5F5ynzwS37nPkQvBGkyfhEtED0QY1g/CCZ8xkXfCDEILgggZMjCiAxYMiARWBCiyfBjnowdMRgmZM5R+pS/8wwiGe3RVyneIu4h5DAuyq5iX8QX+qV97MDn2AGRC5E2sgNDBEMQRLRC6GUtxtWkeDiZnYf55zE2BDUERjYpIPAhpBHn8QdsxprBzvgJmyTIIkVkxE7YmYxXsnIR5cLvsCXt4mPcgyBH1jq+gDBJhjy+R6YpmyXw8YidrGkyw4kBZMazCQYRlbVHCWAyg2mHMsdxfitrHMEXkZLxUYqbOI6gSxyiD8TjKC/Pum3fqIPvsyb5nbWIYEhGKuuIuTNf1iCZqaxLxGOyb9l4AMsYP/fFedSwefazn50zaPmeic1E3M/mB4RxslLhjTCO4MkGEWIYGyiImQjJkZWOTciOpoQ6cyF+YROep98QWcO29Ed8QxCmPzZvIIjy/cbvrEuyi9v9NGIEtqekNmI9vkEblFCnHwTayOYnMx9BlTERr8nEj3N6GTPtEGPZvEPWMJtVmBMbaXiWjSXMnzkQcxGCEbexA5tSsEPwjTO98RF+jr2Jx90EbOOJ/88apjicM2/r/Ee0bUlAAhKQgAQkIAEJSEACEpCABCQgAQlIAAL9Fm8RyXiRO5Mzb3lBzBmNvOxFrOKlLoIUL9IRoLjihS6iF2UgEZ8ox8mLcYQA+p+oFGU3byizGgeVeUsm1TCeeYtogWCDYIsgj4DCn2EEW8RGRCDOhkUciIufl+JtZN6WzCPzNsRbBAyEHMqm0i/2Q3xE4CkvhAzETwQAMsdoO4QF+kVoomwyAi0/D/GW8tqIt2wA4GeINpRu5SrPuOw1StAGWatkBSJ0UCIUkSP8p71dMoPJNKN8M4I44gvndSJI8WK6FL5L/2YtIC5RLhaBDfEGsQhOCMiUfUUg4hdCCGIbPBBL6IuzKOFKqViyErknMm+xUYi3iDFk3iKIsXGCUrtkFCK0kW1J/1FlYUWRAAAgAElEQVTWlDmyiQJBHvEWUQ7x1rLJvXpPffeFiIgvIvCxHlk3cQYy9sRPEPsp6c26YqMBmyK4EOIQSMl8xIfxj7jYiMAmC7JEicfEAnyB7NnIvGXtYHtiLvE6hE/+ToxgIwXluBEOKa8dGzMQ7GIM0R+bABBt6QMRl6x8+iHrkzXN5gL8mivWWVk6Gr+n9C9ZyGSjshkjMtmjD9YCTPgeZAxsGoEVV9kW93E+LJtBiDnEEr7XyousXzJMWVe0xxpnrTJ2Mllpg5hQxkaej6xYhG9iB/aCTzmvEKv4jBiAIE1c5HxZ+mWsPINwS+yAD5tIuMjGR4hFpKWcPQwQkPENfIBzcrEZ35uIpvBAgCUjmXspc19uJqFNxGbsiE/gJ2zW4aJUNFn9CNuIt1yMlbjCWIkl+AF+hc24mFvYgY0/9MemFtjFz2MDTAtw/yKBISCQz7x1R4E7CoZpR4H+qD/qj2YSGAeMA8YB44BxwDhgHDAOGAeMA8aB0YgD/RZvyWaaTuZtvIzHzyjbSslWytuSNUSWFC+NEZMox8sVMYkX2GQf8SIcIYGX9ghKCFc8R3tx9RLHzLxd5OfYIIRSyocixCA8YCtECUSPMjM6+MKcrE7Eysi8JcM0Xt7zMp+sK0qkIjTw4p4sWOyHKBkCDxsBEG95jjZ5jmxQRBwEB37/6le/mj9DeOQehCbOYe2UeYuoQDlWxsaZt2Se0SdCAm0zJ9rgV8yxW9yjfYRbfiECUd54Iv+ixDMCG5mwiJ6wI1uSstT4MOVVEVcYTwhhzJEMWjYvhAACL0Q6xBmEVcrW8nOy/BBkyFIk4xm7wBSG+DQCS5x5S19k3pJNyZgQpzg7l/MxI/MW8RbRLMRbRKKST7t4i5Afa63MlPZ7o/7vjTKekWFJJiyZ1awpRDriH0I7MTPKWCOisU7wUUrdIlryZ4Q4xFtERIRcRLZYA6x1NlmwJkO8JWOWNY2PsZGD81rJzg7hkTbxPYQ42mKzARmw+CCZtYwBn2LTBeJt6R+Iu4i39MHviJZstkCMJcYzbtplbqzZKP0c646NC8QcMmu5j4xP1gVXCMusET7DX1l3iIesrfbvCe6HJ+It64AsfrJUox3iA+sH4ZZ1xSYjYiWbMogFfFfRPhnHrE/GGJsb+F6CC1m6iNF8J0fliInWCxuYiGGI8cQB+PNn2oUZm1HoB5GXGEHGPiIrc2RczJkNTjDlecRbftE38QEfisxbNorEWfK02S7estmDz4kZkXmLeB3iLfEBfrDuZAfGQ2yjD3wWBjM98qCX73fjUf3xaEnjPqdadJ5565m3nnnrmbczOqNnSQucztcXif4DzH+AGQeMA8YB44BxwDhgHDAOGAd6iwP9Fm8j83aqZ97GGsaOCA28FKf0Ii/7uXjBjhDBS/sQF/h7ZANyD3/nhTnCLVlSvNyPTDDu6yVOxD1kfSG4xZm3tIWYUb7kn2oSCGMpS0wjYlCOc1jPvKXEKdlUiDAIPIy30zpDcOTzOCMWMQFRgdKqiIyRSVfyRxBBxERMIBMQIRW+CDiIQ7zQjzNby+c4LxLBgGxfyvYiAFFaGPGW/sm8RejhvM448xbhGZ/gLE5KyyJKcw4jJT/L+TBmstoQFhBd4szQTn5D5m2It5S9RvjCtiHuhK9GKWY4UtKVcZDRjbjEPCmxis8iJiO0tPOlPbhgAzhTihTxhYxIBCVKKZfjo00EaoQQsosRi3merDqy1hGNYU22N5m32AhxjDlQjppxs3kCwQ4BCmEOcfrSSy8dty9jYm3GmbfYjPmUGzCMx73F4+lwKjnj5wiwCJeIdJQpjhLaxEpshT/zO5sFyMDljFrWCzER+7M+WEe0QyneMgYShzmrlphMPEQkJKOS54iRnOHMua2TzYN78ROyPhkj7dBn+Vxk3pKJyXriZ/SNr1133XU5o7UcH+NEoOR31irl3fF/Nv0gGLM+YNFL3O80fuIFfVIamZhDlml5HywRi8noJ6MZpgiykbXO2mF9khU/GZ9uP8du2BFbEV/iPnyAKhNkGiPUEjuIK9zHZ8RE4iC2Zc3Hc6xtvhsR5U888cT8i4vvuSibDH82xZRHD+BfxEs2BBCz2PwB18i8JdZSVpl+yFgm0x+hGTuQlcvGlOnawef89/10109fnrNs8lT/6ev9EpCABCQgAQlIQAISkIAEJCABCUhAAr0QGJR4O9WyybygDjEWsQlxjxfjvDiPixdxccULXf5eCqpkCCL6kZGIgMVLbn7FmYeTMbJs8iJCZHDFOZOch8mL+G5XaQ/uQaxBZCTbDvFvr732arEdmXshMiJckjXGGZcIEQg2+AAlPREHyguBJ8QmxoTIi1DBOBE3EKBCvCVTDyEH0QmfoE3Ov0VEYkxkvSIGxYXogSBLiWDEXcSwTv7GZ4i3zIFfCKFkESPURuYsvopP8xkX40M8Q0xFyEXsRMiCD5nACPicVRrn3ka/PMM5lYhd11xzTRZGmAMlYhGLKIEcF/fRHll0iNtwpSQrPk2JZtYSggyCG2IPJVURmsh0pv0oewonRPDIvCVLknUVWZzYGiEaO7BJg3vLLL3J1pg/r48A/kA5WyoUsFYoHx+xLs5zJrOSC19FoGN9sGmE9YxPkDFJBi0+XK5xhGFEVIQ4MkVZR/gCn3Mv6w7/a1+j9IXwSWZonNHK+FjXiIBkYnKuKhsCygvfxbfZSIBAyIYFsjrJ2id7lRLK5ZqkygKl9GmbTRHMgZiFbyJYMnbWQXmRzUsGK+uA2BFsynsilrEO6BtubDAhXpQX2ahk2ZLpi+CJwEubrD++u8hUxzbt86QN1j4bghhzpzFwD/ZjjbKphDGxeaY8W5p7EI7hT+YvlQiIO/TPHMmOjWzYGDcbNSh/TflknkPI56LMM5m3MGcuZN7CKC7sRryBH3OmbS7aQPhF2MWnuIj9+BUMsANxgs0w5UWsx3fJ9MVG3Ri0PORfJDAEBMy8NePSnShmXk97R1ZfdpRoD+1hXDYuGweMA8YB44BxwDhgHDAOGAdGJg4MSrydauZt+f9ZBDCyAhEaKL/IC+N4mY0gVl5R8pLneVHMi2eyf3m5HCLGVDJ3zLxdlDFI1h3Za7zQRzihHHF7JnO3ErnYCREFcQXhBSERoRR7kf1FFijnRSJGINLyC7sjBCKgYjtKuVKGG0ETIYXMOjJv8Q1EScQSBHo+I/OLPyMQUd4ZcZUyp2SoIrqQhYptyczjHjLaEInwU0QUzt5FvEVUQQhCjCBbLPwyfC7+TtlkRGC4cF4oQnWceRtZyAgUkXmLsIGowhm0CLm0zRgRwPBzBCiy3eJsWcrhIuoirNIG/PBp7qM0NEIL8ySLlivWDCIL2cOsGQRXMv8oXRrlXRFJENwQ4WiLDErEKQQUsvAQ1uiPuSEMIfRxXjCiYGRWww4bkelHdiHP0wefh8Dr+6n+Zd5GjMJ+iGRkoGM/Svxiv27xjoxZziJl/bB5gQ0KCIMIlJSjJ3aSUUlb+A+ZnaxR/IA1jLgfmwEQ/fF9zlklkxPxkHXEuqdcLiIhPkEs5jxWxhrZ3IiQtEOp7tJPyO4n0xU/p22EPTZfkOHNONngwZrlc+IBmeFs4CCGICyzIYEYgWhLZillw1lTfC/gl4jJxArWLrGFDRNxhm7790+UCGcdMC7K8rOW4EucYX1SohxxmfLJiJ3EDMRv5k8cgzfjZRwIoYyBSgN8zvgQdYkHjKFTnGE9YRdiBKXNsQuxhvnE9x7ZrWxYQRwlxrB2mSNVE8g6Jq6S2U98QHRnzPgM/BDQiZHYkM/Y4ME4iQ38rKw8QP9sLmH8zI154Wf4BN/RbP7AD/AT7MFGEjbsIHCzkYqfM27iOqL7c5/73HwPG184X7eTHabyvW286X+80R5jGdBk3upwOpwLwpIAxgHjgHHAOGAcMA4YB4wDxgHjgHHAOGAcMA7UHQd4UVvnhY+WpYB5Wd/tzNsQmSKDNoSedgGQ+8gM4mUyL84R+0IQ4yV0efGSPT6jZCXnpyIMkKUYL+DLF+Nx7mqcP0jfZf/tZ97ycp6LF/aIcXWXTUYc5UU4AumwrXcEP0RRxobgiRhYzr/TeIMf9yFQIK5Q+hpRAdGFzDR+IX6sssoquW1e4CNCYgfEG8QN7Mf9ZJ5hK3wAkQQBAOEJGyMs0g9CAOJmiLeIIjyHMLHOOutkcQvhhfEimCJEIH7ysyitjXiL6IAARBlYhGr8ulspYMQkhB24ID6QERyZt1HKG7/EB+kX4YMMNcaN4AEDPqdfxoKozNiYA3OkTC1CCWIQZadhhEDGeDjjFHELcTfGjxhMFh8iE35KXwg/n/70p7NIhhBHJi3jiXLU+DU2RvxBcEJcZ+0iIOP32KEUb8szb5k3ohrjQ6Qnkzh8wzNvB/O9RfY1MZIy4JwNTRlyfLhbHHngAx+Y7YrwjqBHCXF8huxuRF18+sorr8wliuNsccQ4BEIENzZLIETSPpsEyJJnLbGG8QM2BuHPCHb0hdDIM/gka501gg8i+McGm/L7DVGQ9c9cyMJFSKQ91kb48y9/+ct0/fXXZwGWssUhQuK3ZOXyd85xZkMEa4j7KdOMT7IGKDuOnyN0sq6YSzuvWPN8zvzgxbgRM9kwgSiNAM46Y63zZ4RV5krcYN2zpnkOwZT+GQdrm3vZUBJlzdlIwboq42Y5HuIkc+d7EPGZTRTMn/nAhhhLrGOTC1mwbM4g+5hNM8RLRGq48CwXojzn3cKPfhCPEWuZJ77BHBHxEW9jTXMf8w/xFuEe4ZvPsRmxgPEwdypuwJX4RsY2dqRvfIpfzJXzk/EpONImY4h/EzDGYfsedDyDiWdN4Zwzb+v8R7RtSUACEpCABCQgAQlIQAISkIAEJCABCUgAAoMSb6dSNplsLV5y8zI8Sllyth5nHVKekxfYIbJOJN6SvUOmEZk+kWFMxhfCHy+1yUSa7GovmxzibT/PvEWYQ6gctotyoAg7iJJkvfXiO2X5ZMQTsvZ48U8ZVV7OIpxgmxCZED8QkhCG+TliIr6A2IF4idCB/fmFHTk/ErGB7L0oSUyJUMaJjyAC0z6CAWU76Rd/QJCMi5+RmUZ2IKJUnCtJFi6CE75blgguhYWyDZ7nF8IVImkpWnJf+BJ/RkxCIOGcT8TemD8/Q8yAE2IU40HgYE3gswhZ+AflZ/mcCz5k4yFEIYoxPhgyjlh3CNqUJSXrEVawQ+ThQpDlFxeC3SabbJLHBm9Y8TOErhClENvi3M6YPzZFVMInKClr2dPBr15sgN/gzwhnbGpgwwEX6xB/LH0QYRORHrEd/2JzA75BjIwMW9YCohqxmA0BrCUyOfFNNnIQB7jwU7JiyQxn/eHPiH34EKIiIiAbIci4JLYxRrLt8XV8hnVAFmt5kf1JzMffEFeJuXF+NhsJECUZN3GcMfNnxGaERH6PNYvvcj8iMvdEVifjoj02hjCu9v5jLGUMox+y8WHAZgniF/3z/cSf+UWMIY4hSCPUciGcskYR2GECU8ZHe3yHEd/ICibuhb06xRl+Rgzkewh2COXRFu0ixsKTjGl+cSGcIx4jkLIuI/OY71biCD6CzWiPmIdYyzOMlfZZ/4jU/Dku7idzGr9AcIUhF2wi1hCfQrxlUwAbAOAWdoBbbFiBMazwWXxwMgaDX132KIHOBBRv9QwJSEACEpCABCQgAQlIQAISkIAEJCCBvhDoRYCbSsfdMm97FW95GUyZV162I/aRhYrgxEXmDqVZefHfi3jLi3ReLFP2lhfWvJBGYCCjEXGLDMT2MwPb56p420oEMSeynqfiF3EvL+kRjRAaYIvgiqDQfgZxCBfcH8ITv/MMAgUiDNlq/IrM1nI8jJOr/BnP0kan+/kcEQVRmPsQKhA1Ot3bbd4xvl74xL1ReriT3zEHRCHmC6cQXUKUKp+hPe6FLf3DpRw/64r2EFRC9C0zY8u2gjFtYRt+hR0iM7ETg5n6xnT8yWcWEUB4p0IBIicCZYhjEzGKM19ZjwjyceYztmdTQGTckuXNmmADB+XEESNPOumkLO5zRZxEjOQZYixt4rfEWrJto1Qw97PW2DxAjEfMRYBsj8XEa/pBBEZYLf0ef2Z8zJnMUXydbFf6YZ20X9xPe4yN7w/GS5/cj4g5lXVO24ydzQwIwMyLbNYQuRkP7SN0l+fE8hkZroi7PMd6QdTmWfiG0N6LT7PWGQN84vswzovtdG5unJdLGWliHKIt94WP0A6/aAMm3M9ZtXChggVzKxlhNwRc5oBtyrO58QE2ivA7gn+wYV7EbeyA3Wiffmife/CTiE29MPAeCQwDgTnVQlxQd0kc27PUVlNSzx2npQiMV8Yr44BxwDhgHDAOGAeMA8YB44BxwDjQvzgwKPG205m3ZOBwTiEv5XmRzEtcXviTvUNWFS/cyYj6xCc+kV82k9V49NFHj2c2hWhAjIjyx4gFPMfFC/Ejjjgil23kpTHZR2QH8uKZ8ZCdhjDA3yMTlMxGsozKNvkzL5o5R3FQmbcIEPp9//ze7xW/V0ZtfSHocSHcT8W/EWqDBXGO8uHEUwQ1fpXtIdy+7GUvy4I+Z5qSNd6JI4IisZxnEf46jaesmhDCYHkfwiD38P1QnmVe9kesRySkn4lKREe7MGJstEHsj40JU+EV/cONthgb313xOWPmz1EivZ0PY4gMf0TPmZTI57uLtmCEaA/rsr8Qt2J+UX6dubf7CT/j4ju0/bzuTqXPY6MI82/nx/ct2f2MibZCmI77eBa7MVbsBoNRW4/OZwn5/qZs8nQCiA6yhDhIFeT65x/VOS+335HuqP6T0uJPSy+b7rHMUl37veuuu6udN91/3ut4F2vn7jvT7XfcleYss1xabunpz7tf7fY6r1G/767bqy/mBa32WXq5e6Rl5szOfwzq8sep2K1aMtWaWViWZirPeb+89JfZiRNyl7vx1/hrHDAOGAeMA0tyHEDgrPOCZaczb8m8bT/LDyFgr732yhmD/JwMKF7qkt1FqUsusm4p50lpXEp1IqBSNrK0GfdFFmHZN5lknPtIuU7OWeVMUso2clGaEUGYl8tkQZGRy4v8Y445Jp1yyim5vcgkRFggm4qs30GIt8N65i3MQ0zhz9NZNyGyw7fT2cbYpvw87ufzENTj52H3yMgrx9NpnPRJe+1nH5dCfYwL23c7g7nbvBlPnFUZ4+32/RJZwLTVSRgJ34vxlBzwx/Z2y/tjfCWX+HnwLe3Q3h5tR/th57L/bmfYxj2dxuf37PB+z5ZnulIKmJLenJ3Kxh5K+VKCGP/hXFtKLK+88sr5rFXOJqU0d8SFsHs3f+60TqfrF4yZftvXWbfPu50hGz47lXjWLoj2GgfjO6obn6msm27zibXbHkfLeFaOtxuv6dol5tgt/tVph165e5//z5uJP0/mPznzts5/RNuWBHoicPcd6bY71ktvOPLlac32B244O739Y1ekZZZbPlUaanFVO6FuWzFtsfVD0sUXXd1TN51v6tLOuq9Lh2y9Rpr/ow+lEy68aRrt96vdaQxlBB9ZcNdt6fY7V0tb7b9n2niF1gnOv+SEdPQX/pqWW37p1OIyfeVQlz9OZZCz0edUxue9EpCABCQgAQlIQAISkIAEWgkMSrwl07V8Oc0ott5667TbbrvlEosIp3GmHplEkT3L55xPytm1CLs77LBDPruPzB6ueIHfSby9/vrrs+BKKcidd945C7hk+3DRbpyRSl+UDyVrifsps8zF5wh9vGxH4B1U5i3i7TCeeQuT4Bzcp7Oe4kVq+Wz7S//2n5V2brd5p7F0GmcIG93KDnfyp6nOM8SQXp4rzx9t59ht/OUYO/Hr1u9U2utm4052K8cwlblPx298pv8EyL7k7FxK1CPWUgGA0reIbsRAYvD3vve9dNZZZ6Xrrruu5RzU/o+uPz1M5td19TpRP1MdQ533T7WtmfCok8FMxuGzEqiLgOJtXSRtZwoE7k4rvnDvtHu7AtfWwg1nz01nXFOIcatulvbceYO0wo3npsPPmIF4262d9bZLh7y4OuugEm+Pn4542692p0B2ZG+txP61t3tnevliSn854xvS2Qefnq5ZdqnBYKjLH6cy2tnocyrj814JSEACEpCABCQgAQlIQAJtBAYt3pbdUx55m222Sc9//vPzWYBxIUBR0pHsSX6RHUsGGOIuwu3DHvawLCJwlVmY8fc475Qz9M4555xc2vJVr3rV+DmpvEAOcTj6RMylXPK8efPyWbhc3BMlIRVvXToSkMCSQIAzUTfZZJNcZYAzYiM7nDiMYEspezaYdNoEEXwm2oxRN8OpbiiZ6v0TjXe6bdXFp2yHcU62aWSi8dYt4k7W3nTZ1e0/tieBmRCYUx3i7Jm3lh6dVimaaaeEr7pp2nOXjRLJk78+97B0+tWtpT3W335uqjTU6rohnXPoGemnS439fLXNx8Xbw06/avolY+tqp91v+tXuEu+fC9IDKrF/jzGx/9fnHZ5Ou7IsybB+2u6QF6fsMvMvSScdf3H6SxpAyYbZsPcqm6a9dtlwfAPDZKUV/PkA/GCJX5/DW5pJ/9f/p/3vFNf1YP9dKG95tx+h4t+n//8c15PraUjXT7/F2y984Qv5bMSrrroqv+wv/x241lprpc033zyfobjGGmvk92dlydfIlORzMsDIgqXEMqJqWe6y/cVbvBQms5bz9MjSjYzbEHvLf4vw/E033ZS+8Y1v5AxfSjgzjhBv+TlnQXJ+br/LJh933HHpW9/6Vp6v/17y/zP+v8n/N81GHCADd6WVVsqbZCKjmsoJxCXOd/WMUv1yNvzSeKjfDZ3fUTZZx9QxB+mYq2y6Z9plwxXS/MtOTidcVMlsHf6DGQLuuFC34M70vxW3SAfsuXFaYayscvvZtJ3OQp0zZ9m07HJLpaXiRcZE7XQ783bs83Kci52xOp12OTvh7tur8tGL/K/r2a2pOhj+tjta/mM107N5m7Lu717phWnv3Sq7p1+n8w4/PV3Z8YXEammzvXZOG1TVqW6sNgSc0bYhoDrpZjF+Sy+7XFomNgaM+cdCe1Q7pO+xXFrQdrZuy/11+WPxgu3uO/+X7rhr0X8cF7PvXben21faMu0/tgbe9tHL02ye9dsU/3Gcfr8N8vtNf9Pf9DdfgBoHjAPGAeOAcWDxOPCHP/xhJkkHiz0L4/Yzbz/0oQ+l9rLJrEeE2Gc961lpl112SWThls/GGZ0htpZnbpYZRu2ZR90mg/DAFVm5/J1xIuzSBmfgUgr0ggsuyEIun7Wfedvvssk//elP0wknnJBFZMQR/dXvLb+3/N4yDhgHjAPGAePAcMaBnHlb67+ibUwCkxBYdfO90i4bVOJtdU7pURfckpZvPdi249OrblY9Uwm+5YX4u7C8MeeArpS2PGDxs1DJ3j37bR9PP1l+2UQx3Qnbqcomz+XM2/F2abo6m/fxO6Z3tdXrzWP/4l/T8mMleqfcbm76tvT4Hd/VUgqYdt9/4a2ppfJvj2MYVcdbd7u56SXVBun5P6rsfcEEZxGvt31lv4fnbO7TrlpEA853rP/GxWx4w9lvSx+9erkW/1uv6mvrNeanS074RErbtvrTDWe/I532sx78aAr+GKPsxRcmXgOjan3nJQEJSEACEpCABCQgAQk0nUC/xVsybz/84Q+PZ96WvBBvn/rUp6Y999wzbbTRRlmsJFsWQTWyvbi/k0Dbfu5pL3aIl5/ciyhMJm+UT7788svTZz7zmXTxxRenm2++OTdHyWbuizNv+515i3h7/PHH55Kkw3rmbS+cvUcCEpCABCQgAQmMOgHF21G38DDOb9XN0967bJCqJMlKWz07kUE4fi217LggWg591c33rgTf/MT49bdKzDuuEvMWrPyisczMbpOdny496fhUJfmmidpJi4m3C9LKL9o77dbtbN75l1Ylei+qSvROtV3+F7dietE+e6ROTc+/5ANp3pduyWJzVdCp5zEMo6lnPqZVq4zaXdKGK8xPPzr5+DSRdtuxrwk45/sr/3vHaT8bF8sXirfd/eiSE49LX7p5zoR+NBV/zD316AsT+u7MQduCBCQgAQlIQAISkIAEJCCBvhAYlHhLKWLE0rgoQ/zMZz4zbbXVVmnddddNnCmLkIrA2p5lm/9rNlZymZ+V5ZQ7nfFXnqXXnnFbQowzG7nnlltuSb/85S/Teeedl7797W+nP/3pTy1nOjI+xdu+uKCNzpBAWUJ8sjMvZ9jVSDwevCY6s3UkJjqDScCoUxyO829jI0xkhE7F7zrxpx0+j3g9g6E34lF9cDBm8lzdwXBeknuZs/rqq3vmrWcDDbxUTichKi/E6szSE446L/2x+s/UssvfoxIwi5T16ozROO/z0NOuHC8hvP4Oh6Yq4TIh5s47/89FaeH10/Zzt85noUY2bf7y79LOnPXJ3FyYeXvcBbRTnaVaPV99ki47+bh04U1RQmG1tPneu1Qlev9WCYrzKkFx0Zm8nca3eLtz0sqb7pV22yif+pvOPey0haWAV9tiTNSuxOZKJLyoEgkXLFg3bX/oS8bGUImXfw4eq6Yt9okxHJfOH/98OFP8p196YWz+8y9LJx9/YfrzFM9wWsQZWxWcqg0E+4xtIJh/6UnpuCqDmy/cyPKtvKm4v7J3JSBXyeJVTebPp8NOv3rheqnJH1fdbO+0a/jCoaemq4hH4+NbuPHgwpvG7LrqZpWPcOZtMQ7j18Dj1/T9edTWp/OxtJClhYwHxgHjgHHAOGAcMA5MHgcGJd5G2eRYl1WlubTTTjul7bffPp+ryEv79mzb9hevvZZIbn+R2ClLtxRuQgwm6/dTn/pUOvPMM9O1116bxxTjRWw+8sgj+3rmLZm3nnlr3DJuTR63/H53nbhOXCfGAePArMcByibriDri7DhiCJCd90/c8NmD0qk/KwTcKQhXC+6szge9a0F64NYHpj2r9NZFgizCWBcBbN3t0qFVfd5FQoVm4mYAACAASURBVO96aYdDEX8po3tUOvePC/1kqWWWS8tWpZ4XWzc9t7tKJf7uOp5NWgqvq22xT84wXiRELxKQLzn+fem8Py/sd8k563Rs/pV4e9JxF6S/TEmo7M45+/tYBvgKVQb1yVUGNcLw+ttXGwHGSjQfV24EGBP2qwN10/jGgVr8cbW0aSUMb5Qzi49btBGgGl9scBjPMJ9o48GUuBjvZifeyV3u/sfHf28aB4wDxgHjgHHAOLBkxoE//vGPtSZNtJ95S9lkzryNzNvws/vc5z458/bVr351etrTnpbPv+X673//m8smc95sP8VbhFnEWvqlH7KCf/SjH6Uzzjgjfetb30p/+9vfxrkg9K644oqJM2+33nrr/Pn//ve/LDpPV1CmjXZWUTa5SWfehuAedo15GU+GO55EZmVkO0Zme2RAliXDWSvac7jtqX20T7d/xxOTWc8Rm/muC3/h8/gOi8oY/n/A/w8YT3qPJznzttZ/RduYBKZLoMo8jWzIaOKGzx2STv/JwgLCqcp0jKzDQ8tDTasf3X1nda7pXfHU6mnrA/dqKUkc4u2E7VRnpoZ4S+YtV2T1llOaf8nx6X3n/omvprTc8tV/9uKH3ca3WLvrLcymJZu0EiQX9tT9mtIYpst+aJ+rsqcrAX2NdGM659DT0tVTGudknBdmUG+4wqK216vE25dUZ96SaT3mAt19rxZ/nGyMbROeoM8pofFmCUhAAhKQgAQkIAEJSEACAyIwKPH2qquuailDzPTuec97po033ji96lWvymffrrTSSuOzRkyKl8rTFXHbM27j7+2lmW+99dZ02WWX5ZLJCKd///vf8zgQkKNMaJRN7rd4S+atZ94OyPlHoBvEl/ve9755EwIbCv7xj39Mu/RsKcCPAJqOU2BN/9///V/+2T//+c+WUu6jOud+zYv4zQaWO+64I9122209scRf2bjDpgH48yx+d7/73S/7MP77n//8p19DHop22ZwEA66ZrNeZTAb+o142nGMY8Cm+w9mohY96SaBuAoq3dRO1vUkILEh33XZ7unPp6mzbZcZE2Q5PrLYFZ9xWdWo5V/a4C9NN3NNFuFpw1wPSZvu1irXtTU5XvKWdTuLpwvZvSJ89+LT0syoLN199Em+nNIaR87/V0haUqK4yUyklfSEHDHe97k533nZHumvctyYTRkO8XSTW1iHeTs0fJxtj22QVb0fOw52QBCQgAQlIQAISkIAERp3AbIq3sEUAeNSjHpVe9KIXZRF3tdVWy8h50YrQUp692Kn88UT26STe8hltR8btX//61/T5z38+XXTRRemaa67JL9PjinLKvORWvO1OGjECruWZxqO+boZhfqyPxz72sWnDDTdMq666ai71/b3vfS/h0xNdnURaBGAEtH//+99p/vz5LY/TT5PPIi3nS3zZcssts3D15S9/Of3ud78bBlM2cgxsuHnEIx6R+A7B9zgnfLKzbymX/9znPjfd6173ShdffHH6zW9+k78DNt100/w9wMaVSy65JPNout91M+pDHvKQ/H2HD55//vnpppvyW/W+XJ1EWtY5v6guUX7fMYCmb+Aox/+Yxzwmrb322vl7ifPsf/WrXyng9sXLluxG51RfKp55a8nRAZ4ZWZUiPoys00vSB+ddlP5SnmnbYod1q/temjMuz60yLq+gZOzqnAm78LzPuafGmbd3p/W2Pzy9dM1FC/nX5x6aTrliYQmClTfdO+1O2eSxc01zaYaO7VSfr7/DeObtvPP/1KFky+pjmZpF0LjhnHRonIHac7tPWJhNWgnTH5x3Qbq5Zd53pbtuv3NcgFy8lMSqact9d63O2y3GcOM5FY+rRrbEzOpbUkq6suElH0jHXHhzWrrLel2w8mZp3z02TivM/1E6ad4X001zJuKMf6yaNt17typD+8b0+bkLz5pdt8q8fWmVeXvpSfOKM44XltreZ9eNKt+r7H3a2Jm3tfjjovVw4nEXpZtazvRdkO6oxOi7qzLdy1X7HBaWeu4wDuPXAOOXpU0sbdJ7aRNLAbleXC+uF+OAccA4YBwwDiyMA4MWb7txX2uttdLLX/7y9PznPz898pGPbCnzWIqp03lN2Cnjls+uv/76XCIZ8faKK64Y/397iAZlSeRBi7f/+te/hv49AucA84IcAZEX5D/4wQ8y08nia7dSy+WZx538pP25iUo1hxBRZnDzWWRdlz7RPt6yH57vNK729icab/Q7GZcy07zsl89jHtEPY3r0ox+dXvrSl6YnPvGJiezxr3/96+nb3/524hzryeIbGZNrrLFGXmsImohpZKqR9YioQ/b5zTffnH7+859ngaeX+fViv+nYoxuXybjGeNhcQIYnF/56+OGHZzH66KOPzqXSS7t08ptO/CfjO5s/b7dDCHjtHDv5fbufxTzgQjtcUWL7jW98Yy55T7l3hPDrrrsuZzgGw7BPaad11lkn7bvvvonY8e53vztdeuml2fd222239KQnPSmfOf7FL34x+1vYrdN8elm/3fxjIj8t7d8eB3pZv+12L7+vwo822GCD9Ja3vCX74Ny5czM3niMrOTZJdPOfaG8q/gVH1jm/Vl555Szc8hnfMaxzMqCJGYyDP3ea51TXxWTxt5uftcfnXuJs6dfh67Tzghe8IP/CJ7/73e/mjS3EstiUVfpHtzg/Fc7T8Q/bH4H/j1I2WUOOgCEbI+AsEkA50/YjVxfC1LhwVQmYK26R3rxXKcR1E64oq4sY3C6EpioLc8W05Vj5ZDJvxwXZbgLYutunw15anXk7LvSOCalp6ao8clW7vxTW0nppu0pcXpOzWOdVu5gmEtYWa7cSYPepBNgqm/SS449JF9yyVFpqzH7jAmR1turcU/mP3ZiAV5VoXrZS8OK+HLDvfnza/vCXVWOozmytspP/1CL8jdCLkups2n133TDdn7OHq3N/v3Bz+5nDd6e7b18pbTFu65PScRfcVJmr5Pz+dP4tSxfCb8X1AZun/bOPLSxfDb/1dzhsvGzy+X8q4kInobajH03VH2M9MLf3pwtvXeRnd624adpvz2p81WYFyoRPuPGgMet/hPxyVNeb85r0RZD/YHYd++9m/91sHDAOGAeMA8aBqcUBsqXqvFiDCCUIQVyceXvyyScvduZtJ+GAF/pkJL3+9a9Pj3vc4/LztBfruhRTpzLmeNHPC1qEWS4ycT72sY+lr3zlK+nPf/7zuCDRTdDgzNsjjjii72feUjZ5mM+8RWCIMxOf8IQnpDe84Q1ZcOelOHY+55xzcuZmt3UYAlApKHV6kd8uvMRz7e2GmNT+eZS8Dtt3En67neUaL/fbv0/K+8v2u33vRDu9nhkbAlmMOYSLWANlP5T+fclLXpL23HPP7Lunn3569huy+Mi8nSgOYkOEMkqAv/CFL8xiDs8h2iLqhLiDKHfmmWemCy+8sOVs53I9tmf20W+n+Yb9wq7xXLtA1klw68Ylyr52E5aDX/gs40Lo5gxufPjAAw/Mok67QNmpvW5+NozfN+F37aXnQxgL8bWcZ2mfTusxziCn7Sh1fMABB2T/oeQ8G2Aojc/Pyn7a/YEy+UceeWQWEffee++8eYa2qbqAuBgbENrXYCc/K8dZ+k18T3QTCGOunfw01nXYtex3IsGxm+DZaaMKgvf73//+vE523XXXdOWVCxOg8FPYlWfSlu3GOug1ntAW83n84x+fXvOa1+SMZ9b2LbfckkVbxsamJH5n8xJrnQ04ZN93i6dTjb/lei/9rdt6mmqcD1vHczCMjRrEx5e97GXpv//9b/6e/9KXvpTnHUJ5N3tOFFeGcb37/57Z/X9Pzrydyj9IvVcCMyZQZbge9pI1FjZzw2fTQR+5vLXJ1bdOByKqVZ/Ov+ykSnQdOxW2Khmbsx/HnlmqykhcZqn1F2byjgl7+SjafD0x7fTubVIk5M6/9MQ0rxL08tWxnerz9apxjYm38zjwlDN4K9FwBcojH/SR1DLKJ+6U3r1N1fqYeJtH2Gu73LrFPmnXDZlh2fais3pv/PzcVCUXT30MMzbOcDawiFeFfPzM4U62XphFC7psknHOC4Xfcf/o4mPrVeJtZN62n3kbmbdkOXf3o6n7Y8++MJGPDafZHJUEJCABCUhAAhKQgAQkIIFc6rLOq5t4e/XVV3csvVoKDYxjlVVWSc973vOyiIvAxMvl9pe+3NcucJWftYu85Yt4so0uv/zy/CKXbDEyjuJqFwj4PD4btHjLC/RhvMpSpq985SvTwQcfnGBD+dmvfe1rOWsOMSdeoA9qDmHjQfU32/1Q9pvMx7322itnLyLiIppPVmqWErVk/iGWkQXJevjtb3+bM/AR4BFv2URBNjWlmCk1esEFF+Sstd///vezPe0Z98+cP/nJT+ZYRAYo4uGSes1kzfDsQQcdlDbbbLO83k877bQsQk52PfnJT07vfe97s2+RbYtYy0U5ZXwXca29lO9kbTbt55SbPvHEE7MPsoYRTvt18V2KgMlmKLLqf/3rX+e1ToYtQifnzD/4wQ/OYjqbNxA5OfudrPumX5RH32GHHfJZ4MQwNqEwRy8J1ElA8bZOmrbVM4FSjOv60Fh55PGfj4upCz8JQXZhtuQkXVfljedW2Yv56tLOYuJtdevEbVdnpVbldUNbnkq71SDSFlX2bdZv269SEJ7qGHq2QPNunNzOrcJtzHDC59pYT028DXF/hv44BV/o6mPNM6cjloAEJCABCUhAAhKQgASWEAKzLd6WmEvxlCyhV7/61bksJ2ISFy+7uafXDNzIWIzsJ17iIjB89KMfzeJte+ZWJ5Mr3rZSCcGHUqf77LNPFh9+9rOfZQGHsxzJaCazMV6SdxPEEQ4Qa7ABmWaR7RS9leI8n9EvbfEcv7gQiDs9y8/KEq88iyiJ4EmfiBiU0mzvI/rmHjLHeSb64Zzkcoxl+91CRfhqr+fFxhwZJ3NkjMyRfsu++Rnng77iFa9Im2++eRYgKb+Kf3OF37ePi3mtu+666bWvfW0+Y/QXv/hFOv7443P2aft5xWRVs/4Q2xB8TjrppJyVxxWZrMyPNuP8aPrvZo9Ys7ERg2d5DsYxz26Cf8mF+7EFz0QGaSf+YXPsyBgRqbl//fXXTx/5yEdyLNl///3Td77znZbHGRclpXmOuYTd2/1zmL8e2n2fuTAnmGCj8KlyDmWma6d1QZvRbmSGkrnMJhs2D5x99tnj1RXYIMA9nWy00UYb5XLJiLe77777uHjO+LqtSfqN9cuYyaSkfT6LTNlyfUa8n2h987NONuVZeEUJ4/DnXtdwO9MYd/CgnWc84xk585b+d95553HRm3v5rFtfk9mo3Seraq55c82LX/zi9MMf/jB9+MMfzmcKw6q8yHh+3etel48tQEh+17velc9/L69YF4yR8U22LsqxBtOIp7F+O9mH5yL+8hx94a/83s2ejJO2sRm2Y61zb2Te4ld833PGcpznHb4cPhQZ4uGzw7y+HdtwEZhTBTPPvLXk6KRnVfQnRX71LgJmJYqeeGw6/6bFSzGtWmVS7haKZyXuHnLKwjNjFopurYuLrN1jL9sg7btblT07JtJFaeGO7Tzh9TkjOD/3xeLM27HPW1pvay/4TKndTuMeO792Md5VVvDhi08wnXgsZ7tOrWRVs0swrJdefzhnIbfbusqsPp9SyV1KGXTgR3ZznI0cz4V4u5j/rbrFQj9qs09d/kj/T3j94a2bEAr/Lue1+pb7jmVtVwy6+Yulby19u0TFhdktYdKf78clKa5rv2Z/L2s/7We88nvAOGAcmDwO9Fu8JYsHMY+SmiG2dLNLedYs4uBTnvKUXFaSDFye4fkQinp5fUcMiDMY+fNPfvKTLDKQhROlZWMs3eJF/JwMYMp9UmqWCxEkBJFextLpnvYsZcrUzps3L79gH9Yzb5nHfe5zn5y1yQv/tddeO5111lnpN7/5Tc7+RFihHCrZnPEiPl6886KcDDAEeZ5H5CFjF6EAsZd28QHKWHP+Ir4Jo/vf//5ZRMQPyBLjJT2+QHbyj3/84/xSviwVvOaaa6Ztttkmi01kV1MqlAxBsroRUcjsQ2xuf47xIu49/elPz+OkNDFjZ2wIVJQAJzMQAWrDDTfMY0D4xG6l/zDPhz/84eMliXkO32sXX8p1cN/73jf3+6xnPSv3G/7FHGkfgRbGiBNk7m2xxRZZBGJjA1lynN16ySWXZDGSbPIorRriOeNjTe2xxx75nFzmwVogCxWbtfs/diZD9znPeU7mTdYaa5j74rxcsvrWW2+9zJlxMmbEe1jdcMMN4yIK2X2MlefI+uPvnD3L2MnaZk74AFmYbAQI8QU++ARxgL7IDkR4R8yh9CvZ/GzGwIfK8cPymc98ZqJELyIh7XMP7dPnoYcemsfLuaPwCjsgiOMnZB3H2oQNvoyoRcY+cyw3jwzDvzPKuAnP7bbbLotZzA1msLv3ve+d/ZX5MI+LLroo/eUvf8nzROSjtC5rkrnys7J0LszIYqQt1k2UmoYfbXPOMhsBHvGIR2Tb4mfE6RtvvDGvP9ZolFpm3ZB5S1vEC0p9cz8CI88T+8jyDj9jvbMmWHPEC9Y5vkuM4Jxn+iHGM1fmw33MBR/CP1g75TpjfZOJij98+tOfzm2V9qcMNGJmbEogXuDLjIn11WvJYvyW81aZb2w+oi98EFu84x3vyEx22WWX7MPEKEobk4FMvGANleNmvbDWmC/jYb23r9vSD7ApG6B22mmnHD8/8IEP5POEu32vsFawAXw/97nP5Q0b0T9nayPSMwYuxt1tXeB/2JEz7IkbxCY+Y9MIaxGetP39738/+02sJ+wNF8bMeuf7Fn9F6GWtX3vttZk/2f8lF2Il3wusd+I+fosPMw/iPXEY/0C8xq/je4L4jl8xJ5gyDtjQPusDm/DZMKxv/x07+b9jZ9VOlE2e1QH4gtmFqtCk0GQcMA4YB4wDxgHjgHHAOGAcMA4YB4wDxoGRjAO8BK/zahck48xbXqR3O8uvfO8V2Xzcywv+o48+Om2yySbjL41DuOPn/IqsLF5wRvYg95RZj3HO7Ve/+tWcQcjL2cjmCVF4MkEZUeKd73xnzubpp3jLmbe84EekGqb3gaUwQIYt2ZucH8qL+I9//ONZLEJ45mU6GXWICwgdfB7CzRprrJG23XbbLAgiaPBzhAiEWoSZhz3sYfkzXuyTKfXzn/88C34IC5T5RZQJuzIeRB9Ev8985jNZCIgX84ibJ5xwQu6Dc3hhiSiHDbEzIgKC0rHHHpuzSXm5T7sPetCDsiDNGb5xFiTjQVS4/vrr06mnnpoFTIQJBDLEAjYmkMlZ+g/PItyQVYdwSFYsJaWxJ3+P/iLzG2bPfvazczYs4hI/R2BGAIILohRnip577rmZJW2TdQuXyIRD6GajBPcgpNEXv8ozihEzPvjBDyayasnC+8QnPpHFVFiGyBvzCMEdEQjxBwGFcfBzBHvEccbMXBkrv3gGAQShmrUWAhR2pUQuoliILwg6zI32+UX72Jwzk/Ed+qFffAXhEF+jfcYQ2Yn8Ga48g8gTfGGIKIZwhu25EHS4t3rPnn2Qeb/97W/PQiQXNiWLGQELTsTFyGSmP2IG9sdf6aed12wKLLE2GReMWY/4MpsquPCTyOZmDSBoMhfELObI3MmyZo3AnmxNhNGIPwioRx11VPZ3zlYmhsJkv/32S1tttVUW3LFFCPL4ODECX0D0Zxz0SXyOssnYH/EWsRY70yb+dMwxx6T3ve992f70h00QDhHhaI+NCfwemcCsTUp78zxiMeels8GGM5zxi/PPP78ljhJHiFOIc5zXjR/Q1kMf+tD8PcOzxI1Yf6xB+kNkPuOMM7L9WZ8T2Zv5s/GB9Y8PsvmDufM7IjM/xweJVzBgYwD9sybxXTKa6auM/+GbrDdiHZsuWDPlhpDSD7A5LFirCO7wYWMF8SBiMr7B88QUPsPOsCCWIM7GusAv+N7Dd+BaZvizxoML48VOCLBwJD7zvQ8vhGfWXmTCY3dsTVzlOWIgzLbffvssxtI/NuBZ5sXGFWIgcy8FaPoiFsGZOcAEP0DEpU02cvAZm1/wRQR0/l1BP4yRe7ALbXIRLxB6uZc4it2G6Xt4NuOMHDpviM2Zt3X+I9q2JCABCUhAAhKQgAQkIAEJSEACEpCABCQAgX6Lt2Xmba+lJ+MFJS+eEW8Rbrh4IcsvXuoiLvCSmZfrZAbxghdhiBfRvGTmpT6CBQIRL5G5EJUQr3gRz0tcrk5lfUvPiJ/Hmbf9Fm8RFhjfsJ15GyIgbHjJjiAJX0QgMrUQFd7znvdkW0RZarLb4uJeMt7IyuVlOWdkIsRgL17qI1ySkcvPEGPJiiNrC9tTzhPBEZEXMYZnIuOKn/OC/7Of/WwWNLhoB2EA0RARkUxrxoKPME7OQaRPfJO+EH94oY9ISF+0j/AT2cOMjYw+XuyzGQFxHbELgZA+yaILsYP+ESoQVxkbggmiDL7HVYqpvAznQmx+61vfmoUG2kdYoj3uRcxhTAgQCGeIPwja8OBzbEHbp5xySh4v65nzLKPt0pfJNuOsTcRSBCKEXq72TNL2yIjgwhVZ7IhSb37zm3N/9Mu6i40ZZPWSOYc9sAEXwhRCGUIf6wl+2JFxYkcyXWGMTWgP4Z2LueNnZPKRwYmowpoPARmhHTGNTFoEG9rG/xBgsSX3wgyfwqbMmzGQXYngeNhhh43zxJaRkczmAQQvBGFiB/2w/hkbAjPjHqarXJuIZ2xYgB3iE76PwEbsRZRkYwKbILAZaxdBG9EOm2ID5o0/429xIcQShxFTEeoQAuHJM7FBAb9krcEcO9AHYiy25xxVNkpQshZRkbYYS2TexiYLMiFDvKVv/BuBmL6IB2zUiHWGoMvPsQ/rmLiJgMzaxv4h3nIGd3mxbhkLYjL3wgHb7rjjjjkTk3mzoYNMz8igR7xkbWJ7fuE7sW5incV3Fp8jJDIG1jXtIzoSy1gjCOW0RyY682EdIXDCmLhJ7CCjmfhYXiGghniLHfgO5IrvqNIP4MN52IyP+Mxaj/s7xaDoizmHYMl36Jve9KbsF3Bn/fEr4i+Zwnz/EgOpYsD3MnEUUZSMX+zKOsf+fN/SNjGZahr8mdLRZ555Zu4aUZ8z1ImZxBX8NioIINCSuYtNEFWJd8RiRH82YLCm8T82CfC9yc/waWIwcZt1wNrlWWIZLBFvsTvxlqxq5szY6J92WTPcX36HDdOadyzDQ0Dxdnhs4UgkIAEJSEACEpCABCQgAQlIQAISkMBIERhG8RbACG28yOYFPRldCCm8zEU44Rcvosma4mUxYgwvqXmBy0vmEG8RbiO7L8pNIozyYpasJ67ypXsnwyreLqQSHLALL8sR1ciaOuCAA3L2LYIi2aiUUYUtL8UR3LgQCxCVEEgQcHkxjygTF6IdL9P5ORlQZLPysp3nOFMXIY6++IzMwLh4yY4YjAiDcLTvvvvm5xFPDj/88Ow3CDuIp+UZjvRNJhvZXAgmiHW85EfAC8GXTMPI5EaIQoxBZESIIGOVssVHHHFEzsjkjEjEwzhLEj60hWCDyIK/IWyUHGMOiE+IIIgQiBKIYWUpcwRHWLMWyB6DAWIEfk02K+sDnoxlogv7IaYhsOPzZEdHZmxkn7c/321jA5luiEPYF/G7vLAh48UenInMWmUOCDPME/GETGU2UcTFXLAXIiliTvgGmzfIHkSMwSdY73FhJ0RK+HGGKv1xYRf6QphBNENojIuyyPAl+xKGiL6RCUkmOf2REYhAV240wceJMfgJojTi3TCdgRsZl8wTsRQbIxzi85xpzHziws8pnY2I+rGPfSxnuSKy4a8Iu2SBUh4+zgblObJ4EbpZw9gbYREhH4EOARYBj5K8rIPYdIKdYYoQjMDOfWTS0y9rCxGSccCbksEIusQOfobNiCdwx8exLSJiZHwyJrJkGROxHvGQTQkIhIiz+CZCLsJhxKCYP5tv8BfEW8RNfAq7IySSkY9PELvKi3mwzrii1Hj7Wi7XCj6LjxGL4BUZ0DyDqM7aQ0AsxVsYIyrz80MOOSSL1eWFbXgGboiN+GGcKx7fYWVGLWsUYZgYx3pjrcemjk7feZ0+Q7xlLVExAd9n00V5Xi72ITOeKgbME6asZURT7I0PIKoz/8hsxVeJufgBsTHsRsxG0GbdsSaJq6XPEjuwDzEQG/AdQ1zGltiPbPHYvMNzjB1b8hyc2RBCpjnjY8w8y78nGHdk5+NzfNdgO/yYUtNsZvCSwEQE5lSlGjzz1tJMpuhbos0SbcYB44BxwDhgHDAOGAeMA8YB44BxwDhgHKg9DgxKvCWbcLIzb8uSgLzkJdsJYYAX47w0RkyLMwf5O39G+OMFLS9gEX54ScxL4ygnye+IgPGL+3iJXZ61N1EpwvhZnHnb78xbXuAP65m32IEzGRFpYU62FQJBMKLcJS/7eRFP1hKCDKI6duTFPBlZiEuII7y0j+dolxfqiD+8XEeU4+cw5+U87SLA8qK9PKOS52kTAYqs3P333z9nZyEMwBFxl5f6ZN9FqVMEDoRixB98CGGDUpy8sEfYQ2iiH4SKMgONsbBRgKwwsvM4YxERhjEgnrIpgJ8xX4QLhEuEI4QYhIYoORkvgfk7Po6gCEtER9o46KCDcmZb3I+whnCEcIO/w4F2GQ/98DnZkzw3kR8jTHAvghcbHBCYEDXopyxt3UtpTOzJ2LFF+/34Blm92AF7IsIg3sIcAQqxDKEPISXGS1uMn/kgSsEO9ggwjJvx8qucH+ez0g8Zdgj0iNqsbWyITyD2kz2N2F6KW/yM8uds/ogzb/G/iDMIYmU/zJUSt2T/IcAjCOLbvcaPXnjOtBRqmUmJwIpQRYYn4hisySyPcbAmEMcRQ/kZDMl+RiTFPtgLIR0+MS6yQtkcgIhHjKUsM+sJeyG48x1CW2R3lnYimxLRHb+lT4Q3xGPWK6Ir4i0+62KbtgAAIABJREFUz5gQ+eifvlmT9Ik4SNzAvmwIKDmRicnPKRMd5fBZl6wlNmaQecu6L/2M51lL9I9IzfgR8BDmEbz57sB/2YxS2o2MddYLMYo2WUOxfjudLc2aZ5MKMQS/ZFNGtAdrhFV8jzEyBr4biauIhWTUs5EDIbKcL/EKYRFWiLfwjvUXwnGUZOc55hEbQojD2BWbTaXkd6wLYha+X46H+INICxPiKIIqbHiGtc6mGnyI38ksjvkT34kLZOezlhCpqU7A56x1bFCWKiY2EP8jWxmhGKEdnyNTns09+D/nKMO7tBvxmbFgY/yWTQyIssQV7uPPZVzGJ6lkgKgPZ3yOWDvT9enzQ35m7Uz/X0HZ5EEEeh1pxB1ppo7o87X/B9l13blWvFzk4veR30fGAeOAccA4YBwwDhgHjAPGgcHFAV4g13lhO8SnKLXKi3fEuF7PvC0FnXgxPpE/IG7xYh1Btv3s0Tr8KLLaeLGLgNFv8RYRY5jOvC3P9kTk42U9mWhkLjFOsqiwGZnNvBSHD78QVBB2sQuZdbxoRwDDprzkp5QnL92xES/rEUgQ1ThvlBft2BLbkjnIC/X/b+/ucSQptiiOMyYWgkXg4oAFwkXCw8TFQFjYCIctYOHgsgMk2ABCYGKBy0rem1/qndElX31kdWXV9DQnpdbMVFVGRpz7UT3xjxuhGgsEyfnF7gEUQIBU5oImYBB4DGClcheo0XcXSKcyVpWfsXkOqGTCHggApAEXEDf+d+iMS1v5aseYVMqqFvQccMYWyOANeKaKcQ164pf6B07RC2wDmvSbnvrmcypLjQdAtG0teAvsAKLAj/NvwX5ACbx0b6pGp/8DIyAVOGY8Ki0BnSxy8Nl1vEzQvP5etmjCFqOqkXPWpOfbeta21apTVdcC4yrmaAvCeF1OAGHmudR8BegB9tkiZ+6yN1AL+gFGngEKgd7goHEZv2eBWV9//fWyzSs7AkogbtrKmavykRzlmfwq4xbj/InO+uY5nmkrZlBU+0A9uJ8zdh/D2bfrM29pwT6AFp8Sg/qZSnLb1qqINRbwVq5mH4CQD/MllbfRRVUoP6YBaCjmLcQB2fm5e0D333///cUCHc/yeVszi+NUtPIBoJRPgGupvHXWt5gUw+Aw3wJ3QdxUUIsXl2eDtrbilof4sbgQh+IEvFX1zpeMf/o1cKq6VwW/+AF8vaZqny/xGWBQHOdManlNnKvktyAA6E7lrbZ9bi6AsPWzSn15RH7J2bQ5q1lbFpdYAMAWYsEiBLEfeCsHzn6LXQs8aAnegp5sNOM3EN99dLAgQrWz7xQagZU+fyquD/3+LS5UcoP33rfAQVywgVgRk+yvT3wR0JdfLGYR0+DpzL/yowU2Fp2wkd8NcrE7m6qc1677gFT5UYWtscthIK/vfbGuypr9k8+is4VEdMiiC/A2fg2W283AGMSGK4vBLPDgv2LD4o89fo/o/2ue7v9rlsrbPX+JbltVoApUgSpQBapAFagCVaAKVIEqUAWqQBWoAlWAAveCt3/88cc/tiK9Rv1MhGrDJKztO03mgjJ7nxU7t00GMG4Nb03qP6Yzb+d2oMABoJIqUJWb4AAYCACBEeAXCGS7STAW0FG9qEoLgMi5sSDIvFTSqZwFdVJJCaCAOrb79QxAJosCskjAxL4+ArC2c6Ud0Af6mvgHeFS25QJDwRrQ030qA90L3qjaBLQAF5W8661xp98BPZ5jgh9oAA2BKKAVVAC8QNZsmTq3tk1fjEW1IQgMUgFNIPDcsld/PUeb4JGKZONUBQyM2CIWRFdhDCgG+tJnfQEwqtbYA7gEOLdec+wAC4AP0oL2gAhQo+oSaDUW54aCiOAokAgOug+oUXE3t7/WB1WUqjPZHtSjgTHyNfoAqNpXFel5/ARABya1RxexDzzSRBUoyGp75KkFLdkcnOFvbG9s+ia22QPgd1YpGGh8cozXVLACiXw328dOXbZquffn5lmnNKGFRRAgpYUS6zN6gTX+oqoQSJvV6PI00JrzUfUVWFzDW/YRM+At+MjPxToonsvW1nwV/JML2Facg7d8gp1TeSvOaQ8qg57gHkiafDC3v9Y+mCe2LfrQ58BbfglyAnrGrkp6XmJfJaq+ih9AXrWutoBIoA+cZHdX8owYZ2tbTVvEIzeI6ewmMW3A7/mS7yNAdm5Brc3AWz4UeCtfqLzlh3LJ3ALYPXKnRSpy8C+//LJA9GybnBw9t032fPYxPuc+yxE5x3irz2oXbPdcOV0MOAPW7wz0YRs5Wuzrr7jQB3qqeBU/xmJL+VzaAOgtvABvxajvEK8Dsb4nQFr9zlnaeZaxs6fKXfErpwD+Pidnr3OKtuyoIG+AxPIdzfgOqEtTbdsNQIywh/HwPW3KSfyzVxU4pUDhbf2jClSBKlAFqkAVqAJVoApUgSpQBapAFagCVeAmCjx2eJsqxDl4k8qpprMNr0l+k68myv05q5Hcl8nqTLRfIuS/Hd5OrVQpqeYDKE2U2+4StIgtgFmfcW4j0Aro5ExB25WCKj4DkAI5gWrsotrKVqKAAAiQylsARDUa+ADSAJ7uC6Q0Ma9SDlRQ4eUHoANC2B3Yn/BWFZ2+gBEu0GdW3qrOUi2o8jYgasLUqQeYAIYC1qChqjCw0eQ/oAEeAVuuQ+fHGotKZnBElSK4oD+pkHQfqAGggA3AHPCoKu8h8JZt6OlPAARwATzZcAIdfQXLXcYIBNr6GdgCZkERQNVrtBNzoAjbAsSqrIF9CxGAJlXC4Bi/AG/Zfw1aQHCwSUW2P2lPS9v78gna0hRUtEgATPM+2KLKmy4WcICSoAz/0hYfjX/yM7YCArUfeKt9IA88ZHc285yc00l/FcbGD7Dzz5yTeUkuudVnJzgEINkYMAVvU3k7Y02+BNX4OngLYGVba/YBJye8BVptX65tPsNHaWoBAEhooYaKVRW4qUg2Vj6tipYPaRP4BicDby0EEdcWYByCtxZTsA0475m5+KrKa2ddA336vIa3vtf4Wc77TYWs2AdvnQGrclieMnZ+BsaCfOwsBrLggq3FAz/n1852nVe+o5In5B6Vt3ySrwWyusdnAEfVuam8VTEqriw4ESMA9qEzb1UU09LCCPA2UDi5ZfqBZ9CXH/ABdpAnjSnbKyeHJj5U0/IFOTULJCyoUE0PwMq/oDg9tAPEiwvjEGvZTQEwtW0zeAvUWvSQy8IRMSoOs3OD3C2W5Wr5zsIZFfNgs1xozCA932E3Cwn0Eby1sEfOl7PpOBdqAPVyFdv5LuJH/EnfPvjgg+V1OwHoX45lkOssAKClbactcHhM51vfKoe03Ycr8Oz5l3HPvO2WvS3R79lW3WO/eaB5oHmgeaB5oHmgeaB5oHmgeaB5oHmgeWD3PHAveHvpmbentirMpLpJc5PeYI8JdyAtZ/NlKu7aLQ8DtUxsA173qrwFjh7TVov6kjMpTaar5gLG/J09TISDAKCa7TXBFZP3tuwEdVRV2U4THFAVqSJvjk8lFsAD5AANqtcASlWEAI1qQIBoiz215X6T7qAM38t9s/KWj9gCVsUsgAMeAEHg6K+//vqiqg7kUGnrXmMEK3LmKQgGquibCi6AGnAA+FT3ia9jdlSlBlp/+umny/bJQBMI7Ep/wQxgg9/5O0gFCoMMtn1VZao6DGiYVY+5f8YBkAN8ADvG/MMPPyzbGh/aMjlbNhsbewJAwCaQk8picGptR1uOihOwx/amv/3224vKWxDU1tcgCggzdQHuwTTQClB0gYPs4rNAHmiUcQGK/EU1smo8wAyIBoGBM1DZVq7A4nyO8TjzVJ7wHDroF3Cm+lFVKog+/QzsoT+bg3sgVbbS3ivPbPHrU37E9t4HTMWMqld/8ks+mPbFKiAHXHvPnxY0GLcYpRe4Ns841aY49if/A4ezbTLfVd0MJoLo6Yfn8W1VtGChKkYgzMIKC0D47yF465xR1a2qI9kfIBRLbDbHLyd4X55R3W2swKJFDhZDgLIAPoCb+8TxZ599tpxlyi8BezEL8HnN3wG/Q2c5n7NPAKrP+R6ygIEm4K0qztwvj/ClVDcD6fKTBQ4+C1Da7lhszvG6Rz9BRVv55vzvLGRhj3n2MdjJNhYysD9gLSayFfR6POJJRTD/0B95UF/0Sd7gH+y7jgux5jVxKy7cL17Wlbe5j6/RWo4WexZcsZVYln8tDgD3Z95UdW8LZGOx6MNnwWV5SOU3XwXD5dvZP3DXZ3yWf8hh8qz8JH6NTS4S17lPfpNLfffISXLBY/oePueHff9+R4688AvbJlf4lyB8/0O46RfiJrCnu2d7807zTuO78d080DzQPNA80DzQPNA80DzQPPD084AJ7z0vPrM+89Yk6aVn3p7KP3nPswCFnK2qOgz0nBPa1+axeebtvbZNfkxn3kY/1ZqqLUEJYM5kuYonQJNGgCWwCUiqhgbbwBuamdhXUQbOgS4m6MGymV+ACbAPBAGK+IwqLa+p5gTiQJ15FmfuB4RUToEO+pttk4EK25LmdZ8HD4wBiHaB0LbvtI2yz7pfhaDzatM+QG1SX7UWwKP/AWL67V79MuGvr6CEcdNHG8eAiffcoyqVXuAI2Dx10V+QVoWZCjUaAE+28vXZwFswKNsmH3se24BAqeIFi1VnguzrOAGCQGNwCXAyHpDM/SrT2Bp44avpr3sspADlaA4CintAX1/5gMpF8DlVcnku6GqcfMV9xi2uwSHQBfybuqjGBsnoQBP+ZPyeo/KPViA8YJj7+JMFBPr4999/L1WBID1ttQUygnd//vnnP/SgLXjkdbB/DQRP2ffa/LPl/nnmLdCuihV4EzNg6xwPaApa0gEgVOXJvrQWF6o6bWc8nyuOwXGAT9sWRnif1gAZqC6O2GHeR1efVbGqTeBNVbo8zSf0A1BUPa1KGzz0nkUBbGWrZfYHKgHNaX/jAyTlfz6jfyAgYOkeQM99E8TnnF1wkS/zKdWoqkD1k097j4+udXevBTzaFdeH4kUO9Dr4x49UndMkZ7Hqvy2oVQzTzWIIIF2saJut9AU0lGPmeOUHehsjvwamQWbPW1/Jczk/1+IEiyxopHr90O914lp+lsd8Tk6U8/zd52mqv3PccgKfUSnrc2LN+8AtHekE1M772JU+/IDt5XkV/PxKLpWP/Mzn8Av+6TuIT4O3gCtI73V5LdvWz/ssTJCLVNYCtvJrFm94je9bTBI9fJfxSYBf1a98ZDFDfw9++r8Hb8mzx/xgqbzd85fotlUFqkAVqAJVoApUgSpQBapAFagCVaAKVIEqUAUocC94u+eZt/P8ULDCBLGJ7FSMGdehbWofYvG5bfK9Km8Bsb3P7r1m7O41IQ9ImMBUOWubymPbCYNBoKuqJ4DIJD+bARDAoQnzVD/SFxxVsWkyPmc0gqeqo0y2m9RXkQu0gRZgEdDmPhBH9aVJdsADwANZbbsMqoEI2brYOEBBgAf0NBb3GA8/ArSAgmzD6XxVk7oglKpEoJBtgAbQx+WMV8DFD2gMTtAGYLCIYYsfAiDgFMgFXKtkZH9Q4p133lngropllZKqTIFJ/QVzaAa0gJ/nzrw1FmDdPexg/CpJVawBKIAIAPv6668v4N3W0rZFZS9wFIRSucautnAGxlTbuVQF6xMIRAuQiA60BefAKjAJzPWaZ85L7IIlqiwBFOMFuYydHcQesKR/2mMnPgN6qTwGyWyBClSByxYJgIX6YNta96nS58P0prFnAu36BRoaE3DEz9iOH6sA9RxjohGwz2fYf1Y6PyS+9rpnbpebKlmLCOgiXvg/29INkMv5pYArffgF+wCJ4CCoDW672EHFo4UNLpAzVe1ffvnl8jpoCWizq+8Tuqj85WfiV+W0NvmtfvEl8FalJaAmtkE8FeGqLi0McYHsnmELXfbhU3IOX7P4QmwDbnwG8NW+WOU3bGn8Kn/lAZ/zmjzGh1Wc8zOxTjMgTy7xusUCnmUc+sk/QFc25xviYH3NOLc1M9jPN8FwMZbzuuUq/iefWARjcQT78DW6gKRZqCIXapc+Yo7dLLTgf6m8PfRdFxAl12nfGbS2GQZXQevYKPnQdtj6w8fFjEUZbPbuu+8ueVreUy0tx8rJ8oO4EOsqaMWXfK3SWA5SDcuf9BVAXW+bLDc6L5vt+ZLPAdagqVzGL8Wa7wz5lF9YSKLK2vbpoD3N2JNf6Tc4TRN50/gtilEtzHf5j8UZFo3or98X5FZ+Y7z67znayxnk4sUuCPrIF3pVgWMKFN7WN6pAFagCVaAKVIEqUAWqQBWoAlWgClSBKlAFbqLAqw5vTbhmG0XVNzlfcAs02yLovxneBpKb6DaJD2IBGyrE5jmyh3Q0eQ++qLoCJFWhmWQ32Q4W2EoZbAEVTJyDigCLilaAwXPADcAJcPEDcGgHWHrjjTcWcKoa0PbNzjQEjwBJcEaFJGgDyM7zVQENMAOsAIJM4IMOAJiJfdVn2v3rr78WwOd1wEnFInCq6g28ASlc+pStTlWTAZ22lQVaXQEpa43m66AncAGsAWEWOgAe4LQ26aVKDdSipwvIoAmb2EZVFeE5eOs+/kxrkEgltbbFjPGCU2wAcoJvQAh4ASZ5n61soaqKkn1VIXt2Kv34C9DkM+xiDCC6KjbQFIgOvFU9PC9+oUqO3WmhTYAW+Ncfr7M7vdlCP/UPVPNvUB3UAoLYFvQDz/QvlcX00QeAT7WgZ7qPL1lsAKrxJfYFim1lq23who/yA/nSmECmvXPnlnx06DNreAu+qXIWR2zE5v4EIsEs/xYvfJ9dXRY8AKS2qDU21afiQ/zZgpePaiNbnltAwedytmlgry2CVaeKJQCdv4oZANM9oJ0qTX0B5tmHn4sZ5z/zcQDXJR4AZe0AcOIC0OSzfoyDT3rdM5xFy178M9vl2hbXc0Fo4PHDDz9cfIA2Yl0OkhOM3yIR/TZOkNY4LF4Qg54LUILUxnjq4pPiC5zWdnyQn9kZwncWO2jHghZQ1AUmA8/sCZ4aM1Cq4pQdXIAywAxWrs+8PdQndvMsY6MZiMzH/Sle5QKfEUtiQZwBo/5NS1XnFrrIxXK+s5Ddw2ba8RnxpK+2u1flTS8x7LO+A3wulzgS03I0XcBbviMXiX/taYP/0Use0jaYCgqrgGZr97Gd54h1uZ5m+im3GpNt0I0RCOZ/crKcQHM5IvfoJ6gu/3mWre+BazrzE4t1elWBYwo8e/6F1zNvu4VxS/R7tlX32G8eaB5oHmgeaB5oHmgeaB5oHmgeaB5oHmge2D0PABt7Xoe2TVYVlXNH99iCcJ55a3JX1SIApTpvvZXktc+LNiartQ+WuUwmA0mHtq3cqudaK/AB6FQN+BjOvA24zta9ICV4A2LOMzEDIlXDggsmxd97771lQt5rxgMCghIqm0z2m4SnoQlzNvMMUMP9JuF93qQ/jZx7CayBGKCCz4MaJvr9W3WbiXZAzufBVxP6LhVjAFL8gM08X4WmfoKI+ud9NlYpCOCo7gN9AiSBOlWmJvOzTS59wFZjAfToo2pMtV+AxTH/i494n0bGCFb6k7bgCkAJNoAL4C2wAqjpEzDh84A4EA5We2+rvwM5bAGQeQYQlIpmYzcuoBX8mmcGa989QApISxev8Ve5RBwCZfT1p0pVcAYMEauqaFXdrrcmttUxwMuWquRorOJPlbTKR+BN2/xD3zwLHOYToKpnsA/wamy5zz38xQ8wAwixr36DcdlS29bXKhtBZ2NhA/6qGjpnaYp98Ml20wAnyLdV71t+zuKKnDULWqliBbwBWuP0d+CanfkN31SlCJDl7GaVihY10MbF/4zdD//kizTha+KFr7AZ6Cm+vEd3tuGf/s4fATqfT/UiSKZalx1AMfbib4CrynVbIOdsa3HF1/wA6eLA4o5U6/MvfYvtQUc6s6PqV/lBZa0x6p/FGLQAF/m276WcrZqqZODOAgRgkM9pw79pJvcZPy3P2RPwTgU4LfkhPSzu0GexxydtF80vtSdnAtjyiIt/0Zn27MgW8p4Y4oNy37l+eJ/NVUEDpsbpvtid9j6jX6q05xbz7Aj8At7acB8d9V++UAUrn8oFYkVlL11pxgbAOigvx6efbGbRCSDvWXKa99mFJnxAn4zX8323gMr8BxBnOxX28qxnWWwgb9gpIHlBH8UEO9GP7nzdwh82lYv0jy+ygX56Jv8xJnYArLXjuRaHbdH5mq132/4rvDWzbZNrwFfYgP2PZRNcJ5g6wdQ80DzQPNA80DzQPNA80DzQPNA80DzQPPBI84DJ6z2vNZBU8fLdd98tE60mUfeY4JzgywS/yWMTyyoETcTuOY+2rry9Jbw1gQ5oPLYzb8EDFWj+BBoOnZG6titIAIT5M+dEZktLIMZWpWApSAKqmMy3xaZJdHakAXihXT/grvYAQODHRL2KKtVr2cI2UBVgA0/4ASA+QTggwGdU/nkfWAnA8W8Qwnv653Psr30VXSpIA0h9zvPcYzwqwfRN9aKKxry31d89JxXI2vN3gIUG4BTIMOMneoBu+hXQvfV5PgdwsAHYYqxspd90Bb08OzB+tuvv7AScgi76pY800meAiT1BL/BDe/7udT4QMDjjFHSkn/fAmbkggB4qjfUPwDNWcIcPsFOgIZgbXzAubaqCpK3xqDLVrraMHezPGcrZotUCAtDY54zJs1IdDhRpl7/wW7pfoveeeWk+d555q/+gJL0tXFBB6u/GxGfYFPyLL8922JSefmjNFiA7jXK/+8ScsdCX/7EFOOl+/uA1kIxGnjXjT7t0BP0ANW2zD38Bl32e7umXOAMO2YwfeL5KW3+3oAOAY1eLBFSwuk+eSq4Qy/xTu57nPfcAe/xsgljPEgue536QUu4yDjnP3417ix2NKXlEX/VLOwG1xssH5ae54Ehu0z828Bxag+PGICeIIRA3sbnV/4xF28blx9/FOhuLWzGa3QTm+PhWYj1xQUtxIda1w576pg3xp10a6rPxAqjpZ8C+OGLLQGnv098zjD15zXdDgL2K3+jCR8S7+/RBLqIz3WmW6mg+5TNspx05w+UeuYEPu8eYUuHrvXw/BUpv1bmfe7YpPp6STkvl7Z6/RLetKlAFqkAVqAJVoApUgSpQBapAFagCVaAKVIEqkAqrWyoBwqmkU9Vy7IzUa56vkscErEnZTHJf09763sBbVYbOJFShd6vLhLMqH2eJAh6P5QIZAiszwb+1b+5NRS4ADEwYpwqnednm1VagJvqdRQo6zUn/fBYkMLkOKpr8z2T8uj/gkOtQf9kURHC5H6w4ZHc2N8mc6tJDYwY2VBir9AWivvrqqwUuuTJBvVWrfA5sM059P7U1rzGwi7g6psPWZwN7xqItIG5re6BvIPjUkc2BJu3EBvQAdgK2Z9+Mha/4/KFn6xtNUv0379V39/MJz9J+LgBNu8YENsUu/ANgnJ/NPcARH1nbXTvyTfzK/Y/hmtsmB96KEWd2qpx28WWfy1nNp/oNrKVCE5DLxZ6pfPYaPdh06sAW2R4YMDt08Y3cF5/RFhses4lng45yAggHsjrPVd4AZVXrrs+iZSvwzmUc6Scd/MQfDvWRX+snsHpsHFttH3+y8CDnJBu//unDOv/wPePzfDku559nwYUYvea7NLHuufq0NdYzjvWCr8SF/ok/OtN37RvRy3vGmIUw6xhka3YDqdfai1u66bv3p3buodmM9fmsQ3nn2Jj0Vc7RF4C7VxU4psBy5u2WFR1PiVh3vK00rj//+1aqNO4b9437xn3zQPNA80DzQPNA80DzQPNA88D984Cqmz0vNjQZbBLV38EDW7qqMNqr8vaefjIrb7/55psF1LlMugdCPFS/aBUIohLMeZC2AAYp7jnOe+TfTz755LUvvvhiqYK0nWa2zjVBnnNtARhnkfLLjJ++AX+H+hn999CLvQMEZnvxA88PaAQRwPyPP/54AUu2VHYesMl+n0tft/br2DjOjX9r++vPnWv3VP/n1uXHdHpov9btHbPHodfT52mvLf3YYvct7dwjjtb9WFfeii2w1tmxzmhdb8F+ys+8d8hPDr1+Dz2O2VG1p/OsVbCqvA28TXwe20L8nF8ce//cfXvlpYc8Z4sdjvm3frsCU9fjuGdcXOqX8/vhUv+8lc4vI/632L/9ut3/r549XyHUM2+fJ5I64v3/A9fArt817hp3zQPNA80DzQPNA80DzQPNA80DzQPNA087D6jO2vPiLypcVMjkjD9VlKotX+V8AjA6D9V5hMYI3qrqufYCulN1RiPnQ9oOUgXTq6zXobzhPFfnQDqfEJxW2ahKS6WpSj9VgaqO/eRMxnvnny0gWFWccziBWxBJpZezPZ35mO2L793vhzzvHMA49f4Wnfbw34cCnYfosReA22Pcl/R/nnlrC2nbJgfe/vjjj6/0QpBj9reNsgUfqvltret835zNnErke9vhMT/vXLyee/8eQP9cPnrM+l4Srx3HE/t/lW2T6wBP+z9KtW/t28T9xBJ3F5x0wU3PtHtyE03N083T/X2tv681DzQPNA80DzzVPPDRRx9dyx//737QNlumOpvPdsaqv24VR6lyvGVlrypbW/7aotlzsgVnKpceIiI9/IANAIytPYFbf156Zuo9/PPSCX5jm2DJeZP8DXR5//33l+ZAaqDfuL///vvXfv7556Uyd+o6/SaVYN7PGbe38qtUpmp/VnY5m/Xzzz9ffly2Bv/222+XrZ73sMOx595qnNqduq7He+q55yr6LqmIO+Vfp+wevQ75w6n+HRvXufZu7XeX2nlW3jr7U+Wt7aKdv/zTTz8tuZcOscW59n0uIO0S+6XdU/qdqow+Z/9AWfq//fbbSx5xtrUKfpW3tubX/ux7nnfpOKKX+6619zE9To2XTROH1z7/EHideWpr+/eKi1P571y+ufR7Ye/29sj/5+Kz7z+u/4+08rYT4Lv84tfAflyBXXvUHv1C7wRw80DzQPNA80BkqvGpAAACjElEQVTzQPNA80DzQPNA80DzQPNA80DzQPNA80DzQPNA80DzQPPAK5gHWnnbwG3gvoKB28rLm62objw0HvoLbb8XmweaB5oHmgeaB5oHmgeaB5oHmgeaB5oHmgeaB5oHmgeaB5oHmgeaB15WHlgqbx+y9UrvqQJVoApUgSpQBapAFagCVaAKVIEqUAWqQBWoAlWgClSBKlAFqkAVqAJVoApUgf0UKLzdT8u2VAWqQBWoAlWgClSBKlAFqkAVqAJVoApUgSpQBapAFagCVaAKVIEqUAWqQBV4sALP3nrrrf+09Lul3y+r9LvP7dYTzT/NP80DzQPNA80DzQPNA80DzQPNA80DzQPNA80DzQPNA80DzQPNA80DzQPNA80DzQP/ywO2TW5ANCAaEP1ibB5oHmgeaB5oHmgeaB5oHmgeaB5oHmgeaB5oHmgeaB5oHmgeaB5oHmgeaB5oHmgeaB54uXlgqbx9cN1ub6wCVaAKVIEqUAWqQBWoAlWgClSBKlAFqkAVqAJVoApUgSpQBapAFagCVaAKVIFdFCi83UXGNlIFqkAVqAJVoApUgSpQBapAFagCVaAKVIEqUAWqQBWoAlWgClSBKlAFqkAVuE6BZ2+++WbPvH3WEviWwL/cEvjqX/27FUnzcPNA80DzQPNA80DzQPNA80DzQPNA80DzQPNA80DzQPNA80DzQPNA80DzQPPAUnlbR6gj9AuhXwjNA80DzQPNA80DzQPNA80DzQPNA80DzQPNA80DzQPNA80DzQPNA80DzQPNA80DzQPNAy83DyyVt9cV7/buKlAFqkAVqAJVoApUgSpQBapAFagCVaAKVIEqUAWqQBWoAlWgClSBKlAFqkAVuFaB/wLWdwPFUjRU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56326" name="Picture 6"/>
          <p:cNvPicPr>
            <a:picLocks noChangeAspect="1" noChangeArrowheads="1"/>
          </p:cNvPicPr>
          <p:nvPr/>
        </p:nvPicPr>
        <p:blipFill>
          <a:blip r:embed="rId4" cstate="print"/>
          <a:srcRect l="23680" t="21688" r="49553" b="18784"/>
          <a:stretch>
            <a:fillRect/>
          </a:stretch>
        </p:blipFill>
        <p:spPr bwMode="auto">
          <a:xfrm>
            <a:off x="5845247" y="2551196"/>
            <a:ext cx="3146512" cy="360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49381" y="5237018"/>
            <a:ext cx="5430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Clicking on info will open detailed view of VF / AMR 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Virulence Factors and Antimicrobial Genes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17</a:t>
            </a:fld>
            <a:endParaRPr lang="en-CA" smtClean="0"/>
          </a:p>
        </p:txBody>
      </p:sp>
      <p:sp>
        <p:nvSpPr>
          <p:cNvPr id="12295" name="AutoShape 7" descr="data:image/jpeg;base64,/9j/4AAQSkZJRgABAQAAAQABAAD/2wCEAAkGBxMSEhUUExQTFRUWGBsYFxgYGRgYGRYZGh0fHRgXHh0aHCggHB0nHxcXJDEiJikrLi4uGR8zODMvNyguLisBCgoKDg0OGxAQGywmHyUsLCwsLCwsLCwtLCwsLCwvLCwsLCwsLCwsLCwsLSwsLCwsLCwsLC8sLCwsLCwsLCwsLP/AABEIAKoBKAMBIgACEQEDEQH/xAAbAAACAgMBAAAAAAAAAAAAAAAABQQGAgMHAf/EAFIQAAIBAgQCBAcLBwoEBwEBAAECEQADBBIhMQVBEyJRYQYXMnGBkdIUFiNCUlNUkqGi0TNicnOTlPAHFTRVgrGzwdPhJHSywwg2Q0RjtPHypP/EABkBAQEBAQEBAAAAAAAAAAAAAAABAgMEBf/EADERAAICAAMECAYCAwAAAAAAAAABAhEDITESQWHBEyJRcYGRsfAEFDJSodHh8RVCcv/aAAwDAQACEQMRAD8AqXBrlo2AHtYct7otW8zA5ujfMXbyhtAExApla8HsFcZ2F1kWCQvSW5WLlxS8ldVARDl/P32qpWMKz+SJgSewDvJ2recCnRO+eWUKSApAGYxudSfRUo04SSsa+D2FRrBbo8PcfpCLvTPk6OzkkMDMr1p6wDHQCKkfzDhRbR2uP5BbS5a+FiybhyjKSkOAkNO/bSC3gg3xhtInkec9kGsVwcgRuYmRG5IB+yoYLUPBnCtcItvdcKrkgXbQJKvaUHMVgCLrb75N614bwfwbXRb6Z26txswe2A+W6baqvVMHKM/OfNrVbWyVDAMdQwYKYzgFTl7xPW57CsVwo5yJIHLQETmOlBRaF4JgrhROlKFQgLh0i4GuXV2gw8ImskdYadunFcBwi9IBdfNFzL17cIUto+VuqM0szLMrt2g1XThI03MkaaARzMjY/wCVee499V0j7TGn+fZQFrxvAcHZLA3CVbodc6NcUNcKsw6sARB5iAYMVGu+D2GWzePTFrlkQYdMucIrGBEsrOzKNZ6vOq3fw2TmD/B/D7RWiKAs3DuG2GwTZntjEPmuW5brBbZAyRt1gLu5nyYBqU/BsGvSBSzwt0Lmupvau21ziFEgqzGOxT2yKhXkUFF6bg2EYq3VULfcSHTIw91FFQp5WtsyGGkLWjAcBwk2mdpVmX/1UCuXzhrYAGZMmVDJOs8tKpkURQUWo8FsNaDSQy2beZVuWh0ZKOzXHzDr9ZVUgQdfMK94FZwrYdBcFo3H90eUDmOS2GQZw46PXbqtO1VSK9oC72/BTBm4i9OxBQmektDNqgDg5SQvWbSD5O+9R14BhnRj0gBSwh6roFLZXJY6Ekkqo2A13mKp8URQUXbEeDmEbpnDlApHRgXUIjIjc1kzmbn8WtCeD+EbMVe4YzDJ0tkMct1rZu5mULlCqHyxz351UIoigLBxvhFizbsPbuFy5XN1lIYFQSwAErDErBnzzIp7i+C4W5cKMLNqLtzoxauKDcsKoILauAc3cDE6aTVCiiKAu9rwawjMiZyFXpQz9LbBfLeyKfJIEIc2ggiNedeN4O4V+iGfJoiki5bi60XC4iCVfqLrqDnAAqkxRFBRdX8FsJD/AA5AF1FzG5bgI3RzsvWMO2+XydjrSDwl4fbsXslpiVyBjLKxViTKyoAOgB2HlUpigUKe0UUUAUUUUAUUUUAUUUUAUUUUAUUUUAy4VbMEg2oOhDvkOmoYa7a1liWa2jqxRukUQVcNGVh2bT2eeug/ye/yb4XG4JMRee9mdnEIyqFCOV5qSScs+mrJ4neH/KxP119itbiOUr1/Bxz+Z5iHsmf/AJV7tNfPXn8zGQM9j9qvbE12TxO8P+Xifrr7FHic4f8AKxP119ingc+t2/g4hhsMHOWVUxIzNAOsAbb6/ZWzE4DIASbZnktwMRoTy829dr8TvD/lYn66+xR4neH/ACsT9dfYpRrO9TjFrhmZVYNa1EwbiqR6D5j/AAK2LwWY69jvPSr269/Oux+J3h/ysT9dfYo8TvD/AJWJ+uvsUoj2u38HEcLg+kJCsiQAZdsogxpPbr9hrG5gyHCZkMkDMGletsZ7K7h4neH/ACsT9dfYo8TvD/lYn66+xUoud6nGf5kub5rMdvSLrUS7hCrBcyGYEhpUTI37o1ruPic4f8rE/XX2KPE7w/5WJ+uvsVWgr3v8HFrnCHVM5a1HZnUkwJIjt1GnfS+u8+J3h/ysT9dfYo8TvD/lYn66+xRoRb3s4NRXefE7w/5WJ+uvsUeJ3h/ysT9dfYqUzVnBqK7z4neH/KxP119ijxO8P+Vifrr7FKYs4NRXefE7w/5WJ+uvsUeJ3h/ysT9dfYpTFnBqK7z4neH/ACsT9dfYo8TvD/lYn66+xSmLOI2sJmtllJLAElRGw3030WWJ7BXVv5MvAXA4zAJev2i1wvcBIuXF0VyBorAbCndr+SHAqQy3MUrAyCLiggjYg5K2Wv5KsIohb+OUdi3so9QWKULJfir4X8w37W77dHir4X8w37W77dR/FdhvpOP/AG5/CjxXYb6Tj/25/CrQskeKvhfzDftbvt0eKvhfzDftbvt1H8V2G+k4/wDbn8KPFdhvpOP/AG5/ClCyR4q+F/MN+1u+3R4q+F/MN+1u+3UfxXYb6Tj/ANufwo8V2G+k4/8Abn8KULJHir4X8w37W77dHir4X8w37W77dVvwk8G+FYDJ7qx2Ptm5OUC7ccmNzCITGo176R+6fB/+seJevE/6VQWdA8VfC/mG/a3fbqs/yj+AWAwnD71+xaK3EKQTcuNGZ1B0ZiNiaS+6fB/+seJevE/6VY3bng8whuIcQYHcN7oIPoNmKUUdL4A4JbOHf3JiLxu21Zzbu3JUlFO2YDUseY2rZY8AsA7KPcGNUMYJZ3AUajMfhDpMd8GaX2+O8GUBV4txYAAAAPiQABoAB0WgrL3w8H/rfi/18V/pUoFL/lD4NaweNezZUqgRCAWLGWEnViTXlWnw88GcI2AHEcPisRiJZFzXX6TOpbJBLKGBU8j2ERRUYLf/ACU8RS1w3BW30N576oeWYXHYL6QD6qfeGHFnti3YsGL+IJVWAzdEg1u3o55V2HMkVSvBzBC74O2/hFsm29y6t1p+DZLrsryNtRv3+ipvgjxO5ijfxt3L03QlFQDW0Fy6dY6ZiS0c5GtdYpbN+73HKTe1Xut5L8I+GWMJh1KOyvZLZLq9a+90qpAZjq5d9wdCDUfwastfTFXMRmfFBlt3A4joGLmbduCcq5OjMr2zOtNMEDjMc7KQ2EsOWkQRcxAyqFGmydHOnMjtqZxPhYtYtsSrsou21S4g0Duh6jkggyFJHfp6X0qt+v8AAtyfDT+THwe4ubV67g8RcLtbGe1daAbtqSCpM9Z0MAnnIMb1Y7OKRtAdd4Oh9RqpXCnSBwAOj6QKQY8sxOXsMAx2gdlMuG3DcvKyB1QSCZzCY1Uk9ulZuzSjRYaKKKoCiiigKeljiSZ4JbM2ksjZVz3NgzRmg2eYGUHZt91z+cSxOUaMSuqDTJcA6ofXrdH5TegRVqore3wRy6Li/MqVw8TCsVBLsFgFrJVSFaRrEywSYgQTB0qVcPEAWOhUudFFrMqZ3y5cxgkr0ZOb87nVjoqbXBDo+L8yv2RjmTEhsquVYWDCQG62UyCTtk8oaGdxtFw68QXIApCZzIdluPl6kZiX0EdJ5JOsGI0q1VEuY9IMOAY0JBMTsT6abfBF6PixFZPEpt5ghErnIFudVtlhGYdUMbwka6Kdee3idvF9JeNkXMrZApzJoMrZygZoU5uj3A0DRrEzEv3I/L2yMrGchnkAdCNiRy1k+jz3c8H4azPL4N+3n1uym13E2Mt5AsrxGcpgL1AG+DaB1czSWktGeZETEd8a5heIurBmZWYSCrIApNpQQsGfygffbQg06u4x5IF22JEqcjSJII5xGWR54rB8RcIDC/bA2MW211kbkxoCPwq7fcR4fF+Ys6PiKSqAMoF3IWKsSc13o8xZ5GnQxEjygQOTDimFxRNno7m/UvHRYUsrG4o+VCsoj5c8qYW8aqjK7gsNyAYPP+6paNIBGx1rnPrqvQ7YD6KW0s+/MplzA8RKEBnD53MlxGWG6MAi4fzdwomJBEmt13DY4m4fhiC6FeuisF6QF10uZSOjDCYUyRv5Qt1FcehXaz2/PS+2PlxvtKhdwPEGLBXdJY5nzIQQbylWtr8ULazgggSY33qTes4w4MKQxxJZ5KOoyAs2VgSRmCqRCTrABjWrNRVWEu1kfxknXVjk70/HdwMbU5RMzGsxP2aVlRRXU8YUUUVQcP8A/EP/AEjB/qrv/Ulc4w+BR5Ki+8GOojNqfJBhdCYbT1TBro//AIhv6Rg/1V3/AKkqheDrRmObGDVBNhcw+N1W6p17PO2lZNEdOGTm6mIgHQi05EQDrC7693LtrF+HqN+nGmk2mEn0j7Ptp+L/AJbdNxTylIYW/LOUROnVO4HdGmprVfKMJuXeJHL1pa1K5jEanydufr7RSu43BNb3S6BtL22Trb5esOzWotOsZ8JZzOcU1xdVlZtBSVzEnKIEFtQd8vbSWgOqW/8AyqP+Y/79e15b/wDKo/5j/v17WWEXT+S/hdnEcIwy3kFxVe62Vpyki88Ssw0d4NXHFcHsXGLsnWZcjFWZCy8lbKRmA5Ttyrnn8l3hlgcPw+3Zv30tXEa5KsCPKdmBBiCIYVbPGBwz6ZZ+9+FbTyMtFgwWEt2UW3aRURRCqoAAHcBWd6yriGAI76rnjA4Z9Ms/e/CjxgcM+mWfvfhSyUe37aYdmGUqDJEGTHKS0nLM6ctBsKa8DDdH1gRqYBAEDlHdShvD7hZ3xdk+v8K98YHDPpln7fwoUs1RfdLc7T7ToVIO2g1Guv2HulH4wOGfTLP3vwo8YHDPpln734UA991N81c+7p97+IrxcU0x0Vwd/V9XlUj8YHDPpln734UeMDhn0yz978KAeDFt81d+57VeLi2P/pXB9TXUfnd8+g0k8YHDPpln734UeMDhn0yz978KAdti2+Zufc9qsxiW0+Df05dO/f8AiKQ+MDhn0yz978KPGBwz6ZZ+9+FAPRiWj8m/pyjn3E+f0ViuLaNbNwaxAyH0+Vt+FJPGBwz6ZZ+9+FeN4f8ADCIOLswf0vwoB77sb5q7932vRQcW0T0VzloInnrqY5D11WPfdwj6Vb+vcr0+GPCPpdvefKudhH+dLFFmGLaCeiuCP0ZPmhqDimieiuHu6s/9VVr348I+l2tfzrnKfxNYt4XcHMTibJjaS/efTufXQUWj3Sc0dFciYnqx5/KmKxOMaNLNzYadTny8rlSK34e8LUADGWoG2rH7SKy8YHDPpln734UA+XEsf/Tcb75eQkc+e3nrFMS+YA2mA7ZBHP09m8b91I/GBwz6ZZ+9+FHjA4Z9Ms/e/CgHhxbRPRXPu+1QMWfmrk/2e/Wc0cvtFI/GBwz6ZZ+9+FHjA4Z9Ms/e/CgHYxbfNXPu+1WZxLfNvy+Tz/tcufmpD4wOGfTLP3vwo8YHDPpln734UA792N8zc+77VSlMjsqteMDhn0yz978KPGBwz6ZZ+9+FLBzX/wAQ39Iwf6q7/wBSVzzgmMt2yc93EWycsG1l1AzSCCDtIg950rsXhxd4LxM2jdx4ttazBWQ7hokEMpG4FVb3n8C/rV/uf6dQpWU4xaDOwxmPDToRl64yrMjYarHPQLpvWi9xVSQhxWMe0w+EmM06yADI3Cc/T2W33n8C/rV/uf6dHvP4F/Wr/c/06FKbfxlgW2VLuKMrlynIFPlaaLJWejnY6t3Uirp/vP4F/Wr/AHP9Oj3n8C/rV/uf6dAbbf8A5VH/ADH/AH69qR4W8S4bZ4OMDg8R0x6RWG5Pl53ZjAA/3orLCI3glwHhRwVm9jSvSXjcIz4g2RCOUgAESNBJ13pu3BfB2T1rBHI+7W1Hbq9UnF4NLuD4erzpaxZEEgyMTr8Uzpm0jzVTHSPUD66uQp6naRwXwdkdaxyn/jX07fj6xrWJ4N4PRvYn/nmj/rri1FUHav5l8HvlWP31/b89etwXwe+VYO//AL1u6Pj89fVXFKKA7U3BfB6NGsE6/wDvX7o+Pz19Vengvg7mjNZiYn3a+2msZ/P6q4pRQHaf5m8Hu2x+/N7de/zN4PQDmszGo92uCO7y64rRQHa24L4O6Q9jYSPdraHWfj68vXXp4L4O/LsbD/3r7mJHl8pPq764nRQh2ocF8HvlWNtP+Nbfs8uvW4L4PcmsHT6a++mnl+f1VxSigO2Dgvg7r17GkR/xrme34+lYDg3g/B1sTy/45tdTr5fmPpri1ZBCdgT6KZIqi3odlHB/B/WTY/fmPp8vtqb73/Bn56z+9P8A6lcONpgJKsB2kGKwGu1S0yuDWp3T3v8Agz8/Z/en9uj3v+DPz9n96f264XRVMndPe/4M/P2f3p/bo97/AIM/P2f3p/brhdFAd097/gz8/Z/en9uj3v8Agz8/Z/en9uuF0UB3T3v+DPz9n96f26Pe/wCDPz9n96f264XRQHdPe/4M/P2f3p/bo97/AIM/P2f3p/brhdFAd097/gz8/Z/en9uj3v8Agz8/Z/en9uuF0UB3T3v+DPz9n96f26Pe/wCDPz9n96f264jhMOXYADvMRMc4nSaYPwsDUpejQb2tyYA8r0eelEcksjr3vf8ABn5+z+9P7dHvf8Gfn7P70/t1x63w0H4tzTeDa32O7bTXt7AW0EsL0c9bRj1HtI9dWibaOwe9/wAGfn7P70/t0e9/wZ+fs/vT+3XFPgf/AJd/zdo/vn7Ky/4f/wCb7lSi2dK8OeBcHTCPcwF1Gu22QlUvG7KMwUyGYwJYaiiqDwiOixkTHR24nePdFqJorLNFlA/4TATm/IYvYka+6RlnKQQJgzIA3JiqTivK9A/uq6X7iDA4BWtPdZreJhVVX6oxBLdUnecpBAJEdk1S8UIb0D+6m9G19D8OZpooorRgKKKKAKKKKAKKKKAKKyyaT3x5uz16+o1nasM0QNCYk6CfPQqTehqoqVhMMDcCPKycp7uUnzGtmAu9Hc1AGUnNI1EaETy1oS1vNeCsvnUhSQCJ00799O2rj4PcQVLTWrisrCQFPJSCxytsQI2JESBJrQtmcuujOU9YGX1MrD+0K0tDvaeN7ZDecKQT59B6YrUVJOzz4s8Ocap+fKuY94hx0JY+BvWneElHAPVMEkmDy8+pFVfGX3dSwcuCtwSQE6MFCFVUAAAkjrAa9g1qC9oligJ1VBv8lAZ5adXeta3DmgByoECZ1kjWrKTZMHChDP36Dnwy4epNu9aA69pM6iBDKMpMDzCf/wBpFxPDBCmXYoJ/TXR/tE/2qtVtuls5SZZLtwAAicuYbdhE+nalWOUNbkqXBZ2zLoQJygkEHKQQRGg0IFJLsJhYjWT3FdoqbicIuVWtksGk9ukwNhpqG9VQ433037qwepZ6HlFFFAFFFFAFFFFAFFFFAZIAdzHomtnRp8v7prTUvhoU3EBAPW1BEyI+3zUI3SI9xFGxn0RWFWw4e38hI/V/xG/21CuXsOpykW5UAa223G/xTMfbWtk5rFvRCCin1+/hWBEoJESLRBHZGmlI7gAJAMidDrqO3Wo0bjK9w04N+Rxf6q3/AI9qva84N+Rxf6q3/j2q9rLNFnUH3HgCBI6HFA6AjXEzBzCI0MjyoBjWqRjHBckRB10Mx3Tzq7R/weA0mLOKMZQwj3TqdWHbGk7naqRivK9A/uqb0bX0vw5mmiiitGAooooAooooAr1RNbLFkuYApxhsMFClIaZIna4NA9s9h10HbtuDQNpK2YcMwaAqH3uCVB8k67T2ysecRU3iFllc2jswlCPlDUr6Rt6O2tVrDh7TWZmMz2GPInRkPn0mOagjTeZhcQL9gpcbLeszlb4zwDA/TBGhPyfVqktThPEm9NPdMQX+ugucwMjn84CAxP5ywZ7Q3ol8YwbDruCjXAMwYEa7k6/K6jek1IxC22vOqIbdu4AMrNmynk0xtmzctAWHZWDO1wPbcszKOqGJJJtzKa9yvp2qgqK2W0ve4ZcKvKVy9ZyHt3BlgZTIZxr+rJB89SMfds5lFi1cQgOTnYNIIKmABAiDoPNSLgt0o2cHyXtGe3cx5iM09xp1irPwrBZgoXQ84aJHnyn1hqqhdO2cpyUW1SFeMvIEICQ/SSzTmJSPyeU6ROubflUGwtpVuAoWuSnRspgKAwL5l3MiAK2485naDAJaD2REjzGNP0qjXGDdYiDA+wjn6KjijtF5DfD4jo76rljMzMN9Tnb/ACUiseJL5LLmWEBLLPVzEsCwGuWHjMNRseRrTj7JFxCCdFu9vzt4jbzj7Kz1a9bE9b4FW1AhiiKSDynUa6HY8q2cazs08QS5mghWyhQGCJckgdaTlJEsX31121oxtx1w6KT1rh6SNOrbEi2I5ZiWbQD4vYa3WFt3rj3LnVRS1x3QnyQZIZd1Y7aEanQEVL4jhb965dNq5n6NJcB2RUCflDrAjMX0BqPJWzSbtIrlrAXG+LGhMmFEASTr3DlUZhFNmwzLbJLIC+gOaequrHqydTlHoaaijDWwjMXLRAGUQuY951MDXYcu2stHeMkyFRW2AAe0x6O/7K1VDQUUUUAUUUUAVM4X+UTTTMdYnWNu+odTeGflE/SOsE8u7fzURmWjLLPeO3Zv45fxrSm4WLEiwjg6htOsOR111j003uGZ13HIN3+rzVrs3OrM7qDsxA8x7O+JmujzPLF0Kjcbb3Nb27F2G/8A1D11Bbht2T8GRHLTT7aYYvjIDLkhwNZ6yyddCDv/APnZWocdMeQvrNZyOy21ojLhloraxisCCLduQf19qijhtwtbxrHc27Z//wBFrSisM7FhxJb3Bw8Kgc5MST1ramBfaVIcEshkSBHkrrtVKxG/oHfyq7hiMLw4yIFrFzJIH9I02I19cbxpIpGJGvoH91Teja+l+HM1UUUVowFFFFAFbsLhmuNCia24e3lbLctmWAImQROoaJEj+Jp/hMIVUKGVWfZ9AgPJGHY3yuWnKSGugbUbb0RpTBhbei6RmBG7AaZ1nZ1MgrodezUYrcmc3MZjlmI2W+uk6agjvOk+S7wdtpKMjKSdUIMi4PjL36CRzABHOluKwZtsDshJKn5DHdf0TBBHZ3grXTZrQ8nS7bzMnyFFIzC8Wlx1cgbZXUjk4DTy2Pn0XrJNyRIYiG7SQJVv0oj6xHxTWaWTBkGet1ewRmZPRuv+wFbWuBckHrSATGgYy1q7ziSLgO8HMDvUSI32EMXBdBttC3flAcuwdsgCV9I2MeYpbnUvjqshCvz+EXrJc/ODqNe9WJ3qLxe2A2cAjWCAfIbf/MbdndTLguPW6Qt0kZgVZsukSCG0kAhgD2eszeBpqltI1LZGdsohHyNaHYCSGTzqekX0d4ppgL83XU/EKKPTkJ8+zadxHxq127LW1u27inNYuLcWJIILAOAewrlYHuNRbAYszgFc7Dugy7KR3Ega/wC1W6ZhxcouW7S/LkLeKJ0bx8Rtf8vsII+3sqIBGZG2gwfR/wDyfMOelOsRb6VesIn0ZX5/2W+zT5NKAmUgMRoY56jkNe6YPLbastHaDypjHiSkdERPWF2R/ZDaDn+UH2Vi94pjWjZM7RrqLdotET+ZW/F2osYZhJh2Qz+jbQSOR+DI3qVYtFsZfOkW0cww6pL2TlUncjrFvMp7atHJOln2P1MeHoF6K2ZDMwuXQG6ypb6xWd2UBTI3BzDbWkq4q45zBVdnOmWVYk8iNjqRuDUnD3JbE3Tm6lhwrTMFytkHzxdY79tYcHurnNxxPQWzdzRBzaC3OsE9I9vfU9tQ2lVv3fuj3iVxHum2qlshFsARqQYJAA2Zsx0+VWjEsmbKlsOqdVesTnYnUwsEyfuheyvcAMqNcF0nKAiZhEXGBg6kroodt9DlrZYBRM+VS05Ujo/Kjrv1dsoIA72B5VDWhHxhY9QIpjyiqbt2A7kDYTzzHYiIV6yyGGBB7DTKzZcLnJjkimACflHeVXsO502BFRWwhylmuJoY3LEtvG0E6yddPVOWdYyvIh0V6a8oaCiiigCslYgyCQe0aGsaKA3e6rnzj/Wb8aPddz5x/rN+NaaKEpBRRRQo24N+Rxf6q3/j2q9rzg35HF/qrf8Aj2q9qMFixjuOH4DKqtKYhes6qJN98qjZmYwYCsNtZ0qmYnf0D+6r6t4Lw/BCYJt4kiLjIxy3rh6qARcPcdB6a56WJ31pRpPJo8oooqmQphwbg1/FMy2ELsi5yAQNAY3JAnXal9SuG4u5auBrTvbYfGQkGP8AMdx0oR3WWo5t48r8FixDKT1XSHXzyJ7dt+c07wvBlu2/gGS6pHkhjmU8wJmR/ny3qUnhRaeE4jZNwHTplAzdk6bAa1tueCaXIu8PxyFTrDRIHYYE+gj0V1ilW1r6nhxsRxfRy6vHWLe/3kRMCGkWnNxLqfk2lwTGy+caxv2dlalfdXJz8ydpBEzvocwO+zcore2LxOWcRbN42wASjDNlHNSNyDyPOKltYt4lRcsuoYEBlfKpZtDl+SQyZjuNdhpppLfvOLlWun4sQm8DmyKQVPXQTnAA3Uzqy8iddCvZWjDiZRlkMrCF2zTnhR2MFzIfisCKmcXwF1OsJW4DB0gmIhtQCdBBInYGd6xwrzlaGBzSVMgySGOSOcywXbMGUaMKzvOya2bQvx9o5c5APxH1PWA1RgB2qfP1AdzNQbalIhiE1bTTQdvOeX+xp9ctwGBiA2VgBsjbkDsBZLi7yrZY6tIrwKSj8pEDXKZIkdsSY7RI5CstHXDleRauC8YN20Cc2ezBY8zbncj40RqvyW7Aaj8btNbQXLRL2rhLqJJgMQCoO/VOYd4ANJOB32sEvoSrc9VZSp9YM/bVouWR0SWbcw83MMSdSZLPZJ2ndewstvtrazRwmujna09/2VjFXj0mdWLKSQykzHyh6xI847xXuNw2dcwEg/wD3GdP4MbLgS81xfJYsSCBoWB2YbgkDcbkCIqPhbz2D1hmtHmNcvq+3t9FYO/dqTsMC+DJB1tX7bDTXKwYFT3S4H8RTHiVrLcxA2K4QnuZzYtlmnuXKo/td9b+E4X4LFPag57JZBvNy2ekBHbsdZ18++ONIZ7YOou4C7sQJZbdwECdQfg63WR5nO5Px5PkyscPUjCYonQlsOgP9pmj7i60KSmEvMd7l5LQmD1bYNxt+Um36qnWMNlwFyJYHE29xsAjcp79613MMLmHwNgEg3nuNsZl7gtA92id9Yr0PTtJt/8AXor5EG9baLFlQCxAuEQNbl4jowdPkdD9ZqxvAXbuRWHRWgRnygxbTV7u27MWYDmXUdlNGhrmLxKGcpZbUDUM827fP4tvMw/Vilz4forCpDZ78OQB1ujUxbSBPlMGaPzbdGjUZX383m/IjEm85JlLaDXn0dsaKondjoPzmJPaaYcPwHSlXcBLQkW0PMc47e0nme6tt1FwrKjJaYW2zOLplblyIIKjVlSSogROY863YQN18Q4c9TMhZSqFdYW2NykqAIiotaZZSezcff8AYs40bRY5fKB1gadhpVTZS7rC2/KOgiBpux9OkknY1EuYIqCWKrGwmST2af51nTI9F3m/bIlFFFCBRRRQBRRRQBRRRQDbg35HF/qrf+Par2vODfkcX+qt/wCPar2owN+NYw28Bw0BUbTEOM2bqsl9srCGG2Y6GR3VUQKsvhJ/QeGfoYr/AOwarVUBRRRQBTbgWBzsCdp/u9NKaecFZlE9SNobNz1PkiZ8+nqqPsKnWfYWv+Y7gQQnSIwzRoN9ZI8kmDvAP51LvcXQfCWGv2rwYQB5MR2zmLTHVOYED1SLPEblkgZ7gtnUMSHUd3SW9NO9fTTG7xlmA6XrpGjDIer3mI17SR+Hdq6o+WpTV3nYYHwut3CFxttluDQX7Q1bl1lUQ3mg9wmm68LdczfB4iwwMuoGYQdJXeR2g/F2FJXwOHvmEuAMdQrzr5p1I+sByit1vB38K1t0L2yAFYr1kYKYAYcxDc9dJMV0Te8804w/0yfY+XZ4ZcDy7icpa2M4ZfKRSHUxOoRxMGCJHbvvUZMRhWIOboy24hgNhpqCVOg58geVNvdOHxWV8QBh8QuhuKDkYwD1gdIPn9NJvCDgtyxOZM9loKXB1112WdxtpqJnuqPtNYbi3su0/fmNW4Or5nV7bErrtlO+rQdBOYeZ3HxdK94QeDF8QRbd9lJU9aFHwbGRqY0Pek8zWXBsQjdGqsVIEJJJ57EbnXYancfGNM8QzxDCdAmdWZXVSdHzJuA6gmRqFusNNDMmjaeJhy18ys2uGXBaKMtxSzDKShGUzJ/smDPYTTHCXldxhnbIc+eyx0Nu4CAo8xkqew5D8WpmH4jcTIpu3UIJPWZiugiM1uJGZhum/mrO3xfENcgMzgMRIyONtVOQZlI1iSOzsqJJHSUpu7S9+BWvCSzkcYlT0edytwCQbOIXW4sRoreWAeTEcq023DuuRgvSbFZK/nKwiNDOhnl5qvGE42MQjF2yxC3z11KiYs31gsNG6r+knSk93FXbIdLhuC5JUfDoYMcsyruCPS6HlpHFamoYsq2Ws1x9/wBd5I8HsabeIRTbJtDqygMdfqu20FTLa9wpmOAsHwuUtltPibDZtJW4rZd99XOtVi3jWAEjEnmdFcT2DUQfwNXS1fTW6A65+gxRBQbz0dz42+gJ9G9bjTPPj3F2t+XLmynYPAva4fdDZUIvg+Vm+IBr0WaDvtTJcguYVjJNnCG9os7Wy4ILkEHMw+LM9lM8VglSxjFRrpC3MxAgldG8kTtt660cSa2qXXZWYLg0WYAkMLYjz+imzRel233v1S/YgtcPVrGFsJlJv3C56XfKp6NT1Mu3wp/iayOJbNfxCEC2sW7AC5dSMtrULJCW1LbnUL2xTTE3LCPcbo2BwmFtoGzqIa8sRuOsBecySOdL+K37NhbdhVgqudhMw10BtdzooQaxsay1R1jJydVrzz9KK51iYEz2A/3859NOsHadsNe6S5cdlyBEAbyc2oDP1VHd9lafdc7HTsFtvVpE/bW/D4w2w7Nm1UiAiqZOxgjt89cmuw9adumY3MBdMhAttQInVjp3nczO0DX1KvCGzrmBlZ284/GfXTSbTMTce45EmDy3IAGYknuFR+J2kKQBBiQNvNOnmpLtNYF5plZorJ1isaydgor0CdKbe9y/2J9b/asTxIw+p0dcPAxMT6It9woopv73L/Yn1v8Aaj3uX+xPrf7Vj5jC+5HX5L4j7H5Ciim/vcv/AJn1v9qPe5f7E+t/tT5jC+5D5L4j7H5HnBvyOL/VW/8AHtV7UvC8MuWbOJzgde2oEGfJuo5n0IaK3GcZ5xdnDFwp4TqarvM/CT+g8M/QxX/2DVaqy+En9B4Z+hiv/sGq1WzAUUUUBss3I+KrTyafsykEeurTwgqV8kgcwA7pHeOtPmIqqW9x5xVg4OxzKJMSNPSaq1RjE+iXdzHV2ypt6GMuxXlzjKJG06ZRWOBYzlYB0O8akd5AOaf0dt6YXh8Dc7lY/ZVcxOgtEaEzJGk68+2uryPnw6yaG7cNbNAPk6gtqCOXXGs7QHUnQdtMMDxe5bRxmK5Sp63WtiQRlOugECfI82tTVM4e0x8qDrz9dJpi3cI3Fx1nnAdYHm7q1ocr211u0d4rEWbjZb1o280xdt6oCDpmG4O2sct624X3Thgpw5XE4eCrIIMayNN9tDHqilzCMQqjQZSY5SdzHaZOveaXYq61vFDISkkk5Tlnq84rTlRhYe11VpV081+0PH4Hh8ZF3Ct0N4Ek2n2zTrHNdezt5VDFi4gy3UKNEMp2Hb3ZY57RCjc068NBFi040fpLfWGjc+e9WAjPhlLdYgmCdSN+2tbFs8/TuMU3mm64rx3nOOKX8mlwBgwgk+USDq0iIJBtMQObEcqT3rVpmzhmXM0gxmAJ1jSCD6T6dKbeFf8ARZ/MtH0lbkn0wPVSLh+uh2IM98ZiPtANcZan0sJdSxpwfE3ullXS8Roykq3SIw1tnOMwkbwTOSd/KceEvC7d9FvBX6iCCCQXs79YMDLodCJGka8qo11iLZIMEWrpBG4PSIJ88Ej010PwCuEi+pJgYiAJ0AKKSAO8kn01YO+qc/iYvDXSrcUDiGHt3OutwSTDBlIOYTrKZgJ15DUNtVx8DbRfDi3mDdG1y0crBvgr4kGAZEXANwIFJePWlF51AAGVtANNLgjSm/gPbAvXgAAOjmAIGkR6qRVSNY8trB7hlF5bt9iXUXLFq5qTCuhy3ANewCfPUnEMt6y4Jyu1mxLalTmYDUDTdTrW++590qJMG1f0/tJ+JqSLYKagH4OzuOxmI+2utHhu2vD9civeEdkL0huO6JdxdsMZJ+CtLqAFnQ67azyqq8cvO167eJJDuSuViVC7LzgGIroWPtKysrAEZnMESJneDzqpcLE2gx1bMRJ3gHQTXGbzPoYEUoJ79PT9FTvYq6d4APaw1+3/ACrVaQTOYkjvnU7ARzPKrB4R2FVZCqCQZIABPppZgFGQmBOVzPOeqJ9RI9JrDVM9UZpq0TOIYqFS9bUS0dNsRbeYIHKGIJB11nuNV+6rSZJPfO/fvTjg466ryLupHIjoyYI5iVUx3DspK/kp5j/fWW7zNQVNowYV5RRUOpkpgg9hqz2vC8rHUmJAkA6Hlv8AxJqrUVyxMGOJW0ejA+KxMFNQ3lv9/L7ZBuDsOX9rz+s9tHv4bX4Ndd9N+XyuwnWqhRWflsM7f5DG4eSLd793jyB2zAnl3932msvfy/zY17gNtBs2+u/4CqfRU+Wwx/kMbh5ItmJ8IHxNm6MigIoLGADDMLY2OurjSilPBvyOL/VW/wDHtV7XSGHGH0nnx8eeM057j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6325" name="AutoShape 5" descr="data:image/png;base64,iVBORw0KGgoAAAANSUhEUgAAB28AAAPTCAYAAACXHkJwAAAgAElEQVR4XuzdCdQkV2Ef+juaGUleZCSENgxYUmLyXgxaDBh8Hk6e4xMjBEiA7bxndtkB7WI3RjGMBDbYgFgkQBLYiEXgl7BJCAR28k4So5wgIcwmfJ7lvBF+OGZnRgaDpJn55t3qtaq7qqu6u6q+rv5+nRMD83VX3frdW7er61/33m0nnXTSwW3btoWDBw8G/8lBO3Ae6Af0A/oB/YB+QD+gH1iPfuC73/1u8CJAgACB1RQ4+uij3YdxH8p9OPcj9QP6Af2AfkA/oB/QD+gH8vuBk08+Od6fW48bVI5DPQocBA76Af2AfkA/oB/QD+gH+v3A9773vdVMLJSKAAECBML9739/N+rcqHPD3v1I/YB+QD+gH9AP6Af0A/qB3H5gWzLy1u8mAgQIECBAgAABAgTWS0B4u1716WgIEFgvgSS89SJAgAABAgQIECBAgECewDYjb41QMkLJCCUjlPQD+gH9gH5AP6AfWL9+QHjrByABAgRWV8DI2/X73nU97Xra9bTzWj+gH9AP6Af0A/qBuvqBbSeeeKI1bw3NNzTf0HxTdOgH9AP6Af2AfkA/sGb9gPB2dUMbJSNAgEAS3tZ1Y8d23Ch2o9iNYv2AfkA/oB/QD+gH9ANr1g8k0yY7sZ3YTuw1O7EFEG6ErFkA4XvK95TvKd9T+oH5+4E9e/bkpiPJ+eRFgAABAu0IJN9fea+jjjrKg3N+t/rd6nerfkA/oB/QD+gH9AP6Af1A/pq3Rt7OfyPMDWQ3kN1Adt7oB/QD+gH9gH5AP7Dq/cDkyFuhbTtBjb0QIEAgT2AyxDXy1nXEql9HKJ/fO37v6Kf0A/oB/YB+QD+wif2AkbdOQCfgJp6AnizyZJEnizxhqB/QD+gH9AMN9QPpkbeCW2ESAQIENl8gHeAaeet3uBvi7se5H6cf0A/oB/QD+gH9gH6gqB/Y9jM/8zPWvG3ohpkTz4nnC9gXsH5AP6Af0A/oB/QDm9UPDMNbwe3mBzZKQIAAgaHAMMBNwtvN+n6wX9enrk9dn+oH9AP6Af2AfkA/oB9Y8X4gmTbZzygCBAgQIECAAAECBNZLIAlvBbfrVaeOhgCB9RBIbpYm4a0XAQIECBAgQIAAAQIE8gSMvDVVoakKjbz2xLd+QD+gH9AP6Af0A2vYDwhv/QAkQIDAagoMw1sjXox4MeJlxUe8rOH1oX5Hv6Pf0e/oB/QD+oGO9APJyFsnrBPWCduRE9YPBwGTgEnApB/QD+gH9AMV+4G77757NVMLpSJAgACBcL/73c/3WcXvM/cr3K9w39J9S/2AfkA/oB/QD+gHtlo/0Bt563cTAQIECBAgQIAAAQLrJSC8Xa/6dDQECKyXQBLeehEgQIAAAQIECBAgQCBPQHirXRAgQIAAAQIECBBYQwHh7RpWqkMiQGBtBIS3a1OVDoQAAQIECBAgQIBA7QLbHvKQhxw05NyQ86025NzxmmpDv6ff0w/oB/QD+oF17wfmCW+T88GLAAECBJYTSL5Xqr6S8Hbdv4ccn+tt19uut/UD+gH9gH5AP6Af0A8s2A8k0yY7gZxATqAFTyBr9LjhYO1Ja3XpB/QD+gH9wIr2A//wD/9QKUMQ3FZi8iYCBAhUEqga4P7UT/2U788V/f50f8T9EfdJ3SfVD+gH9AP6Af2AfmCz+4HeyNtKv0C8iQABAgQIECBAgACBzghUCW8Ft52pTgUlQKBDAlUC3CS89SJAgAABAgQIECBAgECegPBWuyBAgAABAgQIECCwhgLC2zWsVIdEgEAnBIS3nagmhSRAgAABAgQIECCwsgLbHvzgB1vz1lQ9prw05aUpu/QD+gH9gH5AP6AfWLN+QHi7sr/BFIwAgTUXqBrebvZUbPZvSkhTQpoSUj+gH9AP6Af0A/oB/cCK9gPJtMlOUCeoE3RFT1BBgiBhzYIE3ze+b3zf+L7RD7TXD3z/+98vjUdMm1xK5A0ECBCYW6BKeHvEEUd4cM7vXb93/d7VD+gH9AP6Af2AfkA/oB/I7Qd6I2/n/iXiAwQIECBAgAABAgQIrLSA8Halq0fhCBBYY4Gq4e0aEzg0AgQIECBAgAABAgSWEBDeLoHnowQIECBAgAABAgRWVUB4u6o1o1wECKy7gPB23WvY8REgQIAAAQIECBBoVmDbgx70IGveGppvaL6h+abo0A/oB/QD+gH9gH5gzfqBKuFt+qeGKZSb/eFl6wQIrLdAlcA2LZBMm2wpgfaWErB0h6U7nG/ON/2AfkA/oB/QD+gHOtUPJNMmd6rAbqz6gbdmN1adfy4cXDi4cNAP6Af0A/qBJvqBH/zgB3MlJcLbubi8mQABAhmBecPbn/zJn/TgnPs77u+4v6Mf0A/oB/QD+gH9gH5AP5C/5m0y8tZvLgIECBAgQIAAAQIE1ktAeLte9eloCBBYbYFFwtvVPiKlI0CAAAECBAgQIEBgswR60yZv1s7td6sKHAwH7r0v7A+HhJ2H7Yz/t+y1Efbduy9shB3h0MO2h21lb/f3lRPY2Hdv2LcxXaxDdh4WdpY3gBaPZ962uUzRGmrXBw+Ee+/bnyqY82ZmLU15Dd9dtX9apg2s8Gc39oV7eydtucPBA/eGUZM7ZGc4bOZJPTzH4pZH53+b511N5iOf7PZWr0+r6Xhb2UwH20ErLsvtpK3w9mA8J/YfSLqM7WHn9upf7BsH9oUDSVezfUe8Hkiu8A6GjX37w4HY92zfub3CNeJyPu3vb9nybr3PD9vI9h3xN8OiPwI2DoR9vYaWNNGdobyJboQD+w7E3x6D16h9lvgfjNd2vROht6eJNjxs29XqcLHjnW8f8cQLO+J39qKs1Y5ka71rtcPb4W+PQZ3sODQctr1C7WeulcuvC2utcdfptXLaGAECBAgQqCqw2H3cLvym70IZq9aS920FgW0//dM/bc1bQ/NbHpp/anjGK84OJ4U94fZrrwqf/FbJVInHnxkuet4jw1Hhq+GGV703fFl9tVxfi09lubH/nniz7ITwpBdfFB591HSXuufWq8IVN30z3tw6NOyId+Smpozc2B/uizfPCv9e+5QKDw/PeuWTw4lJ23zHW8PN32hwKtcm2nXi9bDnhN//tZNS2F8NN8bz5kvOm2z7irdk74kPhWz7+X874TWk2xNuveoN4aZv7gw7Dz0k3jBe/DxoYirUpqfYPf4Jl4TnPeLIiLEnfPaaq8Knvl10/CE87OmvDE85eeC257Phmqs+Gb5d5BVOCU+P51jy9j23Xxve+slvxXpp8bxbth4P7g/33HcgnHD2S8JFvzDdqe257a3hDTd+PT6YdHi8bd9g/7Hscazk5zvUDlbSL7+9tRXevvUz3wtPe2g8sfd+Orz8pLPDtRXygBDODTfufm34paSrufMD4f6PuSj+l7eGz3zvaeGhYW+45dKTw1nXNP1zrO39NX0867b988LHdr8mPDa2kTs/cP/QayILvM69cXd4ba+hJU305eHks6+dvZXzPhZ2v+axof+Jfvs8Ku68rFkffOtnwp7eidDb00QbHra1agdw5/VHhEdcON/DEOPzp9o+4oGFD9z/MWFB1qo7yX/fIOheLKRebtdNfnqR8La168RjHx8uPjf5TT147f5oeNX774jPsMy+Xtl42NPDrvGFXrXf78t+T7pO78zv/dbab+2/+12nN/170va31v0D9b0+9b3cfdw57/cve72w0Ofdd3C+dux8TUbeuuBy4dbuiTtnRzn6oXlXuPHV14cvunDvxloIB+4LP/fsV4dMjlhwt+SuD/9eePcd0wHuwYc9M+x66knhqze+Orz3i22cp6eGZ8YHC06MN9xuv/bK8gcLFrpQGBxHA+06nPLM8Monp4Pb5N7h7eEdMUz7hvNmfN4kAdzPPSf8wa8PE8dZt/F2hw//3nvDHVstwI3t85J4gy+5cX3XDa8K7/tSyO93Nh4WnrnrKfFhnOErCXvfGs+dgvP14c8YtdHxed3iebfMeRDbzZFnvDBcnPckykQT2v2hfxfe+1cC3PmuLzvSDpbp95dpfwvu9x//8R/nyikWXvM2hlbfG4RWd37gqBiylcVcMS8498Zw12t/KfYzd8eQ66RBUDsMuNL/NtchzPlm4e2cYC2/vY7wNvWQQC9TrfCAwWR4m4ScR8WQc2azPhje+pk9/YcYaghv+5v4dPjdE88O76g8mH2+gHgzw9uNqz4T9j79oUuF8i03xkq7mze8/Ymf+In2fteNHhwdHspd4aOXvy/ckfcA7ej7aiP+vNgVxj8vWnjA1XW64HYTrpfavR/Wxn2Njt2YXvA6V72p5/l+b/Iq9Vr6Pu4pcUBM/57q595xVfhEkwNiFu433HcobQe+h9u7Pq/Qjnsjbyv9EvEmArUJnBKeGUdeDUfe3vzNkg0fd+bgKeG74sjb94WYIXitvMDBcMzjLgnnD0KOvXGE3ZVTFX3q4Eu9fzC7P3JZuP6O9N2p48KZF58bHhkfDx+GRyt/2PMUsIF2fcozX9m/ubLn9nDtVTeHslNrnuKuz3s3wtGPe364cBTA9YP6yeZ53JmXhHMfORxzszt8aNf7wl9VmVpubaBS5+ddN4RXJelt3mv0wMDesHfPkeHIeL7u+ew14ao4ojbvdewZF4fzeiNW+yPCv9gVrzht31FnvGAc3MaHIq69cuIci+f0MPDu9Wkf2hXe91em+u9KFa9rOVsLb0MM2e6KIyTvFyUrjVJMBV133xIuPems0Pgg29xKFt6udttfPrwdPSRw950xgn1oeGhso3e+/8jwmItnJKJT4W3SrEseSjgY29KeZNT48FU08rZ8VPloJHvcVKWRwqN9dqU9L1+vq9puFwlvWzuW0W+P8R53f/TycP2XZzyVEGdHeUZ8SG/8uGN/5qzS3+8LH5Tr9IXpfJAAAQIECCwlUMd93KUK4MMECOQICG81i00QEN5uAnrLuxzWcTLwMy+4HRYnBrSXxIC2Nztrf7rVceQjvJ230kbh7VdvDK96b2disXkPc6n3bxz9uPD8Cx/dmzJudttMdpMKMOPUcpdf/+XSKROXKtyKffjUZ70ynH1icm7eFs/NT6XOzXFBR2FsbHM3hrP77y+0OjaccfF5oZ/ddquNbjzsGeGyp/ZvXX71xlfFmQCKKivVp4XdcUTL9XGq/xWrWMXZUgLthbchnPexu8Jr+ult+SjFVNC1zHS4y1dmV8Ku5Y+0m1tYNuRLPSQQHyq49FtP6LfRZPTtyXF67yKUUXi7N9x557bw0F7iO3vq5NGUyXffHfbe735xRPni4W1SrPFU5LfEsp5VXNbMMXSlPS9br6vbmrsR3u4JX/3qtnDiifEHWMn17cE4Y0pvyuS9e8OeI4+M18/Nhreu01e3bSsZAQIECKy7QB33cdfdyPERaF9g2wMf+EBr3lYYomxIeZ1Tu8QpCgYjbz97TYWpaY9/wnjk7eUFa3fGqR3u238wO8XQzsNCnOk0Z6j7wXDfPfeFg9uGa1kO//d4Co3sGqtlf8+ZemOu8qzh1B3JlKvnPar3Az9ZL/Pmb85oP6c9O7yyl/jENY0vf09/bdae33HhrJdc3Fsrd/eHLg1/8vltYduOQ8OhcfTjwcFauL3/fchg7dLBeTy51uTB/XFbByb3vy0cevihYdvUVBAbYeO+fWHfwcm/Hwj779sfDhzcHg47fEcIOfU79xqXhe16on0O1thMTwk0tQbwoDyn//YfhGQm4GQt4Td87BvxfBiUN32cOds7uH1nOHxHXKFz7afGOCY8/pLzR+Hh5e/5QvlUGHntM3EarMW1/dDDw47QX5t56FdUPxnfyv3TZP8Qwv577g0HYnvP7Ge4Ntj2eE7siOfKZD0P/32e77tTnhV2PTk5N/eE2+J5/Mmp83jsmQSa7zk4fH8/tPzS5Jqvo36hH4C+5wvD87LovBv8Pa8/3bY97Dh0R9g+63jq6oc3HhDOeP4Fvb4oCfzf8olvzG43x54Znn9ef8rp7HGm+qG5zsOJ/ieOAu73R+PtZfufsr8PPjfoRw9u2xEOP3T7oN9NfY8O/31GvzBX/1rab69CO1ig/y3rX6e+T+q8niq/fmgzvI3pbbgrrhPaH3w7e5TieG3QyTU3D4aNfbF9x1Wjt+/cHv/v4DVYH/OQ+H21fdtG2Lf/wOhXU3/NzI1wIPbDGyH2DTsPyXnQZrjdELJrbFYIuzYOhH0HNrK/0rbvCDvjVKPTr4ly5Hy2bI3PjQP7QnZ3RceU2vtcZaz2g3O6HMnnJupltKkGjrtnfP5ya95OPiRwx7CN7g2ffvlJ4eyixZlT4e0tH7gjPPxpSbue9VDCOCS+85ZbwrGPTdbLXS68DefGdXdfm2xnnnVpK7TnCtU/X92PN1ip7fba6nnh5q/9UW+9697avufHlpWc25ODoedp16V9xKCcedssbNcVsCbeskh429r1d+r32e03/r/hn5ydrH+7O3zksqKpk5Mpky8LSXb71dtvD/d7ZPL+5Lfd4Pf78Dpr1vXC8Hqn8Lo3/T1W43V6+vpwruvBJa8DRr9jO35fIu86dZOvZ1o7T9b+93C716Hqjbeprct/r63MebLsfdxe/zm8X1V8v+bAffeE/fE7ZXjcw/u8w3/Pvx8/uH9f5f5oaT/e4n3fee6/lZZbf7Jl+5Nk2uSV6Sg01PIgYS1O/DgH/q7xtMmlc+CPvkD60yZn17zt/8A67uyXTq9DuPtD4d/9yRenb/Cnt3fZu8JtRz8xvPTi/ki84StZr7C3BmsMZe4p+Pu7vjwIEjPttv9Fdcw85VnHdj8KJvvB63u+Mt/aj8c/IZmyNl0j/ZrZk4ziTYKTU5/VWzdzz2evDlf87ePC76fWLv3qDZeH935pOgDO3lvZE2696vXhY9+ZDPgLHixIBa0f/r13hr9/0nR7S47zujtikLet4hdqUbtO/ftHXvHH4X8+8SVTbTtpn+n2V+QVJ5yOgfjwgYd+oHPsWdPbi5UULv3jLxQE2hWPpwvt+LjHh4vP+4V4rsepkq95S7j5W1UupE8Jz479VYTst6vhccbpgnf12uDbwxv/9ozw6nQbHAWTS/ZPU/1dsv9h/9mfTny0FvSgPL0R7G++Iew7c6Ke99warnrDx8K3d06vLV18AXRafNDm7N56tsOpkDPXCyPP4YMXp42mQh9Og55+f7Imc2/0RvpBjZ5n8QM9yQX8A3LOtyRQvvWqN4SbvtNCPzzob6bLXdx+TjnzzPDNm2/OWWt6gfMw1f98dNefhNsf8KTwkqnvrEE/uxEfVin4+1T/NDyuOM361W/6SNj/hIl+LWkzr78xfOewnP574gGbSv1rab9ddztY7vyr2v8Oz58kyD46p7/ut9XXh49/d47vhxr70x/+8IdzpQ8Lr3k72MtotODMUYob4arP7A1xucveaMb7P+aiVBkLwqfBmrp7b3l5+JmvnhPufsZ4ctreyN0Yyu2OwXFx0DVeCzQ70ndW2NUPfM+9+Wvhj5KUKf268/pwxCMuzAbMyd9Hod+d4f33e0T40senP5uEVY+6KCeo6oVP545CrfHu7gzXH/GIcFEvpJ6szgXKWNYiJsK17Ntj6PmyB4czr50Ir5s47sT4UV8Jn/zb14bHJiFfUs/pplJ2HPHvw3VVx2u7VpzeOx3eXvq6EF7WnxK88KGEUUgcg9ZLvxXO7LXF5cLb4gccZh34kuHtInWfFGeOtnvex3bH0c8T51PcxN5bLg0nnzWcPL3/MMB585x7ZX1EbDtJuHxuzjkZ995r10+8Nue8rNDO0m+ZN7z98R//8fZ+/4+uJ5IA9t+Hbf/neb3Zj5Kpk5PVMaauB8MpgymT43XeNd8O/3LwYG4ybXLy+/34Jzy/v8RInKHl6is/Gb6dc5/imLhcxvnJlCtfjUtwvDc+1jfr+63O6/TUDeS5fpcv8Dts7LbcdccNK3JfYlWvZ7bsDdu1uP+3RvcT1McWeOB/C7fXJe/j9vvpWff7k+/Jo8OTXtofpDN8JYNPXn/T9vCUF18QHjVYNm90n2up7+Wi+zUt3vet8Xe978Eq92/X8/ztjbyd8zeJtxNYUiBORToIb5Mnd0vXzEnWEez9WOwHUePZKg+GA/d/fHjhxE3s6ZvIbwqf/F5q3cHR9naHW289Kjw6/a2R+nASxn3iwTmh8OA9e259e3jLp76dGd2xse/nwrN//9dT6wJNUiU3cSfKs6Tman78uPCE5/dvCCSvxPKP/3JQ0jha9rCStUOPizcDzhutNzo+wr23XxNHvcWVXGMI0AvOdu8O4eSTx8F7XIfymrd8Iq71GtdLiutTXlRQt6Mt7v5w2PW+O8Yje5JpcvPa5qjN7Al79hwVjprOlXubzGsThfVT1K4X2FeR1zBs+mIcAbnQubKajWvhUiXr2J6XXA3GsOqaK5N2ssSrtA0uaF7Y3w3LOmyjSXgbA+VhhzgoT2yE4dY9jw6PHi9OljnI3R96ZXjvV6quwxrP40vieZy0990fCZe9Lztt9LGPj+taJzfkUp6nPntX6A3WzXn/Kc/aFZ4yWJM5619w3h08ZjTitaim2uiH62s3y7aJmr+zFm4zC/avpedMne1gWes5+/oF2+oSPVDlj7Yd3sa5XsP3ntZLZcP7j3xMyF1W9Nwb44jCX4rh1t3hlktPCqO8pndUJeHtnXeGOIdtb2R77zVcLzcVHn7g/o8J0xnf/OHtxoErw213PyO1hukkexL4nBjOemdqpG8q9Nu7N64DPp1R9TaSrGN60tnXpq4hYwh75a1hbyqUntxb3jqtC5VxZuvZCM+78avhDyfD6unChCMfc/H4+qmp4947WKd2ofD23HDj7tf2RnfeHYPBk4YNrUobzYS3J4ebzxxMCV7wUMIwaO3t5+YzBw8SLB7eJiHjWz/7/dBrDnOtCb1MeLtg3cdrzHna7nh69WyjGtdR3N5zPxa++kdJH1H0yjn3huFtUR9xMLaHu/rtoXCrU+dl5a529MZFwtv597LgJ1K/MZLf4J97ZLwuTi7ycq7Zkj0cfPgze0tG7Im/v668/RGpWZWGv99P7T3geGIyQ8vVyWjcyXIdO5rxJnm49j0lK7rUd73VL8dCv8sX+B3W39uy1x01X+MtevwNXs+ceuqp4clPjg/EzvH6whe+EG688cY5PuGtBAgQILC4wHL3cfv7LbrfX/I9uWd3nAvk5HByL7xN3eda+Ht5lkKL930XrwyfJDASEN5qDJsgMO4ok9EoN369pAgnnD0YGTsR3m48LDzz8l8bBKX9kXRJrjf8wuj/mExeu8OHdyXTQQ3+NOr8+/97FAj2/lf2y6r3T/FJ4ctHvzbTf78rTg0aRzUOd7lxdDjjBRcNniDqj0Qb/0ZNf26iPJtQA+3scviDfmJvvVGewyQ3xJHRh8UpEPNKlKwded7gyavUl3fy1mHo0K/AQWCb2kbydNb5yQjLyfrtfXhwoyH57/2pv8YPEJR9iee1mfT2JtrELOjS8Hb+fZ0aw7GYafdGSV6Zfipi0XOlnYbS2l6GPvFqMFy+7JrAZW1wUfNlw9uhZqbfSrfR+fqf4+Io+N6NvfjwTKa/C+Mbcr2besPOd+TSn4ZvvN5rwft75c0/74Y3DZMRMdn+PfnIswdTOk/0tQ30w7W1m6XbRF6fsMR3VroNT33XzWgzi/avZedMre2gieuD4r5+obbaUs/Xeng7Cl/7AeXJMaCcfJ174+7w2n6iFi496awwHGvXf9/s8Lb3lrzP1R3ebjwv3PjVPxwEPZPT1qZGb06G1KNy9I8mExqmbMYjQQc6G1eFz+x9ej8ozhxfal/JOq0nxXVah9dMi5ZxVtsbBeuTZU/XTfLfYzD58pPDWcPqrf2402so9ws878jbg/FY7sp9SGAc5Be10fEI6kEAG4bTLedNnTycMnnwMEJ8b38UeHF42xu9/PaiirggM/p6vuMenz+z95EzTfGidb9I2w0z1rxNb2/qAY9x3U09IDIK5fP7iPFI5pyHRlKBfv7DH9U77C6FtzeHJ8RAdjx18viaLTneg+Hhccrkp54c17iNv5U+EYYPU2d/Ow0f2ttz29Xhysn0dni9UPGhydqut5LiL3o9OPM+wYzffKt2jbfg8Td9PTNPgCu4rd7veCcBAgTqE1j2Pm7BPdXM92T2Hs7kYJT88LZ/hNn79wveiy0dtFPnvuqrGVvaugLbTjjhBGvemvqi5akv4tSavdGN875ieHDZYE3UOPXAcWc+vz/qK5mC87J3hy9O1eNpo5Buz21vjz8ov90/zjgVRH8kbzJgrB86ZKZwimtcJqM6e69ByJP5+/FPHPzQTZ4yfkt8yrg/dH9UniRMfPPHwzdz2tUoXEuXZ83b32nPuaw/Eq/glYzKfefnDolT9u6cWIP2+HF4+9HLJqasfVa4rDeEL8nWLw/vHq2d2Z8iYfTlPwh2vzE5VUX8Yf78QRtILgzGa2/GKXIve0psm/0bE6MpvVPvT9rMWz4+sebl6O8Tn5s1RcaoHWbbdWn7LGh/yXEPRzYOw9thuz0mjpC8YHiuxIcKvjBVrlPDcy7rP+yQ3Hx5Swx+13FKjiKf8fk9XPsif6qNQ+Ko8Z3JmsuJX6qfuOuG2D6/mJ3CY/n+aaJdjPqJcf95V/q8SJUnt1/bVtAflvU/6fb29tjffXtwnMnNrd4DEslNveTBmcG/j96fDOTYFd735cFaykXvH0ytk3fejW7i7f5g+L33/FWlKcmb6IfL2021qVkWPg/L+p8Yil42/M6Kof1l755Yy7mof4prGg/70eRH0Jsn+7WD+f3Cwv1ran95/XYyxVLt7aDu64OC/ve0Z8fvueQrKT6c9HvvvmPcT5SdXy38vf3wNhW6JWHjyTFszHz/F4yGHL2nPLzNDbNqDm9nB8z9wg6niM4EgKkQMxvcDg5wtC5wNvw8N04l+9reVLJ565vmjxpeuIwzLr9HoyKLRntm1jVOTWO86HEPg/yCdV3To3o4K0wAACAASURBVDTnCzHHa9Dmhf2j6b0nA/GhzcTI27OuGYfoU1MnD6dMnhoFXhTezvH7Z2pa8bLPpsPN2e/NTlOcOm/nrPtF2m7cW+FaxqN2XbjWb0H4ngpv89rKeEr368P9fuGS6fV1y2gr/n2R8La1JaymrgeOC09MZkrqDb5Nfmulpk6OUyY/87KnhpOT4PUt8Xft6HdL8lsnLj0yvO477Tn9h+ni1Mlvf8vNmamTh9c9+del01PflV9vVb9OX/h6sOw+Qdl9gLqvO1q+L9HG9cwpp5wSnvKUp8w8o5Lg9oYbbljL36Otne+m6tR+WvidoT1Xuw/QRafF7+MO71dlrxfK7o8d/8QXjGZfzNznWvB7efb9zBbv+zoPW86b1nRq5WTa5C52JOsYLGydehh2lBV/BY/e1h952w+ejo/TMJ0XejN2DkYZ5vkd/8Rk+t3em8LVcTrdbyUdZ+qHa/Ik8cfjmj2Z9lQY7A3fNy7/OPgbl2f3B18e/vjzBR3GI54bXpOsjZkuzxa6sC6+AIjTSV/5xvDJPTvig95D5/6Isv6aB+mANR2cxTYRA/3p4L7AP06nfM+9+2J9PyL829f0p7fOXBjEgGs8bXLqxkTRDYuyQG3WF/WonaXbdYX2OQo4pl2GP7iTc+ItydrAvf0fGx3P7znmBs8D7/FUZbfFKYU/mbNWZ/cvTPN90sc1+8GSjOsoiJqov9r6p7zt9tcQ6QdcE/U/szz98yG3Pyztf8Y39tLHPzll8vgBifH748kVLouzFiTtsPj9iX/+eZe+gN9z65Xh9Td+Y3Dht316LfMJ9zr74fJ2U+UCcYnzsKz/Sf2gyXuQYOw70d+NbggW96Nz9Qtl/Wvp/upvB7VfHxScf+MR6sn0+VeF193w94P+N+/BpCrtpb7+9kc/+tFcF1vLrnnb21kqoPx0HJ2ZHnw7Hg2ZF1L2ItHwme89LY5AnQi+ykbG1RrenhuDpcE6q3F92kecX0B49efC95N5bffeEkPqs/oh9agceVNCp48vO5J0GCzlBr65u1+ijHO1iMGbe2uaHoj/4+rwue/3p5LOBGQLHff4GIqPu2i665KDGK1BG8uZV4cX3By+NpiWN3cd26nwNhVuTkydnJkyOZmaOeez/dJWD1bzQ/wqFVd9H5XbWkndz992eydKQXhbpU2kHxBJnXslfUT6QYC9n35ZePBo6PMh02tXV6EueM+84e2P/diPtRcw5FxPjL6/BlMnD3+HbcQpky8fTpmcPOhc+KDq8EGv+FsuecgvTp3c+/2x8YDw+BdcGGek6o/cnfq9nXP9WX69VfU6fYnf5WX3CXKvA9bnvkRb1zOzAlzBbbvXie6r8t4696Hr+3211c6b+e7j5gWjVb4n4yjaOKBk6j7XQt/LZed1i/d9S++3aZdb7Xxa5Hh7I2+X+H3iowQWEEg65eHoxjhi6xslm4g/NPujJPsj0fpTEQ+30b8ZXbiGTrxZ3B+RlPps7vZSZRj9vf+k0HT58vY9/rdqIOljqfaJ9XvX8eGJLxivi9ub3vqV7w1xoN7gdfw4vJ2s4zhlam/EWAzBkzVu85vQRtgfg9rkVuPo9fPPDa/9jexioNn2U9A2y9pM1faYLkvRNpfY16lx9FefpR/e9l9LnCtr1uhGT5PfFddvfc9owvPUUZ42GoGcd+gZ15ltcAnzReu/yjmR1x9WqOPxU/gfCbvisIx4KRxHeV8ep9IbPxCQadqjh2b6ozC+lX5/pm0OP1X0nVBUH8nDHq8LNyRT7mfW0G6mHy5vNxUQlzkPy9rEQt9ZSddQoR8tbDML9K+l+6u/HdR+fVBYj/O21Sptpp73bEp4mwQzd70mPPZ+k1Mnp0ZDFo4oLAlvY1B6aQxKs1MtR6taw9vqAVi/llJB9ELlSAWxH0iNZp3ZBJYoY2nT2ggH9h2Ij2OkXsOgOvVP+eFtWSifDn2rBLMzptedcRwbV30m7H16bxLq8ted78+u35t8Ii+AHT2UkJ46eWLK5KRhloa3kyNykx1mpwO+/ohHhYt2bh+vKVx+FIN3LLPmbbKJeet+kbbbAy4Ib6u0iYRrvLb2aJrj4b8V9RGF4Xmyfu5gGuvtO8LOQ3LXcqlcA4uEt5U3vuwb864X4kjS5w+nTt4VlwPqHf7wOq8/u0qcmCOEGdcao5u6MQDuXyfGLcSHCpPwNz452hu5W/ZzP9lr+fVW1ev0Ja4Hy665cq8DGrzuX+gab4njD+1dzyRTKE+OwB0Gt8s2dZ8nQIAAgaYEyu7j5v2mr/I9WXD/d6Hv5bJjb/G+b1lR/J1ABQHhbQUkb6lboMXwNnlKpze156qFt/2pnr9QN+2KbG9j/70h3veLT7IfFnaMwtiCwo1uGoyn7O2/c4nw9uCBcO/RTwy/c8mje9Njz3oJbwc6eefKirSnuooxHnk6DBWrbHncDmsPbxfpn4rCo9JgLB7ronWcCvA+kkxdH0cdPOvyOJVeb3rxnAdcRud0nFo+jsK4+ZvD9yejhePDNlMd3+zvhJlT9iRTKr/7K4N+Zt6bVdX64YXazcb+cG/SCYYd4dDDtscbmVV+sBTUUdkPloVu7MV9LdpmFu1fS/dXfzuYGd7Wef4NupLqbbVK31PPezYnvI1lHwUpqXVaR6Mhi0alJse8FcPbioFVpkk0FN4moyyfd9NoVOqsVri64e14au5qZ1EM7yZGiOcHsDlTJ09OmZzscKHwtvfB0UMPyZrCn37ZieGsdx7SC8Kqv5YIbxeq+0Xa7uBYd8cHPOJM4dkpjitu79y4rvBrk3WFUw8LlIa3fcXR9Ml5qHcuP6Vy58Lb+HtrPHXyrt4yNTF57V/npYPXWdcaUwHw7If8itrzQtdbqd+L4+v0Ja4Hy665lglvF7nuWOgab4njb/l6Jh3gCm6r9/TeSYAAgSYE6rmPK7xtom5sc2sLbDv++OOteWsO8pbnII9rLw5G3t529ZvHa+YU1cMJyRPB/ZG3H9n17vhEcDIFQpyi6fLB1KFxjZ53f7FgqoHhU7/xs8n0up9PpizI3V7q86O/J2va5pVvWP4YRMQ1Hd8Tf+RWLs+WmDLhhNGI2T23vi28ZbjW8Izz7JQ4YvSpvQHS/RGR/albTghnxmmTk6mxx86Dejrl2fFp7mSIaZziN47s+/qE64GHPSu8OpmeeuK157NxPdfB1F8v6IX6/ZHb4zVzT4nt6qmDNW/jk+ZfH+wv/tjuv7//EMD0mrHDz01ub8YUGEXtsKx9JmuXDqfNHbW//n6GjsN1a/uOp4+mH0nWIE1uyuROjXPqc8Jl/UoIH43nWeWpqLvUfx73hFiPSV8SR26+LZ7bw6ndZp6X43aYcY1rfA1Hf189tcZ1g/3TtlPDs5I1yHqny7D/SaYSH5YnBtNvHkwRP3lcef1hpfobHk8/jP34cc8Kr/q1XgnG/WpmO8eFJ73g/N4aaonZm//ucf3RF4XvLzjvcurl9HMun1pDe9zPVHSftx9OtZvk+D/xzbKpbTbCsWe+MFz46P6a7B/ddV08n5Y4D8v6n9Hf+2H6qN8aHWdB/5TqR6+O/ejU2uDJ53P6hYX715J+O5kSPLf/baodLHJ9MKP/nexXhzMhpL+G9sT17t8cv4MWmSpn0SnNNi28TY1yG05LOxoNWbSmZj9amT1tcssjb+dbZzUWf6GRt+lQMH/k7cGNfaE3a/FoZGDFkGvO37lFI1ZHU+ym1rZtJ7ydf2TneGruyWBwEiO7dupJcX7vUVBaEMCOpt4dTJ18cDDCNzMF8cLhbbr9J//9znD9kY8Ol8w1EnTx8Haxul+k7SbHthkjb6dPhrwgN7OG9ZznT/L2RcLbRfv3uT9XcL2QrGV/frK+yu4Px5GzXw4bg99Ro99Nmd/Peb+Px9d9yW+N93whTpn4ql+L16pF14kF11G1XacvcT240O+wivtb5LpjBe5LNH09kwS4J510UvjoRz/a6vXR3OfPvL8fvF99VvqdXfa70t/b/N20tfuFuu7j5t3vr/I9eXy8/3v+9P3fhb6Xy86bFu/76gdazpvKpszu6N+TaZO3dgfV0YrrdAdQ/QZt74s698Z1+ovlreHNn/xOaq3UYUeduoEenxy++s03hW8Wbi/VDha6EV6lPLFcyYil/pDUcOj2bWt7QXv6c2LAkuSAe24NV73x5vDdeKzF/cyBGDq+OvSzoBvCrnd/fuAS186MAVBvzdtMwJoOquJaxlPBWVxb8gUX9L70s9sbf4HHZCW84ML+qNxsMFzwYEETFwxFgUxZUDMKOKZdTovuw2mT3/zxr48cR0FaDNPfFBPLQ6b6jxAe8PgXhIuSsGkwFfVkIL4e3xPj8zTEEZsvv+6OcGgcGT77B8ExsT1dOFpfe+Q6M4iq0h+U9U+7w0cue2/44uQP/2MeP2676fNiWJ7B9ONf2jZ5wVqwv4o3FkZTct/2tvCfj7lw8LBF+nzN7i99I/Bt3/lX4cLeUxhF788/7w4euG80gn/71PEcDON+ZtgPVHFfpB9Ob/fK8Mabvxensiz+QRDveoZnv/o3egH7+MZnKtCe9zws638WurGX6kdjm/nQK94T7pjqp/P6hSX615kPPPTXPs57sKuZdlB2/s33oM6BffeG/XGO2UPiNN47c77vRjc+Cx44arJ/veeee+aKH2pZ83awx1Ew0gu6vtxbR/aX4ki72WttNhTenntjHKn3S3GkXtFIv/RUttlpnzOhXlpz40Dso5KK3x7rfTDNyELh7Xg0YBIcTe8vb7rpJcpY2CLGQWkcDhnu/5iLpt5ZGIwudNwVjmHjqvCZvU+fXmO38BhSVjMfEuhvYBzepadCTofwE1McZ6ZOvi485K5kbeSJkeRLhbe9QoXvPW0w5XMcCXrkoy+J121VT+NFw9vF635oWL3tzgpvK7SJ+P177o13hdf2O5Nw6UmDadRLRt5uHIhLqfRO151heLqmVUdtoXDa5Wp1MG94e/jhh7f3e7DoeuGEJ42mTv7wKz8VHvzC5HdUf8rkm6YeZM1/UCx93feKL5weXp08tFd43Vf0u7Cu6/QlrgcX+h1WZX8LXne0fF9ila9nBDjuWzZ5vax9aV/aV/r+yjL3cfPu91f4njyQ3EP59f4ghfR9roW+l8vac4v3fSveb9P+ygL3rf333sjbaj9FvItAXQLJUzf90Y3JyNYqa94ORz0mI2/7a97GSXWf+IL+U8LxxvMHX/4n4UuH7kitDRXX47vvlPDbrx3fQH9zb8Ge5IPJ6Lv+KMr09kZHN/p7UfmG5e8Hf+8eFGh2eWK2HIOIBzzpd8Ilg4AsCR2rrP9Tl3qr24k36S9PUsT42nPrleF1N3wr7Dw0mTp04hWnFr3vmLNG0xvf9dHoOZpSNU5XG8PbJPPpPcU9rPhkE3E02HDk7dVxlGHWMa7VMxiVvftDrwjvGS+iGz94MBy4b1849bmvDcOlb9N1mKwPm9s2y9rM6HPZNjHTvGibS+zr1Bje9gckx9GOqRNr4XOl1UbT0s7i1G790bdJ1xED3Hf+ZXyW4tAQ85bJxhn7kP1h44Qnj9pnEsSN+pGZbXCZ/mlYvmRd1yvCJ76bOm/i+XL0E1/S70PiK9N2h+UZnHNv+Ph3U1OWJ+3+4eG38vrDiuyjNrT71nDrUY8OSRGy5+vEhoZ9wJ7dsYc+OZw88/15512ylkr/4Y2kD7niE9+dqKPYxz/snPAHyYkcHzgY9qeN9cOpPm33B18e3vmXMayZ6tOS75394bRR/xJvcMbvuNFXz4p9Z4360bnazBL9a8k5k9//NtEOlrg+yO3rFytjxVNv6bdtZnibjEK96zWPDfeLIwjf/7vfDE/4wyQ8LVoTdXioi4e3/X3lTDcbQ9bn3vS34Y+SsCe+8qdpzYZ0oxGWyejHnPVHk5Gwz7vpa/1tpgOkhULMZMDuXeE1ySLByf7u9wvhklS6tHHgynDb3c+YCjAXLmNhq0qN5n3/keExF6fXvTgYNvbtD2/93PfDM4a5Ynp93jqO+4hfCBfvTE0TPLPeCg5iNDV32UMCg8+P2miUTx9zYQCbGml6/fUhPCPWy2RIvGx4G4uWHhGaKVdpj7BoeLt43S/SdotH3k6cC1PnXrIm71vDZ7/fPx8yD4LMDG/TofDLwolnvXMiEI/bvfK2cHfSuCuE/rOqYZHwtrRa63pD4W/c8ffY7g9+MITfiL+fU9dWvd2X/T4eXV/H677d8bovyW4zv+sqHkRN1+kLXw8u+Dts4d9aZfsrcy/4DbrY8a/29UzFFuRtBAgQILCoQC33cfPvqWa/l94Vvpy+lzLrPlfZ9+Qi92LbvO+7aF34HIGUgPBWc9gEgXrC2xDGN5Hj3fsYdLwu3PD1weGkApfhNLDjTLCZ8HZmeWKxfj4dGC7yY3YTamqZXQ5Hgfa3kQTs7wx/ObHBE548CLOTf5+8SZCswZQKb16XVO5gxPLs8Hb8uWTk75WvuyEMm0WshfDcQYA1LEo2GF7P8Hbhc2WZBrDKn01dlPZaZy+Mm2qcU2smZ25ClQZRC/ZPmX4te95kzpdY3KLwtnc69R6aGLb8dLvvT4s993rb6ZtpPaqy7aSPv+z9ZRf4OXVUFKrP+l5Ysh8u7dMy3zt5Ny0XbBNlP1gWvLGXDm+rt5kl+tfSc6aldrDM9UHpTdJ52mo7neSmhrepNTz37t0bjjyyt8Bl7ojOscaC4W1qmuZeAHrEI8L5g41ecPMgZB387yrh7Xj65uRDSSD84HDm28elvLrmEDOzv72fDi978Jmhv7sLws1f+6PeiOXkuD5w/8eE8XjY9Lq3c5SxsOml1lzNlCH5wNXhc4PAbPjx5adNTraUPoZ56i3/IMZT/5Y9JDD8fPaYX37y2eHa5E+FAWw6XOxvY2okeQ3h7WR7+N0Tzw7vSGfphXW4aHi7RN2n67By282GqQ9OTq6cKcGnzr0Lbk6txzxRxyUjb8chczyTrj8iPGLYQfROs/F2Z88MUN5vdzO8TT902D/GzAOLyT+UXmukrg96Wyi7TpxhWcd1+qLXg2XXXIU3iVfsGm/B4x/fXF+965nys887CBAgQGBZgdJ7HnEHs+/jFt3vT39PznGfa+Hv5VkSLd73XbZCfJ5AFNh23HHHWfO201MQd3HoeJyiII68PTkZefv2N8X1A0umNIhTPI1Gyr4yWTswPcXxE8MLLxiMoss9pfsjn0ZTPg3W7CncXubvReUblj8ZEfrKOCJ0nvL0fwy/6abhlLZdrL+yKSjGfx+OBC3tbQfB7eRUvVOfT9ZiStbEPfXZ4VXJdFxxCspk5O3UFL8xJHhVb/3W/Neez34k/I9/+tTBqL44lfBoDcJTwzmvGo8KH695+4TYzpLR2nEq2115a94OP9cP1K77QoV6LWrXs9p7b8qN4vZ36rPjyNseS39dxczUG3FKtNGI06JzJZ6PHy87H9elvyz1SCHFtZh3xSH2Gc/TzhmN/n77mz7en5J9ckqU4xbon+J2josjNC/ozSow/drz2c+GPY96VG86mUz/MyrPXfF22UnhpNyP5/SHlevzhNHDFP17ch8Nr7xuOMV5fnvPnL/xHH/7mwZT109NHVNw3h2MUw3HqfsKKPo4edstdV+8Hz7hSS8czPgwu1dLgv7rPp/jUtruYh1NnodxDbiZ/c/o7/3ZIqbXvC3on0b9aEmbmSzPov1rWb8d17LP7X8bawcLXB8U9r8T50f+ydsbId72lPSbG95OB13la8guGt5O7ytdDXffckv45mMfmzP97oywKzUqs+iMLw7uisLDGWvVztzfxNS8wwItUsZZ3Vd6yt6c9919ywfClx/+tJAMEs6sDbrgyNveLmYdw523hFuOfWycmrhs/dpkQ+eGGwdTc5c/JJA6uNExxwD85SeFs6+NU3HMCG+z5c2pl1rC21i+VF3s/fTvhhPPfkdqhqGiSlw0vM3uL2/rhXVfVochv+1OrTebfrCjtF3nbLMkvO2N9r3rNb22W/hactRtst1FwtvWpsqbdb2QuT6Z9f044/d7+vqgwnXizOMuvV5K1WLedXpvqaSy6/Cc68ElfoeV72+B645Redq6L7G61zOtnSemuGxvKvfKv0Or33/STirch+JuDc6Sfm65+7gz7vfP+l6+67PhtiMfNZh5MXWffZnv5cLjbPG+r/PN+VbHdUUybbIvOF9w7a7xMO4op4LVmQFI/wnez+c0/NPPeVVvrc/0a89nY4D18YkAK/NDrmB7oy+UoqAjdSO84AZ9/g3+4vK3699+e8+rn35dxamrJwP5TP1O/IAcBjWnx+Csv7hrcSCUd2GQev8oIMsEx6cPplyeCFBGNxCKyjv8XBLevjJOpV3hB8aofBPtoujfRy7F7W/oPOsBgbwLsa30QMH0993Yc/Jm3kyX4Q2qggcP0vuZq38a1vNU+x32RwX1PxGMHTeYQnt0TEU3tua4kEj3a5Xa+fA8jYUo7I97+y8474bfB6ntpOuoMCAdfK7JfrjoB83s45z9YEtheyvrf0Z/zwl+M74T/dPEAwgnTH6Pzrrxukj/WtpvN9MO5jr/luh/e9/jBcF2pfOloR92995776yobupvda552994amRlpWBk+P6JcGYYzJRtYyr0GW6nKDQt2F9KJj1ib/zPBeFsek3UzCjZ4SdnhLe9t+QETGXHnHxqNO1yukqrjj6daAZ5wVmqDKN9TUwXPZwiOzs6uOpxZ6cKTj7VD8bDKHArDf5H5S4IugvPhFQbHQaIJdsaBY95dVP42fK2li1iui1UPaZ591FD3Y82MW/bnXh/juVUwDtqF9dM12bVPqLgAYXS9lWxJ503vD3ssMPaC0pKrhdG35czH4yb9SDg+AHT+r73FrxOT13fznU9uOx1QNxvrdcdm3VfYgWvZ9b9fonjq3D/ZI7frTx5yjmWv++72H3csvv90w/o9++DbIQnvvDCXnibGRBTw/fydH/Q4n1f/VZ717kN3U9Zhe+T3sjbir9FvI0AAQIECBBYRYE4xdxwNHoyEnht19NeRfuulkmb6WrNzVXuzQ9v5yquNxMgQKDTAouEt50+4HThj40zhVz06HDUIPx1Lbo2NetACBAgQIDAUgIHD9wX9h2ImxguhTe5tYOnhOe8+td7M8wlD4BdN/c6X0sVz4cJrLSA8Halq0fhCBAgQIBABQFBXAUkb8kIaDNbokEIb7dENTtIAgRWRGDrhrcHwzFnvihc/JijerOtvOkm0e2KNEnFIECAAAECmy5wWpzlq7ey3e4Phkvf9eWw45BUkQ4eCPed8tvhD3+jF932ZmeU3W56lSnACglsO/bYY615u8ZDq00VsfxUEaswRF49qkft0NQ/M/uBOCXtcOTt295YtLas88h5lDqP4pR4r/61ZJHsW+P08zlrh5viZy2m+BHertCvLkUhQGDtBRYJb7v8Oy9s7Av37U+uLx8ZnvuHvxH+SXLT9RXvCl9wf8Uab64j1+I6ssv9k9997p9ov6tz/+eEs14ULnhUnBM5vr73mTeH193wjfH35M8/N/zRv/kn/WvEuNzXK971ef2n6yjXUenrqGTaZB3a6nRoLjBcYDgfnY/6Af3A3P2AIM4F/rwX+AL/LfGD4L777psrLKl/zdu5du/NBAgQ6LTAvOHtoYce2unrl9OeE0fSJANlBq89t70tvOnj39wS369+r/m9NvfvNYF2p/s79e0+nX5/mX7/uHDWiy4Mg/w2/1ovLrvwtjd+LHxz3vsa3u+6a82/X3sjbzv9C0nhCRAgQIDAVhc4/bfCq5N5aPbcFi94b7Lm7VZvD1WOX5upotT59whvO1+FDoAAgQ4JLBLedujwpop6/JNeFC78hf5ImuFomS4fj7ITIECAAAECDQoM70FM7OKuj7wixAG3XgQI5AgIbzULAgQIECBAgAABAmsoILxdw0p1SAQIrKzAVgtvV7YiFIwAAQIECBAgQIDAGghsO+aYY6x5a4i9IfZrPsTeFC+meDHFyzJTvGg/2o/243ukm/2A8HYNfq05BAIEOiOwSHjr+7Wb36/qTb35feT3kX5AP6Af0A/oB/QDjfcDybTJGpqG1nhDE5ALyAXk1njRD+gH9AP6Af1Aq/3Avn375go9rHk7F5c3EyBAICMwb3i7c+dO1wWuC1q9LnDfR9Dg/q/7v/oB/YB+QD+gH+hOP9Abees3FwECBAgQIECAAAEC6yUgvF2v+nQ0BAistsAi4e1qH5HSESBAgAABAgQIECCwWQLC282St18CBAgQIECAAAECDQoIbxvEtWkCBAhMCAhvNQkCBAgQIECAAAECBOoS2PaABzzAmrem6jFVj6k8TdmlH9AP6Af0A/oB/cCa9QPC27p+MtkOAQIEygUWCW9NXWjqQlMXdmfqQuer89X56nzVD+gH9AP6gVb7gWTa5FZ36MaoG6NrdmPU+eOL2xe3L279gH5AP6AfWMV+YP/+/eVpQ+od1rydi8ubCRAgkBGYN7zdsWOHB+fcH3J/yP0h/YB+QD+gH9AP6Af0A/qB3H6gN/LWby4CBAgQIECAAAECBNZLQHi7XvXpaAgQWG2BRcLb1T4ipSNAgAABAgQIECBAYLMEhLebJW+/BAgQIECAAAECBBoUEN42iGvTBAgQmBAQ3moSBAgQIECAAAECBAjUJbDt6KOPtuatofmG5huab4oO/YB+QD+gH9AP6AfWrB8Q3tb1k8l2CBAgUC6wSHi7ilPuWwrCUhDapSVh9AP6Af2AfkA/oB/QD6xAP5BMm6wiVqAi3DB2w3jNbhjrV/QrLvRc6OkH9AP6gc3tBw4cOFCeNqTeYc3bubi8mQABAhmBecPb7du3e3DOfRD3QdwH0Q/oB/QD+gH9gH5AP6AfyF/zNhl56zcXAQIECBAgQIAAAQLrJVAlvBXYrledOxoCBFZDoEqQm4S3XgQIECBAgAABAgQIEMgT6E2bjIYAAQIECBAgQIAAgfUSEN6uf/6i1QAAIABJREFUV306GgIEuiMgvO1OXSkpAQIECBAgQIAAgVUU2Hb/+9/fmreG5huab2i+KTr0A/oB/YB+QD+gH1izfkB4u4o/v5SJAIGtIFA1vLXEhCUmLDGxuUtM8OevH9YP6wf0A/oB/cDK9gPJyFsNVANd2QbqRrob6Wt2I11/q7/V3/phoB/QD7TVD2xsbJRmJKZNLiXyBgIECMwtUCW8PeSQQzw45/e+3/t+7+sH9AP6Af2AfkA/oB/QD+SveZuMvJ37l4gPECBAgAABAgQIECCw0gJVwtvkAAS4K12NCkeAQMcEqgS3ySEl4a0XAQIECBAgQIAAAQIE8gR60yajIUCAAAECBAgQIEBgvQSqhrfJUQtw16vuHQ0BApsjUDW4TUonvN2cOrJXAgQIECBAgAABAl0Q2HbUUUdZ89bQfEPzDc03RYd+QD+gH9AP6Af0A2vWD8wT3nbhh4syEiBAYJ0EkvDWUgqWUmhrKQX7sXSL/kZ/ox/QD+gH9AP6gY71A8nIWyeuE9eJ27ETV8DgRseaBQy+h3wP+R7yPaQfqL8fmGcE2DoFIo6FAAECXRBIrn1c/7j+cf1T//WP88p55bxyXukH9AP6Af3AOvQDvZG3Xfhho4wECBAgQIAAAQIECFQXEN5Wt/JOAgQItC1guvq2xe2PAAECBAgQIECAQHcEhLfdqSslJUCAAAECBAgQIFBZIJk2WThQmcsbCRAg0JpA8nCNNW9b47YjAgQIECBAgAABAp0T2PazP/uzRt52rtoUmAABAgQIECBAgAABAgQIECBAgAABAgQIECBAgACBdRPY9tILzo/h7cH4/wav+ARo+r+P/rnsyEXAZUKN/X3X617f2LZtmAABAusicL9/859C+LGj1+VwOn4cx4SPv+1B4Zd+MoS9d+wOP/P6u0uP5+2vOT08/afj2/7nt8P9Lv27+F8eEj77nqPDQ+N/u/O/fj486l2lm0i94UHxs8fEz94XPv3+r4Qn/nnyp0W3Nz6WwnLc84UQvh93ccQ/D+HwQwflSH3uL2L5/yRd/iXK91v/NNz9L4+IG/theP+z/zpckGz2V08Kf/v0I8OR4Qfx3/6m/2+Z13B/0XKqLNl3vv21sR4emP23qnU4Tw157xICP/pu+O4H/vewfft2o26XYPRRAgQIECBAgAABAgQIECCwDgKX/85L1+EwunsM2/KLnvnnbf3/1fu/w//+Oxeen1oOazq4rZzJxtDXa3MELnv9FZuzY3slQIBAhwSO+HXh7SpV19V/eHp4RhLG/uDr4Xd++xvh6mGmmVvIH4SrX/NL4RkPjn/8n98JR/zu1+J/OSbcfPUgAP7SX4cHv/6H+Yd339+G8A/fC+HQnw3hp2Ja3Hs9KNz+vmPCP0vC2/d9JZzZC28X397wWPbmluPeWPbHTJQ9u7+/juHzI/84XfxFy3dvOP+lp4fXnXJYdP1++J3z/0e4OtlsDG+/9sx+eHv9M/8mnD8lNdxfCJmy/MPnQySKbqdHv2necR3ujfu6q78vr80XiOHtnv9LeLv5FaEEBAgQIECAAAECBAgQIEBg8wUue+mLN78QW7kEgzC2iGAU4qYD3BjjbkvC2+GHxvlr/59y49iCkFZ0u3mt73Lh7ebh2zMBAp0R+Mlfi+Ht4XHkbfKNmHxp+c/NdXje/xp+8C8P77WfvV/8THjQy34QwtE59bMvhq+//Ojwd+efEMPHfrj4iHf06++CSx8eXvfPdyRbCNef8V/CeUf/TLZef/T5cMGup/fDzH+MYebz/kd4e6/efzp87v3H9sLbv0jC208tt71MOc76UjjviDjyddi+vv8T4XMfe2jc16Ds7xy2vxgWX/Og8C9invzX/zkeUzLydtQuFylfHNr77ePD5/6sv6+9f/V34UF/8O1+OR53Uvi7YXj7jL8J5021/+H+Yln+SyxLUsZt4/L16ucPo+Eh6fMm7u9Zp4Qf/GqslSQoPi/aOq9Wo1/54XfD3v8gvO3Ml5OCEiBAgAABAgQIECBAgACBBgV2CW8b1C3f9NTA25wwd/yewQjc+B/bXnbRBXHkbTZ6nc5ny6PZ8neUH4R3LCbwqje8cbEP+hQBAgS2kMCPP/k/hvDjMRwUMK1GwBTr4do3/Hx4ZjL6tvfaG973rz8czp2onwtf/4zw+tNicJi8YgD70n/7N+Fto+D9IeHzH3hAL6wM4d7wF2+/PpzxkfhfB3+/9l2/HZ75kP5H//q//mU4/dr4X3rbf1D83CC8fc8d4Yw/G/77ottLfe77fx9e+tRPhrf19vNz4VMfeUz4F8ksxuGe8L6n/VXq+I4Nn3pnP7zd+4XPhAe+5CtxhOvPhXBYHOK6SPme/Pjw9xc+sBdw9/b1m3FfQ6fHnxz+/ln9kbfv+807x/8+chx6JOFtdErC8Vj+C19xSnh9LxyP//5nfxJOf8PQKf5nan9JUPzAV39rZdrVln8w457vhn/44C+bNnnQs/gPAgQIECBAgAABAgQIECCwlQVe+ZIXbeXD3/RjL5g1eVCu7F/TuW4vvB2WfjLEneeozJo8j1a97331G99U7wZtjQABAmsocPjZcW7cwx+whkfW7UN6xxU/H571oArHEIPbF/9WDG4n3/r4nw3feM4Rg9Ayfzt7v/K1cPyr4ijU0etB4Yv/vh/e/td33xEe98nUnxbaXvz8zM/tj/v5UnY/8SNTx/7/fSMc/tK/j39Zpnw5+4rh7Tee0w9v3/t/3BmeN8U03F8yCvgvw6nXDN9wTPizdz04/MufmFE/RfVSoUq9pSGBe74TfvDhfyW8bYjXZgkQIECAAAECBAgQIECAQJcEXvGiF3apuGtX1pJZk3OPd1v8UCa8zXvXMoHu2imv6AG9+o1vXtGSKRYBAgRWR+Cws4S3q1Mb0yV55xuLQtx7wnv/zV+F55YU/qJdp4Qrfq4/SnT8KvrsQ8IX/8MDwv8S+kHnr948vfH5tjf8/DHhz6+bCDuTcPOcvwlvzS3/xPtH7y0vX55XElIfd3k6pB7s9MyfDd/sBdxlHiH8P0l4O7l47fn/PNz7y/0prtOv3PeuciPbKmWL4e0/fkR4u1Wq23ESIECAAAECBAgQIECAAIFZAq940QsArbBAEtTmvbb97sUX1jTy1sTJm1X/v/+mt2zWru2XAAECnRE49EkxvD0sjry11q2po02d7TxY537gR98JP7xBeNuZLycFJUCAAAECBAgQIECAAAECDQr83guf3+DWbbpMoCicnfW53sjbdHhb9Gajb8v4N/fvwtvN9bd3AgS6IbDzzBje/pg1b635G9vrOgd3gmn1e+93w49uFN5245tJKQkQIECAAAECBAgQIECAQLMCwttmfZfZ+qxgt1J4W2XnAt4qSs285w/efGUzG7ZVAgQIrJHAjjP/zJq3a1SfDoUAgQKBOG3yPR/7FWveaiAECBAgQIAAAQIECBAgQIBA+HcvuITCJgosMvI2Ke62l19yUcxdTXm8iXW39K6Ft0sT2gABAltAYPvjYnj7Y3HaZCMTjUw08tZ5sM79wL3fCfd+XHi7Bb7WHCIBAgQIECBAgAABAgQIECgVEN6WEq3kG3rhbV7JBLorWV+5hRLedqeulJQAgc0T6IW3h8fw1osAAQLrLBBH3t77CeHtOlexYyNAgAABAgQIECBAgAABAlUFhLdVpTb3fZMjdAvD280tpr3PI/Cat1w1z9u9lwABAltSYNu/Ft5uyYp30AS2mkAMb/d9Uni71ard8RIgQIAAAQIECBAgQIAAgTyBS59/MZgOCghvO1hpk0UW3q5BJToEAgQaF+iFt4fFkbemzDVl7jpPmat9a98/iuHtp4S3jX+p2AEBAgQIECBAgAABAgQIEOiAgPC2A5WUU0ThbTfrLVNq4e0aVKJDIECgcYFtv2LNW8F1bGaCWw8wrHvAHde8Fd42/pViBwQIECBAgAABAgQIECBAoBMCwttOVNNUIYW33aw34e0a1JtDIECgXYFeeGvkreBu3YM7xyegT0be/rmRt+1+w9gbAQIECBAgQIAAAQIECBBYTQHh7WrWS1mphLdlQh34u5G3HagkRSRAYNMFtv2ykbdG3sZmaOStAH/dA+5k5K3wdtO/cxSAAAECBAgQIECAAAECBAisgoDwdhVqYf4yCG/nN1u5TwhvV65KFIgAgRUU6IW3h8c1b70IECCwzgL3xPD2Pxp5u85V7NgIECBAgAABAgQIECBAgEBVAeFtVanVep/wdrXqY6HSCG8XYvMhAgS2mMCjn397uO2vkyF3XgQIEFhfgV/4ZwfDf7vitLB9+/awbZs+b31r2pERIECAAAECBAgQIECAAIFyAeFtudEqvkN4u4q1MmeZhLdzgnk7AQJbUuCP//zr4YI3/W3Yd3CnqXNNHWzq4HWfOniLHt+ObfeGq190UjjnV47thbdeBAgQIECAAAECBAgQIECAwNYWEN52s/6Ft92st0yphbdrUIkOgQCBxgXuvfe+cPyv/bew976fEtxt0WDLmr/xNBPcr/X5f+TOfwjf+PD/Fnbu3BEOOeSQxvtVOyBAgAABAgQIECBAgAABAgRWW0B4u9r1U1Q64W036014uwb15hAIEGhXYP/+/eHTX7k7/MpFnw7h0KPDwe0/3m4B7I0AAQINCWw78MMQfvT18Jfve1x42M/8hCmTG3K2WQIECBAgQIAAAQIECBAg0DUB4W3XaqxfXuFtN+stU2ojb9egEh0CAQKNC2xsbIQDBw6Ev/jyd8JvvOQ/hb33/kQIhx0jxG1c3g4IEGhKoBfa3vvtcORh/xj+0zVnhoef9FO94Nao26bEbZcAAQIECBAgQIAAAQIECHRLQHjbrfoallZ42816E96uQb05BAIE2hU4ePBgSP5/EuAm///Pv/j34Z3/953hE5/7WrsFsTcCBAjUJPCERzw4PPdXHhp+9dQHhh07+lMlb9u2rff/vQgQIECAAAECBAgQIECAAAECwttutgHhbTfrTXi7BvXmEAgQaF9gGOAmo3CH/z35Ty8CBAh0UWAY1Cb/KbjtYg0qMwECBAgQIECAAAECBAgQaFZAeNusb1NbF942Jdvidk2b3CK2XREgsBYC6eBWeLsWVeogCGxJgXR4a7TtlmwCDpoAAQIECBAgQIAAAQIECMwUEN52s4EIb7tZb5lSC2/XoBIdAgECmyYgvN00ejsmQGBJAYHtkoA+ToAAAQIECBAgQIAAAQIE1lxAeNvNChbedrPehLdrUG8OgQABAgQIECBAgAABAgQIECBAgAABAgQIECDQlIDwtinZZrcrvG3Wt5WtG3nbCrOdECBAgAABAgQIECBAgAABAgQIECBAgAABAgQ6IyC87UxVZQoq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yVcsSLAAAgAElEQVT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BAgAABAgQIECBAgAABAgQIECBAgAABAgRqFBDe1ojZ4qaEty1iN7Ur4W1TsrZLgAABAgQIECBAgAABAgQIECBAgAABAgQIEOimgPC2m/UmvO1mvWVKLbxdg0p0CAQIECBAgAABAgQIECBAgAABAgQIECBAgACBGgWEtzVitrgp4W2L2E3tSnjblKztEiBAgAABAgQIECBAgAABAgQIECBAgAABAgS6KSC87Wa9CW+7WW+ZUgtv16ASHQIBAgQIECBAgAABAgQIECBAgAABAgQIECBAoEYB4W2NmC1uSnjbInZTuxLeNiVruwQIECBAgAABAgQIECBAgAABAgQIECBAgACBbgoIb7tZb8LbbtZbptTC2zWoRIdAgAABAgQIECBAgAABAgQIECBAgAABAgQIEKhRQHhbI2aLmxLetojd1K6Et03J2i4BAgQIECBAgAABAgQIECBAgAABAgQIECBAoJsCwttu1pvwtpv1lim18HYNKtEhECDQEYHvhJsuPiNc/t/Txf3NcN3tLw4Pr3gEX77ikeGcP029+Rd3hU89785wRuYf59tmxV0v9rYvXxEeuaplW+yIVupTU+1hjtL94q5Phaue9IA5PrEZb/1yuOKKEF784qpnyGaUcXKfeed5tXL95nW3h04darXDKn7X3P1DF9vDskg+T4AAAQIECBAgQIAAAQIENk9AeLt59svsWXi7jN6KfFZ4uyIVoRgECGwJge/cdHE4I5vehuqBTQwuHnlOSGe3vc+GFQ5I5w5ntkQzqO0g1zm8HZ0rv3lduL1Tiebi4W2/YazQwxe1tdSCDc3RP3S3PTSNaPsECBAgQIAAAQIECBAgQKA5AeFtc7ZNbll426RuS9sW3rYEbTcECBDoCUwHsDG9rRZOFQUdcwQgrVfCKpetdYz6d7ie4e1E+Fn1/Kifd8EtLhveJrvdIgFupf6h6+1hwWbkYwQIECBAgAABAgQIECBAYAUEhLcrUAkLFEF4uwDaqn1EeLtqNaI8BAisu8B04FYlqMkJhLoQalUKZ9a9xps7vnUMb6eOqQvtPFPFdYS3IXRjWusl23aF/qH77WFJIx8nQIAAAQIECBAgQIAAAQKbKCC83UT8JXYtvF0Cb1U+KrxdlZpQDgIEtozAVGARx9mVrXX5nZvCxWdcHsbL5f5i2PWpq8LqL1m6wlM6r0GDW8dgq/vHNB3elgWxuSF8sp71VU8Kq74q8VKnkfB2KT4fJkCAAAECBAgQIECAAAECTQsIb5sWbmb7wttmXFvdqvC2VW47I0CAQBSYf+rkqbVyuxLsVAhnNInFBbofdE4fe/ePaf7wNlFYbET+4m1nJT5ZoX/ofntYCWmFIECAAAECBAgQIECAAAECCwkIbxdi2/QPCW83vQqWL4DwdnlDWyBAgMC8AvMFNSVhUGkAMhkW96dpPuGmi8MZl4/H8saJWgejeafD5cKRwWX7Lvv7BNxUSD34++yRi/nH9/B+IhYeec6fTuxljlHLUyOeh5uqMtV1/72LHVO1FtVIsJVrNixPc3ZFThmJoocWFq6nec+NKvWyWHg7ffyz29iy7WrmlNszp6pup39YtD0sflxV6tZ7CBAgQIAAAQIECBAgQIDA1hIQ3nazvoW33ay3TKmFt2tQiQ6BAIHuCcwzdfJUMDUR6pQGpNMB1a5dXw2XZ4LbhHC43XbCmUylFYZv2arND5FzArhPPTS8IzPNdE4TmTOgym1ks7ax1DFVa9L1hrc5I8KLijFz5HfF7UzYLRbWVdzXqG1PHtC850aVelkkvM1bJ7cgvF2yXVVyHhxmtfNtxrTvZX3TjL9XKmeqHVZ6/8zjqlK33kOAAAECBAgQIECAAAECBLaWgPC2m/UtvO1mvWVKLbxdg0p0CAQIdFAgJ6wpCAKnQonJ95UFJHnTNOeIjUe3thzezhzpOV3Q6UCpaoBXZVvJe+bbXu6o4KWPqVqTri+8zQsPZ5chfzT04naVwrd0aFwxxBwfRd6o4WrlLVuzNis1f3ibO1o0rz9Ytl3N+fnkuKqcb02MzJ+rPdRyXNXOOe8iQIAAAQIECBAgQIAAAQJbSUB4283aFt52s94ypRberkElOgQCBDopUG2a1MkgKCeAWjS8LRw12mZ4W77+b7lTUQBXNkK5l0yF21/cm2B59Cqb0nr675N1UscxVWvSM6eILdxEzojO0pHgOceUM/p2ebuctV9z22le2DxRD3nh7lSZC9rOzFHZZXUzfxA+vcWKQXPp6OV0XU+Xq0owGyqYNRHeDk3KH1Co67jK6tXfCRAgQIAAAQIECBAgQIDA1hMQ3nazzoW33ay3TKmFt2tQiQ6BAIFuCuSES1MhyOR78qarXSi8nbWeZnvhbemo4kHNTgY42ZGQeQFc/vFNBUGTnlN1Mn+IVs8xVWvStYW3g90Ny5430rQ0RK/BLilGeViXt45wwVq8OefYom2nWo0k71o+vK3kXxAwF58rM9aGTh/c0Kxwauz2+odq7aGu46pew95JgAABAgQIECBAgAABAgS2ioDwtps1LbztZr1lSi28XYNKdAgECHRUoHzq5MnArNoUvZPBZflI0CxgW+FMlRFzg5JNBtSZ4Gq6vEXT3JYFkFN/LwiwRgHZVIBW1zFVa9J1h7cz91rykMDydv29l4e3801LPLtc854bVeplmfC2IITOCYQrj3YdtdGKI9RLD7Gt/qFqe6jruEoP3BsIECBAgAABAgQIECBAgMCWExDedrPKhbfdrLdMqYW3a1CJDoEAgc4KzA4TJ0OggtGyC4y8nb2GZ1vhTLX1RvMrN21RPbyNyWB45Dl/mtpk1rQ8OCxranUdU9l+CoKtSh+bNeo6bwPVwrHl7RYP6wqDzGSTM+t8jrZTyTZ50/zhbfmauvW0q2phf1GAPARoq3+o2h5yAv/cuio7rsoV7I0ECBAgQIAAAQIECBAgQGDLCAhvu1nVwttu1lum1MLbNahEh0CAQHcFZk2dPHO0aeqQFwhvZ4Zdoa1wpp5AKkY34YpHnhMykex1t4eJpWyHSdBc4W15qDbZ9Oo6pmpNuq7ANL23agFf8onZwff8dsMqemTI5usT6xJXmp45dUQz3z9H26lWJfFdZSODC8LdwmmKkx3X1a7mDJZzp2aew6ysbyr7e3LkV5S0h1691HFclSvYGwkQIECAAAECBAgQIECAwJYREN52s6qFt92st0yphbdrUIkOgQCBTgsUhROT/155mtSJUG2ucLMn2VY4U1cgVV95qwVFs5pbXcdUrUkvX97xfqqHtsPP1D1qub/d0mPqfHhbcJzJP8+xzmy1FpK8a3qk9fSI/xlbmypTfedb2Uj4Su0hVfTljqu6qHcSIECAAAECBAgQIECAAIGtIiC87WZNC2+7WW+ZUgtv16ASHQIBAt0WyB199qvhz9OjSWeNyisdvTZH2NKTnOP9Zfuec8ra2SOCi6q5vvKWBoelLW2OspRuq/wNy5e3v49ZodeoThqfcrpflvJjmtO4lTaYrquykbfD9xaMFl12tGt5s8m+Y8pnegPZ83IO/6X6h6rtoeCA5z6ueeG8nwABAgQIECBAgAABAgQIrL+A8LabdSy87Wa9ZUotvF2DSnQIBAh0XCAnDPnN3wx/+qfjiYBnTkFbFpDME8b2JKuvAzp7zd5kU7PWmK0acpVVb31h0tTxFIXmw+Oa+ntdx1R2zEsGW5nNVyxzSTtb3q7qMVUs7+AYZ5drjrZTrUriu+YoX8606cluph9imGOblctZ8Mac0DPb/7TVP1RtDxUPuPS4Km7H2wgQIECAAAECBAgQIECAwBYSEN52s7KFt92st0yphbdrUIkOgQCBzgvMnrJ2etrTzAHXHt7mjAisOBpwaorWeQO/nCleyyt3jgCuzGrWGsSpgkzX17iOSgPt8gOq/I7yUapVNlXNb9Yx9/ZSg11/MxeHMy7/7+OC57S9aeNfDLs+dVV40gMmjjenTGVB5GKjv9P7nS9ozR/1XGWq45J+YYpiwjUUmJWGz+31D1XaQ+W2UHpcVc4V7yFAgAABAgQIECBAgAABAltLQHjbzfoW3naz3jKlFt6uQSU6BAIEui8wa4rP3OA0dchlgeTcI29zpq6NuyubOrVfoolAaYGyTa/RmQoXK4bIi68PnHfs2ZArL2wrCwTnP6ZqTbqp8HZy7dX8hwumw8Pp981rlzeFc15Imbe28EQYmTeqdZn1W6tVSXzXfOFt3vv7p9J14fYXPzx9oocr0lOp551v6XN9oc/HjU6ds9Mhb157aKZ/qNIe8tpCTpupcFyVq9gbCRAgQIAAAQIECBAgQIDAFhEQ3nazooW33ay3TKmFt2tQiQ6BAIE1EMgLIPqHVToScIGAdP5tViWeN7zNC4vK91UWli4T3uZNGz2zRHlTK1dYb3NymzOnxi4oQD3hbX5YX6EWcka7Frfj3O3NbZdqXwVTDheXu1oIXHpulMLMG97GDVadPnnZdrXA56dD5MXO2UFvFq67/cVhFEmX9l1l+xrUaV3HVVq33kCAAAECBAgQIECAAAECBLaWgPC2m/UtvO1mvWVKLbxdg0p0CAQIrIVA7vSpRWuupo+4NACpNi3uJGL+dK7pdyUj8p4X7jzjnDBenXeB8DbZ5Bzhy3TIOcfxlVoNj69qCDlj6tqljqlak64rvC0c/ZkuRhzJeV04J5wzruyCBwuWtZv1+Unv+ve1KeFtdK58/i/brub4fG5wO2gT7fUPFdtDTcdV7czzLgIECBAgQIAAAQIECBAgsDUEhLfdrGfhbTfrLVNq4e0aVKJDIEBgPQRK1+csOMzSQHKOcHNqF/nByThAnfz7guFthUCoeGTqHMdXajUBUDi6s2i90Ok6mhVyLTLaNr2H+sLb/lZLA8RJv1kPFyxpV3Wq5n7JiwK+snVh52g7lXuZBUbe9vXDTRefEdLL/Sb/WtRGlm5Xs8LOKg+NzHBvon+o3B5qOa7Kle2NBAgQIECAAAECBAgQIEBgrQWEt92sXuFtN+stU2rh7RpUokMgQIAAAQIECBAgQIAAAQIECBAgQIAAAQIECNQoILytEbPFTQlvW8RualfC26ZkbZcAAQIECBAgQIAAAQIECBAgQIAAAQIECBAg0E0B4W0360142816y5RaeLsGlegQCBAgQIAAAQIECBAgQIAAAQIECBAgQIAAAQI1Cghva8RscVPC2xaxm9qV8LYpWdslQIAAAQIECBAgQIAAAQIECBAgQIAAAQIECHRTQHjbzXoT3naz3jKlFt6uQSU6BAIECBAgQIAAAQIECBAgQIAAAQIECBAgQIBAjQLC2xoxW9yU8LZF7KZ2JbxtStZ2CRAgQIAAAQIECBAgQIAAAQIECBAgQIAAAQLdFBDedrPehLfdrLdMqYW3a1CJDoEAAQIECBAgQIAAAQIECBAgQIAAAQIECBAgUKOA8LZGzBY3JbxtEbupXQlvm5K1XQIECBAgQIAAAQIECBAgQIAAAQIECBAgQIBANwWEt92sN+FtN+stU2rh7RpUokMgQIAAAQIECBAgQIAAAQIECBAgQIAAAQIECNQoILytEbPFTQlvW8RualfC26ZkbZcAAQIECBAgQIAAAQIECBAgQIAAAQIECBAg0E0B4W0360142816y5RaeLsGlegQCBAgQIAAAQIECBAgQIAAAQIECBAgQIAAAQI1Cghva8RscVPC2xaxm9qV8LYpWdslQIAAAQIECBAgQIAAAQIECBAgQIAAAQIECHRTQHjbzXoT3naz3jKlFt6uQSU6BAIECBAgQIAAAQIECBAgQIAAAQIECBAgQIBAjQLC2xoxW9yU8LZF7KZ2JbxtStZ2CRAgQIAAAQIECBAgQIAAAQIECBAgQIAAAQLdFBDedrPehLfdrLdMqYW3a1CJDoEAgf+fvXsNrqO6873/tyxfZBub2LLBGMzFgAkgCEQwCIYHD+GiIQiSgaLGVZzJcTIhNS90pjJ+3kwuj6JnklRSNU6KUpJThzDjJ5UUziQQIApEgQAhhlESlOBYwQYDBszVtgBf8E0X++nVW3uru3fv3at7d/fu1fu7qxhOUF/W+vzX1nnx038tBBBAAAEEEEAAAQQQQAABBBBAAAEEEEAAAQRiFCC8jREzxUcR3qaIndSrCG+TkuW5CCCAAAIIIIAAAggggAACCCCAAAIIIIAAAggggICZAoS3ZtaN8NbMurlGTXibgyIyBQQQQAABBBBAAAEEEEAAAQQQQAABBBBAAAEEEEAgRgHC2xgxU3wU4W2K2Em9ivA2KVmeiwACCCCAAAIIIIAAAggggAACCCCAAAIIIIAAAgiYKUB4a2bdCG/NrJtr1IS3OSgiU0AAAQQQQAABBBBAAAEEEEAAAQQQQAABBBBAAAEEYhQgvI0RM8VHEd6miJ3Uqwhvk5LluQgggAACCCCAAAIIIIAAAggggAACCCCAAAIIIICAmQKEt2bWjfDWzLq5Rk14m4MiMgUEEEAAAQQQQAABBBBAAAEEEEAAAQQQQAABBBBAIEYBwtsYMVN8FOFtithJvYrwNilZnosAAggggAACCCCAAAIIIIAAAggggAACCCCAAAIImClAeGtm3Qhvzayba9SEtzkoIlNAAAEEEEAAAQQQQAABBBBAAAEEEEAAAQQQQAABBGIUILyNETPFRxHepoid1KsIb5OS5bkIIIAAAggggAACCCCAAAIIIIAAAggggAACCCCAgJkChLdm1o3w1sy6uUZNeJuDIjIFBBBAAAEEEEAAAQQQQAABBBBAAAEEEEAAAQQQQCBGAcLbGDFTfBThbYrYSb2K8DYpWZ6LAAIIIIAAAggggAACCCCAAAIIIIAAAggggAACCJgpQHhrZt0Ib82sm2vUhLc5KCJTQAABBBBAAAEEEEAAAQQQQAABBBBAAAEEEEAAAQRiFCC8jREzxUcR3qaIndSrCG+TkuW5CCCAAAIIIIAAAggggAACCCCAAAIIIIAAAggggICZAoS3ZtaN8NbMurlGTXibgyIyBQQQQAABBBBAAAEEEEAAAQQQQAABBBBAAAEEEEAgRgHC2xgxU3wU4W2K2Em9ivA2KVmeiwACCCCAAAIIIIAAAggggAACCCCAAAIIIIAAAgiYKUB4a2bdCG/NrJtr1IS3OSgiU0AAAQQQQAABBBBAAAEEEEAAAQQQQAABBBBAAAEEYhQgvI0RM8VHEd6miJ3Uqwhvk5LluQgggAACCCCAAAIIIIAAAggggAACCCCAAAIIIICAmQKEt2bWjfDWzLq5Rk14m4MiMgUEEEAAAQQQQAABBBBAAAEEEEAAAQQQQAABBBBAIEYBwtsYMVN8FOFtithJvYrwNilZnosAAggggAACCCCAAAIIIIAAAggggAACCCCAAAIImClAeGtm3Qhvzayba9SEtzkoIlNAAAEEEEAAAQQQQAABBBBAAAEEEEAAAQQQQAABBGIUILyNETPFRxHepoid1KsIb5OS5bkIIIAAAggggAACCCCAAAIIIIAAAggggAACCCCAgJkChLdm1o3w1sy6uUZNeJuDIjIFBBBAAAEEEEAAAQQQQAABBBBAAAEEEEAAAQQQQCBGAcLbGDFTfBThbYrYSb2K8DYpWZ6LAAIIIIAAAggggAACCCCAAAIIIIAAAggggAACCJgpQHhrZt0Ib82sm2vUhLc5KCJTQAABBBBAAAEEEEAAAQQQQAABBBBAAAEEEEAAAQRiFCC8jREzxUcR3qaIndSrCG+TkuW5CCCAAAIIIIAAAggggAACCCCAAAIIIIAAAggggICZAoS3ZtaN8NbMurlGTXibgyIyBQQQQAABBBBAAAEEEEAAAQQQQAABBBBAAAEEEEAgRgHC2xgxU3wU4W2K2Em9ivA2KVmeiwACCCCAAAIIIIAAAggggAACCCCAAAIIIIAAAgiYKUB4a2bdCG/NrJtr1IS3OSgiU0AAAQQQQAABBBBAAAEEEEAAAQQQQAABBBBAAAEEYhQgvI0RM8VHEd6miJ3Uqwhvk5LluQgggAACCCCAAAIIIIAAAggggAACCCCAAAIIIICAmQKEt2bWjfDWzLq5Rk14m4MiMgUEEEAAAQQQQAABBBBAAAEEEEAAAQQQQAABBBBAIEYBwtsYMVN8FOFtithJvYrwNilZnosAAggggAACOgIj/d3S2TtY9dKOngHp62rVeRzXIIAAAggggAACCCCAAAIIIIAAAgjEIEB4GwNiHR5BeFsH9LhfSXgbtyjPQwABBBBAAIFggRHp7+6UgMy2/DEdPTLQ1yXEuMHCXNFoAj7fqdXrZWhtW6NBMF8EEEAAAQQQQAABBBBAAIGYBAhvY4JM+TGEtymDJ/E6wtskVHkmAggggAAC2RDIZldrxOC2SJp4gDss69rXyAb7fR3SM9AnmW76HemX7s5esQZa3p08vE7a1xRmUvoQ6IX8cvqv19XrhyT1XNRTz6mOdOea9U4vK2s4Q44hVwCXI4AAAggggAACCCCAAAKNKkB4a2blCW/NrJtr1IS3OSgiU0AAAQQQQMAlEDEcTTwULQyyLFDWCBOH17WLM4NMdhvl8iAs2fdFX74uF5dj8BqoS/gYfaoJ3emudZmJX/jtGslqWT+0VtLobfV+B0rDsOq+Xta4vh/lWEmP0xzHhBYSj0UAAQQQQAABBBBAAAEEcilAeGtmWQlvzayba9SEtzkoIlNAAAEEEECgJBAc2lXFSjzAdY8vVIDoDNISHWelLsakA7CQy9gbLDpMKgZ9rldkpSMz5LxjvbxK6BgY3E4OJNG1OPkO3bG4Anz33JL9AwRDHGNdOzwMAQQQQAABBBBAAAEEEMi/AOGtmTUmvDWzboS3OagbU0AAAQQQQMBPwKiu1tChlzP4TTJIrbYFraUeetxJrFVPSO8M7Sa3UR60X+sNaKvcl8QwM//MSqGjx8lbc5exWhI+W1bHOHdnGF9xq2S/dekcZ6Lr1gzHGEvCoxBAAAEEEEAAAQQQQACBhhAgvDWzzIS3ZtbNNWo6b3NQRKaAAAIIIICALWBYV2voMKke4a0KP++QbZ3FM3CdS62enavOsMwdZDsDfN/O5joFetG/pOkF9SUvHSOda6JP2nGno9be74yjI9c/QK7Hd0Ykm46xFIOHIIAAAggggAACCCCAAAINJUB4a2a5CW/NrBvhbQ7qxhQQQAABBBAoF6gS8gRypRXyGBYwOztXg7au1Ti7N7AM2hdUrvVUl2al0DOtWgd0MGvPtb7hbeWu2jo4VukAznp4W39H7QXHhQgggAACCCCAAAIIIIAAApMChLdmLgXCWzPrRnibg7oxBQQQQAABBMwMb63+4P5u6ewtbOprfzRCT+8ZrsluU+sMHX26a4NC3KmJyfqhtdKWyFKtHBxO+VYKPSt37cY7VMLbeDyr1MvZ/ev3PapHd7D9lR6StWrhO95PeBvPauApCCCAAAIIIIAAAggggECaAoS3aWrH9y7C2/gs6/Yktk2uGz0vRgABBBBAIGYBE7pa1ZQ954mGVQi93XLYFwSEt6XHBYWTSXaMijgDbdf2yI5w2XfbZGf4nLilwnI7JRu811JrR+joHHOlPy5ILRh111r7zOVUz+WtdOat479nwDHs6uB6BBBAAAEEEEAAAQQQQKDRBaoYHgIAACAASURBVAhvzVwBhLdm1s01asLbHBSRKSCAAAIIIDApkP2u1mKpIga4qYeNIc61LevITTa8dXY1KtWpULTKdr6eMfqGu4l8myqFe4m8LMRDgwJ4W9Y697hPulqdj/Xcp9E9HmJQ5ZeGXFtlvwck4bXoCej955oBx5qKwM0IIIAAAggggAACCCCAQOMJEN6aWXPCWzPr5ho14W0OisgUEEAAAQQQKAlEDEWL96cSjrrLVR40+ZQz6XDM9Urdztv6Lzstu0rDTNXUGoSrEzTpMFG3NjrhrfUs5/eiLEgNEfDrDsvnOletg76nrjGmMT5zHGsoAbcigAACCCCAAAIIIIAAAg0nQHhrZskJb82sm2vUhLc5KCJTQAABBBBAwCUQMcANCoQaRtmc8NYuifYZvI4Cph3cTr7audVztrZP9mxN7F3rTq+6dS/bxZZ17WtkQ1D9ikF50HUJfKe951O7XpEZxwQmziMRQAABBBBAAAEEEEAAgRwKEN6aWVTCWzPr5ho14W0OisgUEEAAAQQQqCCg1ZlZh4An2wUzLLwtYnrOOPUzzlpgaso6cLkVnfljB83yTX2fcNQk4zIEEEAAAQQQQAABBBBAICMChLcZKUTIYRDehgTL4uWEt1msCmNCAAEEEEAAAQQQQCCEQF07gkOMk0sRQAABBBBAAAEEEEAAAQSMESC8NaZUroES3ppZN9eoCW9zUESmgAACCCCAAAIIINDYAoS3jV1/Zo8AAggggAACCCCAAAIIJCBAeJsAagqPJLxNATnpVxDeJi3M8xFAAAEEEEAAgeQEvFtju7dG9jv/eLWsH1orbckNKYdP9nHM2nbjhLc5XHdMCQEEEEAAAQQQQAABBBCorwDhbX39o76d8DaqXIbuI7zNUDEYCgIIIIAAAggYLeAOUpMPSYfXtcuaDeVkdoDbMSjdnb0yWEF09fohWZvRBDdtR5vIE35OheDOM5C9mB3SM9AnXa0ZWLaGhrd1qXUGysUQEEAAAQQQQAABBBBAAAETBAhvTahS+RgJb82sm2vUhLc5KCJTQAABBBBAwBiBakFYmEkkH4yGGU3x2lSDKE9YF368GQoePYNP1dF6d6UQXKzu2vWyxjcgnxpyRtYi4W34rwB3IIAAAggggAACCCCAAAIIVBUgvDVzgRDemlk316gJb3NQRKaAAAIIIICAMQKEt3GVyhk4Vu0SdW3v69n+N2tb/07ipBre6obgLiv3OnZvVR1XhUM+h/A2JBiXI4AAAggggAACCCCAAAIIBAkQ3gYJZfPnhLfZrEuoURHehuLiYgQQQAABBDIsYEIwasIYM1zi0tCcIayn89MV4vl1hTpq0NEjA31dkoVdf+ulrhWC+zmN9E9tS50FR0PD23rVnfcigAACCCCAAAIIIIAAAggECxDeBhtl8QrC2yxWJeSYCG9DgnE5AggggAACmRUwKRjNYOdiZuvqN7AqAawzVPTtrK0S/BplEMdgqzg6wlD/zloc46gAz0AAAQQQQAABBBBAAAEEEMiuAOFtdmtTbWSEt2bWzTVqwtscFJEpIIAAAgggYAuYFN6Wj3f1+iFZ20Yp9QQIb/Wcgq7ScyS8DXLk5wgggAACCCCAAAIIIIAAAnkUILw1s6qEt2bWzTVqwtscFJEpIIAAAggg4BIwqKvV2SUqflv81rm0k+OTngHp6/JsLux3VmpqZ8hqbpucle1+XXUu1LTqObGprQvnd8Wz/oI6mOuxbXJm16PTscP6uvSJ9+tS528yr0cAAQQQQAABBBBAAAEEEIggQHgbAS0DtxDeZqAItQ6B8LZWQe5HAAEEEEAgiwLuADfLXa3+Z47W39Q5LnGFss7g1H+caXhrndVaSEkd59qmH+yP9HdLZ+9ghYJWCPpSC2+tfvV17bJmw+TwdM+u9YTRVYPomJZyttdjedd/GiYx0fIYBBBAAAEEEEAAAQQQQACBCgKEt2YuDcJbM+vmGjXhbQ6KyBQQQAABBBDwE0gxAMtdAbxdtY5QzxWiVZx4Ct2Hfp2/oQqRwhh9Om79hlgWdqe5dsscq3eAl4fRKXSMZ349VtqyPQWbUGueixFAAAEEEEAAAQQQQAABBMIIEN6G0crOtYS32alF5JEQ3kam40YEEEAAAQQyL5DVrtZsw3k6a51dt65Q0Rt+VrkvoQlXCpLtrseOQenu7JVKPa9pdwe7u5e9YZ/HMs3w1qqNK5AN6r51BakpBOBiwnoMOG87yDSh7wePRQABBBBAAAEEEEAAAQQQqE2A8LY2v3rdTXhbL/kY30t4GyMmj0IAAQQQQACB5AXs8Exk/dBaaUvkbZXPQXWGfL7hZx3OQfV2gnq3qy0PeNPqhnSGjn4hp3f7ace4Ug5vC8tosu5B5xYXxxZ0XWxr04T16D3z9g7Z1rlGirtRT1GkEXbHBs+DEEAAAQQQQAABBBBAAIGGFyC8NXMJEN6aWTfXqAlvc1BEpoAAAggggEDeBcq2300ygHQEUZ6OwakgtNL7nYFkkmM0oeCVHadG7wlwi951CW+zamrCevSGt33S1arycPWHFuURbkk6tQA8q7VlXAgggAACCCCAAAIIIIBAtgUIb7Ndn0qjI7w1s26EtzmoG1NAAAEEEEAg/wLVtmJNMhitHMBOdblWen/lLsm61MsTnqWxVfLUPHXCW3W1T4DbI9Jb2vI5yVrXpSohX2rCeqwQ3hZnGhTilkQavdYhlwaXI4AAAggggAACCCCAAAIJCxDeJgyc0OMJbxOCTfOxdN6mqc27EEAAAQQQQCBIoNI5ru77kg15nGNwBZ6OEMo3CHWGVFk457Ou4W3QtsnOitYrqHeMoay7W8S7BbVrDabYHZz99RgQ3pbgAs7GlWS/10G/e/g5AggggAACCCCAAAIIIICAW4Dw1swVQXhrZt1coya8zUERmQICCCCAAAI1CrjPTU0/QPGe21p5OimNzRPkTYV4VbZFrmtQWkGszmMKt64qBXvJ17z6+qtwTmuK4a1kfj3qhreedVrWkZt8rWv8VcntCCCAAAIIIIAAAggggEBDCRDemlluwlsz60Z4m4O6MQUEEEAAAQTiFAgXssX0Zu2tVK331aGLVT9Q9vHIylmedQ5vvaGjkqrazSp+AW7CgZ5Px63fCi/rtE4zvLUGlO31GDG8jelXCY9BAAEEEEAAAQQQQAABBBBIRoDwNhnXpJ9KeJu0cArPp/M2BWRegQACCCCAQMYF0gtvg7ZNLUJZgd3A2XJX8dzTOoS39kjCBMyloa+XobVt2ah4vcNbH8Pgc3c9Z+AmvJWua5tuV+juXaueDtyUw9tsr0fC22x84RkFAggggAACCCCAAAIIIBCvAOFtvJ5pPY3wNi3pBN9DeJsgLo9GAAEEEEAAAY9AiLNNneFYvcLb4ug1ujOrd5TWaSFkIby1pz4VyAaHt0Wr4lpJsvM26FzeKkFyPcLbzK5Hwts6fcN5LQIIIIAAAggggAACCCCQqADhbaK8iT2c8DYx2vQeTHibnjVvQgABBBBAAIGAbkYnUJbCW1MLl5nwNquAjvVY8Q8EPAFu8bp6hrdZ5WRcCCCAAAIIIIAAAggggAACuRIgvDWznIS3ZtbNNWrC2xwUkSkggAACCCBgjIChnbfG+DLQcAI64a16ok+A2yPSW9zWO+GtncPNiasRQAABBBBAAAEEEEAAAQQQiEeA8DYex7SfQnibtngC7yO8TQCVRyKAAAIIIFBvgcmuQOkZkL6uVvdo/M5xdZ31meTgvdvQVnpXRs68TZKCZ7sEnGfP6m+tXCti0LbJzueH+MODWofF/QgggAACCCCAAAIIIIAAAghkQIDwNgNFiDAEwtsIaFm7hfA2axVhPAgggAACCNQm4AzBxBXKBgen6YVm1hw1zpEtSdT7zNvaSlL3u+sTjIabdr3GONLfLZ29g5ODDTpft1KAG3RfOAuuRgABBBBAAAEEEEAAAQQQQCALAoS3WahC+DEQ3oY3y9wdhLeZKwkDQgABBBBAILqAt6vWEXq6Qt2Kb+iwmnX7xNusG31Amnf6dQP73kpIpinquqw+wWi1TtUws0i45j5/RNDh17FeGrLfvBIeYxgurkUAAQQQQAABBBBAAAEEEEAgJgHC25ggU34M4W3K4Em8jvA2CVWeiQACCCCAQD0EPJ21zq5bV0DlDWir3FeHaeiFzI0elpkQjJowxskF7vnjgeAOdG8Xe6Ovxzr8ouCVCCCAAAIIIIAAAggggAACiQsQ3iZOnMgLCG8TYU33oYS36XrzNgQQQAABBJITcIZl7jDJuTWsbzDlDHczs0VxtW2ekwzLTAgdGWP836Op9RYc3hbfXqwD63Fd+xrZUHNRknSseXA8AAEEEEAAAQQQQAABBBBoOAHCWzNLTnhrZt1coya8zUERmQICCCCAAAK2gCPQ8wSwU92slcIRZ1CawQClbGvbJMdIMBrfF6o8gK+0JXF9tnaOb6bJPYn1mJwtT0YAAQQQQAABBBBAAAEEEKgmQHhr5vogvDWzboS3OagbU0AAAQQQQKBcoHIAO9V5Wyn0rNy1mzlpe4tbkfVDa6UtkcGZEJapiZsTjDo7vwslK1+HhLeVFrMJ69GEMSbyy4KHIoAAAggggAACCCCAAAK5FiC8NbO8hLdm1s01ajpvc1BEpoAAAggggMCkQMUAzHGmp++WsM4zPzOzbXK9y+oOpCp1jNZ7lOYEo+UBn3Mt1ie8reWPFmq5N8qqMWE9mjDGKPbcgwACCCCAAAIIIIAAAgg0pgDhrZl1J7w1s26EtzmoG1NAAAEEEEDAV8CzvfBU4FhlW2RncGs9VP+8z1pr4Netl+R2yFHG6x5jejZhx5rFYNR/Ds6Q1r5i9XoZWtsm2Qtvg8LZoJ+HraHO9SasRxPGqGPNNQgggAACCCCAAAIIIIAAAoS3Zq4Bwlsz6+YaNZ23OSgiU0AAAQQQQMAhUN6JGYJnMkgLcUekS4PGmKkuV1cgnrVw2c2frWC0ytLw/MGASId0dAzK4GDhnvRC8moBbFA4G/TzSF+N4JtMWI8mjDFYmisQQAABBBBAAAEEEEAAgYYXILw1cwkQ3ppZN9eoCW9zUESmgAACCCCAgFegLBzTIEopuBVPd7D/yDqkZ6BPulo1xp3CJc5QNFPBst/cMxOMBhWm8jmphLfV7UxYjyaMMWiF8nMEEEAAAQQQQAABBBBAoNEFCG/NXAGEt2bWjfA2B3VjCggggAACCGgJaASlaYeR7u5QZ0jrCfPSCpO1IE27KAvBqJ5ZWbewdRvhrZ4dVyGAAAIIIIAAAggggAACCCCQpADhbZK6yT2b8DY529SeTOdtatS8CAEEEEAAAQTEefautVluz4D0OdtrXV2j2d6i2IRi1jcYDSGUiXOXvestaFvkoJ+HmD+XIoAAAggggAACCCCAAAIIIJBBAcLbDBZFY0iEtxpIWb+E8DbrFWJ8CCCAAAII5EnAGXj5bY1MIBZ7tesWjMY+kwQeaOCZtwko8EgEEEAAAQQQQAABBBBAAAEE/AQIb81cF4S3ZtbNNWrC2xwUkSkggAACCCBgjEBQOBsU7qY70ZH+bunsHSy91N0p7O4iLlxEt3C1Cnk9y69N+6xjwtukvlHZq3VSM+W5CCCAAAIIIIAAAggggEB+BQhvzawt4a2ZdXONmvA2B0VkCggggAACCBgjEBTeOgPRtIM8N6LflsPqCjvA7RiU7s5emYp13femd2ZrUOF9AuY6nCVcybLa6NMxJLwNWkFhf57dWoedCdcjgAACCCCAAAIIIIAAAggQ3pq5Bghvzayba9SEtzkoIlNAAAEEEEDAGAFDwlvPVsPheVMMnj1jneoOdlp7Z5De+KKEecXRlp2JHL4QAXcQ3sZJmu1axzlTnoUAAggggAACCCCAAAIINIYA4a2ZdSa8NbNuhLc5qBtTQAABBBBAwEwBM8JbZwhVNQx1dbF6ulxT6HCtGJZZ714va2TNhmqrJIUtnquet+tYCx09MtDXJa3WcN3b7SYdMhPexvZ7JPO1jm2mPAgBBBBAAAEEEEAAAQQQaBgBwlszS014a2bdCG9zUDemgAACCCCAQLlAtU7LMF5JhnomhLfOENZj4Qqo/Jz8A8kw+trX6nYHu0Jk9xpJtrPVHWb7boM80l/aftr1c+fcEg3BTfjOaK+IOl5oQq3ryMOrEUAAAQQQQAABBBBAAAFDBQhvzSwc4a2ZdSO8zUHdmAICCCCAAALmh7e11DClgNnREWqP1hE2im+oWCX4rWW6PvdqdQd7x++dg9/PYxtnUFBvD0b6uzul1zo82B0kpxWCE97GU24Tah3PTHkKAggggAACCCCAAAIIINBIAoS3Zlab8NbMurlGzZm3OSgiU0AAAQQQQMAWMCGIMmyMmQ1vq4Sbjq5V/87atAJmnQDWMZaKW1CnFNTX9FskyTHWNLCUbjah1ilR8BoEEEAAAQQQQAABBBBAIEcChLdmFpPw1sy6Ed7moG5MAQEEEEAAgcoCaW6NG7YOJoS3mtsmZ6WrtUrAXN/w1ulY4exaRydzxc5bafRgVP87VnYGcqKd1c5xUWv9KnElAggggAACCCCAAAIIIGCOAOGtObVyjpTw1sy6Ed7moG5MAQEEEEAAgeoC7pDU97xRCCsKaG1JrO52hWNphuZVtqkN2trZ+fOEwz13mOgNYZ1zcIe7rvsSHqNZXwONbabLJlQhOI954tQ6ZlAehwACCCCAAAIIIIAAAghkQIDwNgNFiDAEwtsIaFm7hW2Ts1YRxoMAAggggEBMAs6Qju7FcKiOrYfD3Vi8OvnALFLA6VoT3nNmo8206l2e91W8trRlsrODs3A1f3gwqeZZk85O5bKO2zLoFLqXqXUCXyAeiQACCCCAAAIIIIAAAgjUV4Dwtr7+Ud9OeBtVLkP3Ed5mqBgMBQEEEEAAgZgF/DtIY35JTh9XKRCzQ7OOQenu7JXBCnNPJXAsC5irB3Qj/d3S2esccQqBnvIJCvU8nbUud9c5uEkstCodzEm8LvIzfbYbL9p4fEtrz7M+UlmTma51ZHxuRAABBBBAAAEEEEAAAQQaVoDw1szSE96aWTfXqAlvc1BEpoAAAggggAACiQh4A0/vGbLlAW9KgejkbF3jC9pe2BXmJd8Z7C2IXxjuFygW55RK2ChmhLfudeiuXbU14PpZ4kH4VMWzWetEfkXwUAQQQAABBBBAAAEEEEAg1wKEt2aWl/DWzLoR3uagbkwBAQQQQAABBBAoCEwGkEHhXLErMui6hmI1Ibx1byXtDbWrdteneL5xQy0bJosAAggggAACCCCAAAIINIgA4a2ZhSa8NbNuhLc5qBtTQAABBBBAAAEEEKhVwITw1jlGb8e0ezvlsm5lzr2udYFwPwIIIIAAAggggAACCCDQ0AKEt2aWn/DWzLoR3uagbkwBAQQQQACBagLVt/t1d/IVnpPudr95qp6z8zGdrX7N08vuejQtvPV8T13hrN9W2PWbX/kZy951m/7W3eZ9cxgxAggggAACCCCAAAIIIFBfAcLb+vpHfTvhbVS5DN3HmbcZKgZDQQABBBBAIAYBv/Mm1WPt81o7BqW7s1cGK7yH8DF8AbIb3vqF9FZMv35I1raFn2fUO7K9Ht2dq1HnmOwfP1QJYJ3nGPudeVyHzttK9a5mm/aajF5n7kQAAQQQQAABBBBAAAEEGkuA8NbMehPemlk316gJb3NQRKaAAAIIIIBAUcAZ5kRSoRuudIZsJD/nTUl2Mwdslxu4DpIcm8MgcBxByEmvRxPCW2cI7/ZwBaV+ZxkHhbtB/CF/HiW4Lb7C/uOSrtaQb+RyBBBAAAEEEEAAAQQQQACBJAUIb5PUTe7ZhLfJ2ab2ZMLb1Kh5EQIIIIAAAokLOMOTqTDEJ6ByBT2eDk2/ECjxkWfpBSYEelXCW93A1K9TM+YyZH89mlBr688J1rXLmg2TxSl+P11dtX4d1Z65Jf299qw7dzetYyyOdefeWjnpoD7mxc3jEEAAAQQQQAABBBBAAIEGECC8NbPIhLdm1s01asLbHBSRKSCAAAIIIGALOENYT2elK1jx67r0D1caE9aEQK9SeOsJ4r0BrSfwS7bb0YT1WL8zYUN9tzx1K7u3LIj3ruGkg1H3uvPdBtkxB9fPnb+bkg6YQ6FzMQIIIIAAAggggAACCCCAAOGtmWuA8NbMuhHe5qBuTAEBBBBAAIFygSoBrDP88Q1IqgRtDUldfl5spaCzPmfeVghvnXWu1Fmrc00sNTdhPRoS3qo/zejvls5ev9OqPcGsX+d14qGojuPUd8r9XeIPR2L5uvEQBBBAAAEEEEAAAQQQQCABAcLbBFBTeCThbQrISb+CztukhXk+AggggAACaQmYEJalZRHPe8oDs/Ku5ayGt5W7atMK6k1YjzqhYzxrKZaneDtw/QJ6b3ibeHCrZqYTwDrWXcVt21M6izmWYvAQBBBAAAEEEEAAAQQQQCD/AoS3ZtaY8NbMurlGTXibgyIyBQQQQAABBGwBzW1q/QKf1LoxTSxV+TbKzm1fCW8r1dSE9WhYeKvz9Sl9l9MMQp21rrBFs+N3TMXOW0lzzDqYXIMAAggggAACCCCAAAIINLYA4a2Z9Se8NbNuhLc5qBtTQAABBBBAwE/AGSROBSQ+Z7i6Alz3z5M9B9Xcujlt7VlMdg9mKrx1dkBW6rhMMajP/nrMYXhbp6+Y+/vhDWGdzu5w13Vfpa2+6zQnXosAAggggAACCCCAAAIINLoA4a2ZK4Dw1sy6Ed7moG5MAQEEEEAAAV8Bv/MuQ1FV6JoL9YwcX1zm2yEdHYMyOHkUqbMjN1kFn0C+7IV+tfTcl/SWuqzHZJdBlp7u3dK50thKa678XOn0vj9ZgmMsCCCAAAIIIIAAAggggEB2BQhvs1ubaiMjvDWzbq5Rs21yDorIFBBAAAEEEHAIlHWITv7M7qi1gsbuzl6ZzBrL3AhPdJZS5eA0PT+d8Naai7OT0Sd47hnok65WnTlHv4b1GN3OuDuDAlxPZ61rbST9hwTGYTJgBBBAAAEEEEAAAQQQQKD+AoS39a9BlBEQ3kZRy9g9hLcZKwjDQQABBBBAIAaBkf5u6eydimi9WyGXB2qcNRmW3S+UTC+8nRptpXDUvsIZiHnC2zTHmt31qELwR+S6obXSFnYBTF5f8E/y+6MZ1AeOP8kxul+u+90oros012IgExcggAACCCCAAAIIIIAAAgiUBAhvzVwMhLdm1s01asLbHBSRKSCAAAIIIIBAfQTqGIhWnvBU2OcK7YtdkZwr6qArWkUINl21j3C/9oo1L7zVnhoXIoAAAggggAACCCCAAAIIZFqA8DbT5ak4OMJbM+tGeJuDujEFBBBAAAEEEEAAgVoFnMGobgDrF6bq3htlvIS3UdS4BwEEEEAAAQQQQAABBBBAoHYBwtvaDevxBMLbeqjH/E46b2MG5XEIIIAAAggYIuDc2pRtS6sXzbvtr9/V3q2pDVkGqQ4z2LFD0jiHd2rS3mC0eghbeYvqFMNbQzqns1frVJc6L0MAAQQQQAABBBBAAAEEciFAeGtmGQlvzayba9SEtzkoIlNAAAEEEEAgggDhbRDaiPR3d4rj6OCgGwo/TztcK26H7Bhd1SDZdX2SoePUgKqey1tBNZ0/KPCrsY+JZ3ts95CTDpwDOm/TXm8B34Ls1lrv68tVCCCAAAIIIIAAAggggAACUwKEt2auBsJbM+vmGjXhbQ6KyBQQQAABBBCwBdheNb6FEDG4LQ4gpUCtendjhVAx5fA2Spg3xTggfV2t8ZXV90nVAtzq36l0AubioDW/3ymtPT/K7Nc64aXE4xFAAAEEEEAAAQQQQACBnAkQ3ppZUMJbM+vmGjXhbQ6KyBQQQAABBBCwBTTDnUCtdLoxA4dRxwvKQtHV62VobVvVEXmDq8S3UfbpuPUbYFnAmGZ46+lYdY/FsV4dgaPbPumu1qJYuLA+8dpqrP3gbYmLD0np+2xMrTVwuQQBBBBAAAEEEEAAAQQQQMAWILw1cyEQ3ppZN9eoCW9zUESmgAACCCCAgC1AeBvPQnAHeaG6K50BVsIdkK6w2BUue9eBJwBNLbzVcHSMxeXsdNQIzuOpu/UNWtcuazZUeVqKYwk1J60gP8kQ17xah/LlYgQQQAABBBBAAAEEEECgQQUIb80sPOGtmXUjvM1B3ZgCAggggAAC/gLlHYSVugQ587bSGvLvCNVbcU7/tMIyv+5U7zpwjCW18NYZIleymBqne53WUgO9SlWsvl+Am3AQX9uIy+/2D6GTXI9m1jpud56HAAIIIIAAAggggAACCORNgPDWzIoS3ppZN8LbHNSNKSCAAAIIIFBNoHxL1fLghvDW5PBWJ9z0BLjFALIe4W3F8NMxRldXa1ohuP8a0Pn+ZOo3UN07b0OuxwzVOlN1ZDAIIIAAAggggAACCCCAQMYECG8zVhDN4RDeakJl+TK2Tc5ydRgbAggggAACtQiUb6Ps3JqW8LaSrcYWsBVz33XSXtx3N9FuTZ2wTA3SJ8DtEent7JVBew5JdmM6313h7FpH6Fix8zbRMVb+fmU9wNU+8zbRdVj0M7vWtfyW5V4EEEAAAQQQQAABBBBAIM8ChLdmVpfw1sy6uUZNeJuDIjIFBBBAAAEEqgiUbaE62fVGeBsiuNM469TrXGm76ngWq0ZYVnpRtbOQkwxvvWfIet/lHJc73HVZphI++lclWwFu+ZbovqOuk5d7/ZtX63i+lzwFAQQQQAABBBBAAAEEEMiXAOGtmfUkvDWzboS3OagbU0AAAQQQQCCUwLCjI9S+sUM6OgZlsNB+Kc6O3FDPze3FmkFZpfmnEKC5g8WgELZSgBt0X40F1trO116AMrS2zfp/lLsnuzarBdth5p6kY8AYU1hrWhKZr7XWLLgIAQQQQAABBBBAAAEEEEDAIUB4a+ZyILw1s26uUdN5m4MiMgUE0UG4hgAAIABJREFUEEAAAQS0BCqHQMkGZFqDy+BFEQPctMI0n7CserevX/2TDB0nSxoU6nm8XB2cGh3PtS0cA8PbtNZXFNhM1zrKhLgHAQQQQAABBBBAAAEEEGhsAcJbM+tPeGtm3Qhvc1A3poAAAggggEBUgbJtlK0HEd5W19Q6XzTxoNFnjJ6O6uA6egPpFMLbyWHrrruidfBcon4DnPcZGN5Gnnaj1zoyHDcigAACCCCAAAIIIIAAAg0rQHhrZukJb82sG+FtDurGFBBAAAEEEKhJIHToV9PbuDlRgalAVj/wLIaW6QV6iRLk+uEmBMy5LgCTQwABBBBAAAEEEEAAAQQaVoDw1szSE96aWTfC2xzUjSkggAACCCCAAAIINIIA4W0jVJk5IoAAAggggAACCCCAAAJZFCC8zWJVgsdEeBtslPkrOPM28yVigAgggAACCEQW0Nnut/o5qZFf3QA3+pyJW4+tk02QDns+r+t6uoNNKHFpjNTaqHIxWAQQQAABBBBAAAEEEECgmgDhrZnrg/DWzLq5Rk14m4MiMgUEEEAAAQRcAj6hoo5QR48M9HVJq861jXKNZ3vpqaC7Wjdkh/QM9EkXkPYqqf4HBBWsCG+N/IZRayPLxqARQAABBBBAAAEEEEAAgYoChLdmLg7CWzPrRnibg7oxBQQQQAABBPwFIga3xYcR4JZYh9e1y5oNPspWd+16WeP/s9LldIvaFD5dmH7rtuysXsJb837BUWvzasaIEUAAAQQQQAABBBBAAIEAAcJbM5cI4a2ZdXONms7bHBSRKSCAAAIIIDApUNb5prGNrzekZBtlC9PTcVtxgbl83d24OCpGRwBexUrE04FLeGvc7zRqbVzJGDACCCCAAAIIIIAAAgggEChAeBtIlMkLCG8zWZZwgyK8DefF1QgggAACCGRXwN11W9bNWG3gzrCS7ltX6Fhxq2Q/J2fo2PCOzvXotz2yt0vc0a1MeJvdXzO+I6PWhhWM4SKAAAIIIIAAAggggAACWgKEt1pMmbuI8DZzJQk/IMLb8GbcgQACCCCAQDYFHJ2foYNDZ/jS6Fv+VnF0hNz+nbU4Tn03dNajJ8AtrlvC22z+iqk4KmptWMEYLgIIIIAAAggggAACCCCgJUB4q8WUuYsIbzNXkvADIrwNb8YdCCCAAAIIZFNAJ0CpNHJCR63Q0REqEt4GfQt016NPgNsj0tvZK4P2Kxr9jwmCnLPwc2qdhSowBgQQQAABBBBAAAEEEEAgbgHC27hF03ke4W06zom+hfA2UV4ejgACCCCAQIoCbJscD7bz7FpPcOjsCPU7T5htkx0lCNpK11kt93nB7joS3sazrpN8CrVOUpdnI4AAAggggAACCCCAAAL1EiC8rZd8be8lvK3NLxN3E95mogwMAgEEEEAAgVgERvq7pbO30K9of/wCRs+bhte1y5oNU//Rv6M0luEZ8xCXie4W1K6tfkVwFHGvx6AQtlKAG3SfMcsq1wOl1rkuL5NDAAEEEEAAAQQQQACBBhUgvDWz8IS3ZtbNNWrC2xwUkSkggAACCCBQEvBsQRtWRjeoDPtc0653nG1bGHr1ALEsNGer3wKbJ9BW/6l6qO0X4BLeGvH1odZGlIlBIoAAAggggAACCCCAAAJhBAhvw2hl51rC2+zUIvJICG8j03EjAggggAACGRWIGOAS3Lrq6Qpkg2xcYW+H9Az0SVdrRpdH2sPyBOGr1w/J2rZqg/CuX8LbtEsW+X3UOjIdNyKAAAIIIIAAAggggAACWRQgvM1iVYLHRHgbbJT5KwhvM18iBogAAggggEBkgfKOUJ9HaWytHHkAxt842QkaZFTsOgy6zniPqBOYCmSDw9viO4pduIS3UdXrcx+1ro87b0UAAQQQQAABBBBAAAEE4hcgvI3fNI0nEt6moZzwOwhvEwbm8QgggAACCCCAAAIIIIAAAggggAACCCCAAAIIIICAYQKEt4YVbHK4hLdm1s01asLbHBSRKSCAAAIIIIAAAggggAACCCCAAAIIIIAAAggggAACMQoQ3saImeKjCG9TxE7qVYS3ScnyXAQQQAABBLIq4HMmLtv9Vi2WzvbTHT0D0sdBtzhm9Wuf8rj4zqQMzusQQAABBBBAAAEEEEAAgQQECG8TQE3hkYS3KSAn/QrC26SFeT4CCCCAAAJ1EBheJ+1rNpRePBUsFs8R9RtTh/QM9An5Y9HGJ+TWKWVHjwz0dUmrzrUNcQ2ODVFme5LUunFqzUwRQAABBBBAAAEEEECgEQQIb82sMuGtmXVzjZrwNgdFZAoIIIAAAgg4BIbXtYsjt536idVdu17W+P+sdNVqWT+0VtoaXjRiCFV0I8CdlMCxcb5K1Lpxas1MEUAAAQQQQAABBBBAoFEECG/NrDThrZl1I7zNQd2YAgIIIIAAAr4Cno7bikqubZLd3bhs/2v1D/Z3S2fvoCv4HlpbPdL2huY44thIv6X4zjRStZkrAggggAACCCCAAAIINIoA4a2ZlSa8NbNuhLc5qBtTQAABBBBAwE/AGSBW3CrZryt0pF+6O3vFjisbvmvU3UG4ev2QBOS2U6Vwhuc4Sn93pxQzcBzz/DuL70yeq8vcEEAAAQQQQAABBBBAoHEFCG/NrD3hrZl1I7zNQd2YAgIIIIAAAuUCjg5ab3DoCBX9O0Kd4Uujb51cxTFw2eHoSLJlXfsasU9eDh1k4xi41DJ1Ad+ZTJWDwSCAAAIIIIAAAggggAACMQkQ3sYEmfJjCG9TBk/idZx5m4Qqz0QAAQQQQKAeAlUCFEdnLeFtUG0IooKE9H6Oo55THq6i1nmoInNAAAEEEEAAAQQQQAABBLwChLdmrgnCWzPr5ho14W0OisgUEEAAAQQQsAWcZ9d6umed2yK7zrudpGPbZMcaYgvYeL5QOMbjaMJTqLUJVWKMCCCAAAIIIIAAAggggEBYAcLbsGLZuJ7wNht1qGkUhLc18XEzAggggAACmRJwnnmrvVWtM7i1ZuPfmZupaSY+mJH+buksHtaq3uYXeHtG4bLH0dbBMfGlmpkXUOvMlIKBIIAAAggggAACCCCAAAKxCRDexkaZ6oMIb1PlTuZlhLfJuPJUBBBAAAEE6iLgONu28P7q59eWBS4B19dlTnV5qbuTMPQQQp/xGvoNhtyAoyGFimGY1DoGRB6BAAIIIIAAAggggAACCGRKgPA2U+XQHgzhrTZVdi8kvM1ubRgZAggggAACUQRcgWxQiOgKezukZ6BPulqjvDWP90QMo4LM80hVdU44Nk7JqXXj1JqZIoAAAggggAACCCCAQCMIEN6aWWXCWzPr5ho14W0OisgUEEAAAQQQKBOYPP82aLvf4pbJQdc1uHB5h7IPCIaBqwTHQKLcXECtc1NKJoIAAggggAACCCCAAAINLEB4a2bxCW/NrBvhbQ7qxhQQQAABBBBAAAEEEEAAAQQQQAABBBBAAAEEEEAAgaQECG+Tkk32uYS3yfqm8nQ6b1Nh5iUIIIAAAggggAACCCCAAAIIIIAAAggggAACCCCAgDEChLfGlMo1UMJbM+vmGjXhbQ6KyBQQQAABBBCoIKCzdWlHz4D0cdBtBcHJ7addP10t64fWShurLoQAjiGwDL+UWhteQIaPAAIIIIAAAggggAACCJQECG/NXAyEt2bWjfA2B3VjCggggAACCFQWGJH+7k7pHQxp1NEjA31d0hrytrxeHhR8E3rrVR5HPac8XEWt81BF5oAAAggggAACCCCAAAIITAkQ3pq5Gghvzawb4W0O6sYUEEAAAQQQ8BeIGNwWH0aAW5AY6Zfuzl6pnn93SM9An9C0XOW7iGPj/KKi1o1Ta2aKAAIIIIAAAggggAACDSNAeGtmqQlvzawb4W0O6sYUEEAAAQQQ8BMo63xbvV6G1lbf4Hd4Xbus2TD1NDpKRdwmzpDWsyWshm8jr1QcG6f61Lpxas1MEUAAAQQQQAABBBBAoHEECG/NrDXhrZl1I7zNQd2YAgIIIIAAAuUC7q7b1euHJCC3nXrE8DppLya4Dd9963YsC7OdVsL5t5W/iTg2zm8pat04tWamCCCAAAIIIIAAAggg0EgChLdmVpvw1sy6Ed7moG5MAQEEEEAAgXIBR1do6ADWGb40eiDp7K712xrZ+fNGt6r2PcSxcX5LUevGqTUzRQABBBBAAAEEEEAAgUYSILw1s9qEt2bWjfA2B3VjCggggAACCBDeJrUGgsLZoKAqqXGZ9lwcTatY9PFS6+h23IkAAggggAACCCCAAAIIZFeA8Da7tak2MsJbM+tGeJuDujEFBBBAAAEEygXYNjmeVREURDmd/Tpz4xmF+U/B0fwa6s6AWutKcR0CCCCAAAIIIIAAAgggYJIA4a1J1ZoaK+GtmXUjvM1B3ZgCAggggAACfgIj/d3S2Ts49aPV62Uo4ODb4XXtUjzuVt1YdsZrw1ETRMVTchzjcTThKdTahCoxRgQQQAABBBBAAAEEEEAgrADhbVixbFxPeJuNOtQ0iq/f2VfT/dyMAAIIIIAAAlkScHffhh5Z6LNyQ7/BgBsIouIpEo7xOJrwFGptQpUYIwIIIIAAAggggAACCCAQVoDwNqxYNq4nvM1GHWoaBeFtTXzcjAACCCCAQAYFIga4BLeTtSSIimdR4xiPowlPodYmVIkxIoAAAggggAACCCCAAAJhBQhvw4pl43rC22zUoaZREN7WxMfNCCCAAAIIZFqgbBtlv9FqbK2c6UnGPjhnEFXLw1fL+qG10lbLI4y+F0ejyxdq8NQ6FBcXI4AAAggggAACCCCAAAKGCBDeGlIozzAJb82sm2vUhLc5KCJTQAABBBBAAIEYBQii4sHEMR5HE55CrU2oEmNEAAEEEEAAAQQQQAABBMIKEN6GFcvG9YS32ahDTaMgvK2Jj5sRQAABBBBAIHcCBFHxlBTHeBxNeAq1NqFKjBEBBBBAAAEEEEAAAQQQCCtAeBtWLBvXE95mow41jYLwtiY+bkYAAQQQQCCjAn5hSqNv45vRUjEsBBBAAAEEEEAAAQQQQAABBBBAIIMChLcZLIrGkAhvNZCyfgnhbdYrxPgQQAABBBAIJxB0zm1Hz4D0dbWGeyhXI4AAAggggAACCCCAAAIIIIAAAgg0lADhrZnlJrw1s26uURPe5qCITAEBBBBAAIGiwEi/dHf2ymBVkQ7pGegT8luWDQIIIIAAAggggAACCCCAAAIIIIBAJQHCWzPXBuGtmXUjvM1B3ZgCAggggAACfgLD69plzYbiT5whrWcb5dXrZWhtG4gIIIAAAggggAACCCCAAAIIIIAAAgj4ChDemrkwCG/NrBvhbQ7qxhQQQAABBBAoFxiR/u5O6Z1suy3bHnl4nbSXkl3Ov2UFIYAAAggggAACCCCAAAIIIIAAAghUFiC8NXN1EN6aWTfC2xzUjSkggAACCCBQLuDsrvXbGtn5c8JbVhACCCCAAAIIIIAAAggggAACCCCAAOFt3tYA4W0OKsqZtzkoIlNAAAEEEEDAFggKZ4PCXRgRQAABBBBAAAEEEEAAAQQQQAABBBAoCNB5a+ZKILw1s26uURPe5qCITAEBBBBAAAFbICi8dW6r7NeZCyMCCCCAAAIIIIAAAggggAACCCCAAAIFAcJbM1cC4a2ZdXONmvA2B0VkCggggAACCNgChLcsBAQQQAABBBBAAAEEEEAAAQQQQACBeAQIb+NxTPsphLdpiyfwPsLbBFB5JAIIIIAAAnURILytCzsvRQABBBBAAAEEEEAAAQQQQAABBHIoQHhrZlEJb82sm2vUhLc5KCJTQAABBBBAwBYgvGUhIIAAAggggAACCCCAAAIIIIAAAgjEI0B4G49j2k8hvE1bPIH3Ed4mgMojEUAAAQQQqIuAM7ytZQCrZf3QWmmr5RHciwACCCCAAAIIIIAAAggggAACCCBgtADhrZnlI7w1s26uURPe5qCITAEBBBBAAAFbgPCWhYAAAggggAACCCCAAAIIIIAAAgggEI8A4W08jmk/hfA2bfEE3kd4mwAqj0QAAQQQQKAuAoS3dWHnpQgggAACCCCAAAIIIIAAAggggEAOBQhvzSwq4a2ZdXONmvA2B0VkCggggAACCCCAAAIIIIAAAggggAACCCCAAAIIIIBAjAKEtzFipvgowtsUsZN6FeFtUrI8FwEEEEAAAQQQQAABBBBAAAEEEEAAAQQQQAABBBAwU4Dw1sy6Ed6aWTfXqAlvc1BEpoAAAggggAACCCCAAAIIIIAAAggggAACCCCAAAIIxChAeBsjZoqPIrxNETupVxHeJiXLcxFAAAEEEEAAAQQQQAABBBBAAAEEEEAAAQQQQAABMwUIb82sG+GtmXVzjZrwNgdFZAoIIIAAAggggAACCCCAAAIIIIAAAggggAACCCCAQIwChLcxYqb4KMLbFLGTehXhbVKyPBcBBBBAAIF4BL72ta/F8yCeggACCORQ4Itf/GIOZ8WUEEAAAQQQQAABBBBAAIH6CxDe1r8GUUZAeBtFLWP3EN5mrCAMBwEEEEAAAY/A//viQUwQyIzAv5zy75kZS6WBfOv1/zvzYzRhgCbUet7s/8cESsaIAAIIIIAAAggggAACCBgpQHhrZNmE8NbMurlGTXibgyIyBQQQQACBXAuoztuJ2z6f6TlO/8m3GWMMFTLF8Z/XTsQw2+Qecee66azHGHjVejSh1nTexlBsHoEAAggggAACCCCAAAII+AgQ3pq5LAhvzawb4W0O6sYUEEAAAQQaR4DO28aptQkzNaEbk87beFaSCbWm8zaeWvMUBBBAAAEEEEAAAQQQQMBPgPDWzHVBeGtm3Qhvc1A3poAAAggg0DgCdN7GU2tTulpN6LI2oRvTBEcTxmhCrem8jed3JE9BAAEEEEAAAQQQQAABBLwChLdmrgnCWzPrRnibg7oxBQQQQACBxhGg87Zxam3CTE3oxqTzNp6VZEKt6byNp9Y8BQEEEEAAAQQQQAABBBDwEyC8NXNdEN6aWTfC2xzUjSkggAACJgocO3ZMjh49KtOmTZOmpqbAKUxMTNjXT58+Xev6wAcaegGdt/EUjs7b+BxN6MY0oavVhDGaUGs6b+P5bvMUBBBAAAEEEEAAAQQQQMArQHhr5pogvDWzboS3OagbU0AAAQRMF9i/f7/s3LlT9u3bJ6Ojo/Y/KtSdO3euLFq0SJYsWSItLS2laargV/28ET9pdd6qoPyYFZhPs4L1Jiswz+KHMcZTlVocw3Zjqu/u+PhR6w8x1HdYpLnZWl8V/nhjbEz9wUbhuunTm+x/onzS6rytxTHKvKLcU8sYTag1nbdRVgX3IIAAAggggAACCCCAAAJ6AoS3ek5Zu4rwNmsViTCer9/ZF+EubkEAAQQQQEBfwBu8qtD22WeflaefflpefPFFeffdd0WFuSqcXb58uVx88cVy+eWXS1tbmxx//PH2ixo5vE2j81YFPM5ALax3Gl2tjFH/O1ftyjgcdbsxK60j3TGEXYfFed+5brok3dWqO4dKtTDlO2NCrem8jed3A09BAAEEEEAAAQQQQAABBLwChLdmrgnCWzPr5ho14W0OisgUEEDAXIHhddK+ZoNj/Ktl/dB18kj7GtkgHdIz0CddrUlPb1jW2e8L+kQbjwpf1EcFs2obZBXWPvTQQ/LMM8/Ic889Z4e2KjQsBofj4+OycOFCO7g955xz5NJLL5ULL7xQWlsLEN7AJGjUhZ9vlh/+8/dlqyyR67/wZbnqBL27Aq/afJd84T+GHZe1ye133iHnBt4Y7oI0Om+9rtGcw80r7NWMMayY//W1OobpxgwT3hZ/TzhHHTW8TaPztlbHeKpZ/Sm1jtGEWtN5m8ZK4h0IIIAAAggggAACCCDQqAKEt2ZWnvDWzLq5Rk14m4MiMgUEEDBToCy4tabR0SMDfafJDzIZ3k4y22PsEt1MuRi+qH9v27ZNHn74YdmwYYPs2bPH3hZ5/vz59oPVubaF7VXH7a2UDx06ZP+3K6+8Uj71qU/Z/1YfFQCr/x7uk0B4WxbcWiNacpN8/ovXyuJwgwu8OsnO2wnLe3pzsz2GQ3vfl13Pb5b5S0+RDy0/o+Dt+Hm1gSbZRcgYA5eI1gVxOgZ1YzpDQ7UV8h+H3patW0Zk/oJZctVVy6V18Vx7zIcPj9lbI8+YUfhO/27wDXnuL7tlUWuLXPzRE61O/KnOe/Vz3a3Tk+y8jdMxqe7gOMdoQq3pvNX6FcBFCCCAAAIIIIAAAggggEBoAcLb0GSZuIHwNhNlqG0QhLe1+XE3AgggEFVgeF272E23IcPQqO+rfF+x87Z6Z+1If7d09g4WHhNhzG+//bbce++9ct9998k777wjxx13nFx22WVyySWXyMknnyyzZ8+WI0eOyO7du2VwcFAef/xx+xzcOXPm2OHtLbfcIsuWLcvM9slb7u6WH6mm24QCW2e90ui8HbesX33617L9NwOyeOX5cs6Nt8ns4xZoh2Xxr8vyJzLGeJRrddTpxpyYOGqHsiq4VWHsj+/ZIhs3vmF10LfIp//xQun82zNk1qzm0vdZXb9jx165639vkiee2GH9Tpgnt9x6jnTdfKb1O2BGaR3qhrdpdN7W6hhPNas/pdYxmlBrOm/TWEm8AwEEEEAAAQQQQAABBBpVgPDWzMoT3ppZN9eoCW9zUESmgAACRgqUwtvV62VobVsd56AX3toDHOmX7s5eURFuR8+A9Gnu6aw6adX5tt///vflhRdesLdA7ujokOuuu84OcFVA6/yo8FaFvJs2bRJ1Pu5FF10kt956q6xatarUqVvvbX1L4W3bZ+Xr/3hBovVLovNWdeapIKzJ6mIeO3JYXvjlz2T747+Qg++8LjPmLZCTr/iYrLz+7+T4k0/VmlsSnbeMUYs+8KIkHIO6MVUX/YEDo/LMH96S3z75hjy18R3Z8/64FdYelZXnzJfrO5fLzZ9cKQsWzLbH/7vB1+UX/S/L4H/vkn17J6y1eUzOPW+BXHvdcrns8mWyYsVC+zrd730SnbdJOMbdeZvEGE2oNZ23gb8GuAABBBBAAAEEEEAAAQQQiCRAeBuJre43Ed7WvQS1D4DwtnZDnoAAAghEESiGt2FC0CjvCb4nRHhrPWyqA1edz7tWdGJndbbtPffcY2+ZXNwK+cYbb7TPs1UduN7P4cOH7eD2gQcekEcffdQObK6++mr53Oc+J2effbZ9+djYmLXV6ozg6SV0RTG8be36kvzLNXEdous/2Lg7b53niKqtkt/a9AcZ/ul/yv7tz1vdkLPsramPtcyTc//uH+SMVTfI3IWtMj1la8YYz8JNwlGnG1ON/q0398ld/2eT/PrRN2R8rFnmzm2xvrfj8sEHB+Sss+bKms+0yXlti60O+wm7M/fnD7xihbazZN68OdZ2yqPW1ukH5cyz5smaT58vnTecaYOMj09Ic3Pwtulxd94m4RhPhaeeksQYTag1nbdxrySehwACCCCAAAIIIIAAAghMCRDemrkaCG/NrJtr1IS3OSgiU0AAAaMEXNsPu0ZeDEMrhKmlrtfJ6xxdsMXHrF4/JKUm3qCfl94dLrwVKV4v4npflSps3LhRvvvd78rWrVvlxBNPtLdBvummm6yQZl7ZXcUAQgWIqvv27rvvll27dtlbK/f09NjbLKuP2lJ55syZmrWvcObtzkflW1//uYxYEfTtd94hi3/9b/Lt/l2uZ374M33yPxyNtbt9rincUHjGuY67fa+N0KkbtvNWhd3HrH+KnbXOCamfHbW6bpstO2X9lwfvkZcfeUAOv71DZlqhWFNTk335YWsL6zmnrJBTrrhGzrrWqtWiJVWtw3beMkZ/TlMcg7ox1exee22v/Ps3/2h1347Y39XZs2da39tx+48DmprGZMWZc2XRoplWoHtMtm8/ILt2jtl/PKDCWbU2R0fHpMVqyv/sHefJbX+/cvJ7P249q3BGc7VP2M5b1mPl9WhCrem8DfpG8HMEEEAAAQQQQAABBBBAIJoA4W00t3rfRXhb7wrE8H7C2xgQeQQCCCAQQiCO8Lan51XpLZ4/63m3ClQ/9arjfFrPz8s7fcOGt1Z8O3ler27X8BNPPCHf+ta37C2QFy5caIewattk9XF2i6n/7dwWVW2f/J3vfMcKdrbbWyt/9atfLd2nzsdVQY/eJyi8XSKtS3bJiDu3LT3a2V2rFd6WQuFKo1si13/hy3KVZsOubuet17LoqUJc9Y/aUnV6cyH4OvDebnnr2d/L8/0/lj3bhq2uyLkya85cOTphbW2rOm+taxaedZ4su/xjsuyKa2WWdf5tHB/GaL6jbjfm+++Nyq8GdsnGJ9+WF1/cbXfTqnU4Y4a1VbfVOX/48EFrSU1Y33mxAtkW659Z9h8PqO5c9Vl60vHWluknWl23S+UjFxXcimfpBq1F3c5b1mP19WhCrem8Dfo28HMEEEAAAQQQQAABBBBAILoA4W10u3reSXhbT/2Y3k14GxMkj0EAAQRCClQOQIM6bwsvcgenI9Lf3SmuPNd1lq7z597tjqOHt1brrdZ5vY888oh84xvfsAMb1W37zW9+Uy644AI7uFUh7OzZhXMv1Ud11KrtkFXI8+yzz8r3vvc9K/h50d5u2Rnextt5W3i3ewvkYuCrflLeVVt522Tnfd6QtvozKy2hMJ231cLwCcu/uP3x1ofvlS0P/EgOW2fczrH8le80KzhT91v/R1pPP0vabl4tJ/3VKjkgzWLla1U/YTpGGWNlSlMcdboxRaZbfzCwwDrz9i2550d/ss673mV/r9U/1iKzQ9rxybOX1XfeXoPWz9QfcBx33Cy59vpz5LbbzpOTlqmrD4T6DRum85b1WH09mlBrOm9DfT24GAEEEEAAAQQQQAABBBDQFiC81abK1IWEt5kqR7TBEN5Gc+MuBBBAoFaBWsJb347X4XXSvmZDYVh+oWppG+UO6Rnok67W4gxHHl0fAAAgAElEQVTCh7el7mHN8FadW6vCWxW4qg7ar3zlK6UOWu/ZtSrMaZ7sDlXbLavO2zfffNM+G7e3t9c+J1d94g5vfc+uLXXQlnfKVgpvpzpzywPfgvhUgKt7Xq5O560zgHr/9Vfkve3b5Pjlp8ui0wtnBBc/6ozbV556TLY/9nN5//k/2x23M2e32D8eHz1i//vk8z4iH762S5ZeukpGZ8ySI1Zyqzpxa/0wxnw46nZjilhBrcyWgwdnyOOPvSEbf/uqbN3yjuzde9jqsLU6wSfcfxJQ6MptkmXLjpe/6jhVrrn2dDl75RzrbwkOWUtvLNTy0+m8ZT0Gr0cTak3nbaivBhcjgAACCCCAAAIIIIAAAqEECG9DcWXmYsLbzJQi+kAIb6PbcScCCCBQi0D08NYbvk6OwnHGrf9ZtJXOqk0+vFXbH6sO2tdee83e6ri7u9s+81Z9VAirPsUgRXXdqU5c9b/Vmbd33nmn3Ym3ePFi+dKXviTt7e2l++I787bSNsZTQav37Fv/8HanPPm1r8qvrO2XqwWzpYB3yU3y+S9eK4sDFpJu560y27/zLXn5iYfkzaGn5cS2djnvk7dLy4IP2W8Yt6xf2fiIbP6vu+XgG6/IPCsQV0H5UWubZPVRWyovXH6GXPDxW+WMVTfIvoljcnD8aOkc3GrD1O0YZYzVi22Ko143ZnEb9BZpmrZAftH/kvz4nk2yY8ce9Y1XDd5Wt22h2/vo0cKfB8ydO1P++srTZc2nPyonndxs/WyffW3Yj27nLesxeD2aUGs6b8N+Q7geAQQQQAABBBBAAAEEENATILzVc8raVYS3WatIhPEQ3kZA4xYEEEAgBoHo4a132+PJwVTsrC0ONr7wtjh23W2Tt23bJj/96U/lscces7rwDso111wjN998s711st+5tSqsHR4elg0bNsjDDz8sJ5xwglx88cVyxx13yIoVK+wJOTt0g8sRdOZtcJesXnhbOex1jXHzXfKF/xi2/lOl97pnpNN5q+7Y88arssU6w/YdK7gd3TMiMxYslGUdV8v5n7hd5ixaLM//8j7Z9st75cCOl6TFCtGbra1qm2fMlNHDh+wATXXctn38Fll84WUyOmuOjMbUceucDWMMXq06V9TTUbcbU62psbEJ6yxbdc7yLHnqtzvl7rs2W3/Esdf63yq8PWb98cD0UnirAtyWlply7XWnyf/6/MVWF+6o9bNxu0NXXRfmo9N5y3cmWNSEWtN5G1xHrkAAAQQQQAABBBBAAAEEogoQ3kaVq+99hLf19Y/l7YS3sTDyEAQQQCC0gLnh7dT5ub7bN/tIvPfee/LUU0/J/fffL5s2bbI7a9X2x7fffrtccsklZXe89NJL8oMf/EDUdsuqM/fCCy+U6667zg59Fy5caJ+LqYIfdUam3idj4W1pO2a98Dao81ZZ7Hv7DXnltwOy9f4fyrTDB+1zg5XdtLnz5bxb/6cV3i6RLQ/eI3te2FzaKnliTIVjx2SGFeS2nnamrLz6BlnxsS45eKxJDlpdt8VP4YzS6p+gjlHGaG0inCNH3W5MtWpGR8fl1Vfel4GH35Tf/Gan7HlfbYF81AplC2tMrQ21jfK0aU12J+655y2QrpuWycUfXSKLWucGLT3fnwd13rIe9dejCbWm8zbS14SbEEAAAQQQQAABBBBAAIFAAcLbQKJMXkB4m8myhBsU4W04L65GAAEE4hIwN7wNv83yhLUt744dO+zu2wcffFD2799vb4WsAtkrrrhCli5daoeNhw8fln379skf/vAHGRgYkA8++EDmzZsnp556qlx22WVy6623yvLly+0S0Hk7tRInrHOCXxj4mbz0yP1y+I3tMmvmTPuHylgFuEdnWwFYkxV0H/pAZs9otkPvadY/x6y6qGuWrjxPPnLT38sJH71CDk6fKWMJdNwyxnh+c2TBUacbU3XLqiBWfbY8t0v+v//cLM8++76MjTZbIa36p7BtsgpR1UeFt8eOqX/UNt3j1jbpTdJ18wq5/R8usH/uPJ9WRzKo8zYLjkHzyMIYTag1nbdBK4mfI4AAAggggAACCCCAAALRBQhvo9vV807C23rqx/RuwtuYIHkMAgggEFLA1PB2pL9bOnsHRTp6ZKCvS1oD5u0MXVQnbbH7du/evVbn3YQcf/zxcuKJJ1rbpbbYwe1bb70lhw4dss9ZnTNnjh00jo2NyZIlS+Szn/2sfPzjHy+diavTyVgYXlqdt/U581adWbvzmSfljY2/kve2PSdHPlDnhFrnic6cJWPWlsgqFFd1UFtUz54zVybGx2TcMlXbJi9deb6ctep6OfXK62W0eabVcVs8p7QQvOl+gjpvGaOepCmOQd2YKrw9fHhcnt86Io8MvCoPP/Sa9YcETfYfacyw/oBgMrMthbdTOsesP8yYsH8HnN92vHzyljPlo+0nyimnLLA7l9UfG6jfDUGfoM5b1mOQYOHnaj2aUGs6b/XqyVUIIIAAAggggAACCCCAQFgBwtuwYtm4nvA2G3WoaRSEtzXxcTMCCCAQWcDI8LZ0rq7KbgekrysounV3zL377rv2WbZDQ0Pyxz/+UbZs2WKHNCqcVUGuCmqbm5vt0HblypV2d+2rr75q/1sFN+eff75cf/31ctNNN9mhr/4nrfBWZPev/02+3b/LGlrwObqtXV+Sf7nmhMBp6Jx5O2/6NDnw8nPy55/9SF7f9HuZsEynqZDLSslU4KU+dtg9uXXvMeu/LT7jbLnoE6vllMs/JvuPTpMjhcsS+zDGeGjr7ajTjalm+vrre+U7dw7JUxvfsZahdcay9d1WHbbqo87BXbhojhw3z/oDA+tc3PfeOyh79x4uAak1e+TIIVl60kxZ85k2+cQnV9o/U9fOmBG8XXpQ5616Vr0ddVZDvcdoQq3pvNVZSVyDAAIIIIAAAggggAACCEQTILyN5lbvuwhv612BGN5PeBsDIo9AAAEEIgiYFt4Wx2tPVbPrthLLtm3b5JlnnrG2UX1WXn75ZRkZGSmFt2qb5AsuuEDa2trsLtwnn3xSdu/ebW//e/DgQTnjjDPkn/7pn2TVqlUyf/58rXNE0+u8VTMuBsXq/71Erv/Cl+WqYj5bOutW/UzvvFt1ZdCZt+qamVYm1mIFuO/9ZUhe/s0v5aXf/VaOHDxgd9c2Wx246qO6DUetTlwV4p5y/kX2GbdLL71KxmfNkUOTwW1xG1v9ruZClYM6Rhmj3i8JUxyDujHVbHfs2Cf//s0/ydAzI3ZwO2tWsxW+HrX/mODEpfOtbdPPlvMvWCrvv3dIfvPESzL436/aSCrYVd23qnt39uxj8rl/apNbbzvL/pk6P1f9POgT1HnLegwSnPpem1BrOm/16slVCCCAAAIIIIAAAggggEBYAcLbsGLZuJ7wNht1qGkUhLc18XEzAgggEFkge+Gt5lRqDG7VW1SXrQpsVSeu2ipZhbIqNFTboc60zmttbW21O2vVmbfq/Nv+/n7ZunVractUde7tjTfeKJ/4xCesszEXaww8vc5bezCukNZveJ5QN2AGOp236hFWdisLmqfJ3m3D8qf7fihv/uVZGT10sPR0FchOt0K0RaeukLYbbpEzVt0g+yaOycHxwla0Yc8V1YAvu4QxRlErv6eejrrdmHv3jMmjj+ySJx5/S17ctsvqsh+1Q9z582fJX/9fp8nq1RfI8lPnW5ObJr/of0Ee+NlW2b79XTugVZ8TTlwgl1x6kvztDSdJ2wXH2f/NeZZuNUmdzlu+M8Fr0YRa03kbXEeuQAABBBBAAAEEEEAAAQSiChDeRpWr732Et/X1j+XthLexMPIQBBBAILSAeeHtalk/tNbqF43+iRIO7tmzR372s5/Jgw8+aAe+Bw4csLda/pu/+Rv513/9Vzn11FM1BpRyeDs5oi13d8uPht3D090q2XmXTudt8foZVoA7x9oted+2zfLCo/3ywlOPyfjokdLjVMdt28dvkcUXXiZHZrbIqNVxe0xDMOgSnY5RxhikqNfBnAVHnW5Mazayd88s+d3gLun/+VbZ/Oc3rT/KaJHOG861/vjiTDn1tBnW2huzp3PwwAz5w+/flZ/8159lePObsmjRXLn6mrOt4PZMWbFihjRNP2Rfp/s7RKfzNguOE7d9PnhRWFfU83ttQq3pvNVaRlyEAAIIIIAAAggggAACCIQWILwNTZaJGwhvM1GG2gZBeFubH3cjgAACCCQvoELbJ554Qn7yk5/ISy+9ZG/7e8stt8gdd9yh2Xmb/BiTfINO521xu2M1jhnWuaLzrQ7cd5/7k/zloZ/K21s2y/jYqCw85TQ555obZcXVN8rBY01y0Oq6LXY8Jzn+4rMZYzzK9XbU7cZUHbXTZI68v0fksUdekz/98W3rnNsW6bp5paw85zhr7e2zuukL51k3TZtjddXOkQfvf1F+//vXra7b4+RjHztNLrxooXXdAQuuEPLqfnQ6b+vtqDOXeo/RhFrTeauzkrgGAQQQQAABBBBAAAEEEIgmQHgbza3edxHe1rsCMbyf8DYGRB6BAAIIIBBKQLd7Tj20eK0KcO+77z57++QTTjhBrrzySmlvb7fOxJwd6t0mXhym87Y4P7Wt7nHW/zmwfats+dX9cnDP+/Jh64zbEz56hRxomiHW0aOxdNyW3veTb4tuFyFjrLwKw3Qw19NRrxtTjdBaiDJL9u+fIQc+aLK2TRY5/kNj1r8PW/998qBleyLquhnWdbMmrzsm8xeo821V1/hE6K9tmM7bejqa8J0xodZ03ob+inADAggggAACCCCAAAIIIKAlQHirxZS5iwhvM1eS8AMivA1vxh0IIIAAAukLHD16VN555x17y+R58+ZZ52bOl5aWlvQHUoc36nTeOoelrOzzg608bK7Vgbt78zMyemC/LP3IZTI2q8XquNXffjap6TLGeGTr4ajfjTm1zlQHrkybZU36qPUHGR9Y/55wbYFc/CONwnXqDzLGrZ+rrZLHtLdKdorqdN7ynQlegybUms7b4DpyBQIIIIAAAggggAACCCAQVYDwNqpcfe8jvK2vfyxvJ7yNhZGHIIAAAgggkJhAlM7b4mBUB+68pmPSZPXZqq2SjzibHWMccZSOUcZYXgBTHPW7MWNcZCEeFaXzlvXovx5NqDWdtyG+HFyKAAIIIIAAAggggAACCIQQILwNgZWhSwlvM1SMqEMhvI0qx30IIIAAAgikIxC28zadUfGWRhUI041ZL6Ownbf1GmfW32tCrem8zfoqYnwIIIAAAggggAACCCBgsgDhrZnVI7w1s26uURPe5qCITAEBBBBAINcCtXTepgVTS8coY5wSMMXRhG7MsOfJprUOi++h1vGIqy5rOm/jseQpCCCAAAIIIIAAAggggIBXgPDWzDVBeGtm3Qhvc1A3poAAAggg0DgCdN42Tq1NmKkJ3Zh03sazkkyoNZ238dSapyCAAAIIIIAAAggggAACfgKEt2auC8JbM+tGeJuDujEFBBBAAIHGEaDzNp5am9LpaELHKJ23ta9JU9ajCbWm87b29cgTEEAAAQQQQAABBBBAAAHC2/ysAcLbHNSSbZNzUESmgAACCCCQawE6b3NdXuMmZ0I3Jp238SwrE2pN5208teYpCCCAAAIIIIAAAggggADhbX7WAOFtDmpJeJuDIjIFBBBAAIFcC9B5G095Tel0pPO29nqrc1BNcDRhjHTe1r4eeQICCCCAAAIIIIAAAgggYKoA2yabWTnCWzPr5ho14W0OisgUEEAAAQRyLWBCeJvrAjA5l4AJ3Zh03sazaE2oNZ238dSapyCAAAIIIIAAAggggAACfgKEt2auC8JbM+tGeJuDujEFBBBAAIHGEVDhLR8EEEAAAX8BzrxlZSCAAAIIIIAAAggggAACyQgQ3ibjmvRTCW+TFk7h+XTepoDMKxBAAAEEEKhBgDNva8Az7FYTOh3pajVsUdUwXBPWI523NRSYWxFAAAEEEEAAAQQQQACBAAHCWzOXCOGtmXVzjZrwNgdFZAoIIIAAArkWMGHbZM6TjWcJKkcTzhg14axWxlj7mjRlPdJ5W3uteQICCCCAAAIIIIAAAggg4CdAeGvmuiC8NbNuhLc5qBtTQAABBBBoHAE6bxun1iZ0OtJ5y3rMkgCdt1mqBmNBAAEEEEAAAQQQQACBvAkQ3ppZUcJbM+tGeJuDujEFBBBAAIHGEaDzNp5am9IdTOdt7fU2pdYmdAebsB7pvK39O8MTEEAAAQQQQAABBBBAAAE/AcJbM9cF4a2ZdSO8zUHdmAICCCCAQOMI0HnbOLWm87Zxam3CTE1Yj3TemrCSGCMCCCCAAAIIIIAAAgiYKkB4a2blCG/NrBvhbQ7qxhQQQACBPAkcO3ZMjh49KtOmTZOmpqbAqU1MTNjXT58+Xev6wAdm/AI6b+MpkCndmCZ0OprQMcoYa//ecOZt7YY8AQEEEEAAAQQQQAABBBAwWYDw1szqEd6aWTfC2xzUjSkggAACeRXYv3+/7Ny5U/bt2yejo6P2PyrUnTt3rixatEiWLFkiLS0tpemr4Ff9PM+ftDpvVSB+zArGp1kBepMVjGfxk/cxhu10VOt/fPyo9ccM6nsg0txs1a7CH0CMjak/eihcN316k/1PlE9aZ97mvdZR7KPcU4ujCeuRztsoq4J7EEAAAQQQQAABBBBAAAE9AcJbPaesXUV4m7WKRBjP1+/si3AXtyCAAAIIIFC7gDd4VaHts88+K08//bS8+OKL8u6774oKc1U4u3z5crn44ovl8ssvl7a2Njn++OPtATRCeJtG560KeJyhX1jXNLpaG2WMup23lWqk6xS2xsVv/J3rpkvSXa26c6j0W4j1WJCJw9GE9ciZt7X//8c8AQEEEEAAAQQQQAABBBDwEyC8NXNdEN6aWTfXqAlvc1BEpoAAAgikJDDS3y2dvYNlb+voGZC+rtZQo1DBkfqoYFZtg6zC2oceekieeeYZee655+zQVoWJxUBxfHxcFi5caAe355xzjlx66aVy4YUXSmtr4b3ekEJvMJvlh//8fdkqS+T6L3xZrjpB767AqzbfJV/4j2HHZW1y+513yLmBN/pfkEbnrdcvmmfECWre1ghjDNPpGCa8LX7XnNRRw9s0Om8bodaay76my2p1NGE90nlb0xLhZgQQQAABBBBAAAEEEECgqgDhrZkLhPDWzLq5Rk14m4MiMgUEEEAgYYFKoa33tavXD8naNr3BFIMj9e9t27bJww8/LBs2bJA9e/bY2yLPnz/ffpA617awNey4vZXyoUOH7P925ZVXyqc+9Sn73+qjAmD138N9Eghvy4Jba0RLbpLPf/FaWRxucKWrk+y8nbBcpzc32+86tPd92fX8Zpm/9BT50PIzCq6On1cbfpKdjo02xqBOR2cgp7ZC/uPQ27J1y4jMXzBLrrpqubQunmuX6vDhMXtr5BkzCt+L3w2+Ic/9Zbcsam2Riz96otXNPtW9rn6uu/14kp23jVbrpDqY43Q0YT3SeRvx/3PhNgQQQAABBBBAAAEEEEAgQIDw1swlQnhrZt1coya8zUERmQICCCCQoIAruO3okYG+LnH12I70S3dnrxT7ccMEuGrYb7/9ttx7771y3333yTvvvCPHHXecXHbZZXLJJZfIySefLLNnz5YjR47I7t27ZXBwUB5//HH7HNw5c+bY4e0tt9wiy5Yty8z2yVvu7pYfqabbGgNbZ0nT6Lwdt0xfffrXsv03A7J45flyzo23yezjFmgHegkuwdKjG2GMOp2OExNH7VBWBbcqjP3xPVtk48Y3rC70Fvn0P14onX97hsya1Vz6Tqjrd+zYK3f9703yxBM7rO/VPLnl1nOk6+Yzre/RjFKNdcPbNDpvG6HWJnxnTFiPdN6msZJ4BwIIIIAAAggggAACCDSqAOGtmZUnvDWzboS3OagbU0AAAQRSERheJ+1rNtivqh7Kjkh/d6cUdlReLeuH1opOA67qpFXn237/+9+XF154wd4CuaOjQ6677jo7wFUBrfOjwlsV8m7atEnU+bgXXXSR3HrrrbJq1apSp269t/sthbdtn5Wv/+MFsZQpic5b1Zmnwromq1t57MhheeGXP5Ptj/9CDr7zusyYt0BOvuJjsvL6v5PjTz5Vaw5JdN426hiDOh1VJ/qBA6PyzB/ekt8++YY8tfEd2fP+uBXWHpWV58yX6zuXy82fXCkLFsy2a/e7wdflF/0vy+B/75J9eyesuh+Tc89bINdet1wuu3yZrFix0L5O97uTROdto9Y67s7bJBxNWI903mr9muYiBBBAAAEEEEAAAQQQQCC0AOFtaLJM3EB4m4ky1DYIOm9r8+NuBBBAIL8CU4Gs1pm2jg5c3e5bdbbtPffcY2+ZXNwK+cYbb7TPs1UduN7P4cOH7eD2gQcekEcffdQOm66++mr53Oc+J2effbZ9+djYmLVN7Iy6laUY3rZ2fUn+5Zp4DtGNu/PWedap2ir5rU1/kOGf/qfs3/681bE5y96C+ljLPDn37/5Bzlh1g8xd2CrTUzZt1DHqdDqqxf3Wm/vkrv+zSX796BsyPtYsc+e2WGt/XD744ICcddZcWfOZNjmvbbHVpT5hd+b+/IFXrNB2lsybN8faTnnU2n78oJx51jxZ8+nzpfOGM+3vy/j4hDQ3B289HnfnbaPWOu5fUkk4mrAe6byNeyXxPAQQQAABBBBAAAEEEEBgSoDw1szVQHhrZt1coya8zUERmQICCBgt4Hue7Or1MlT18Fhnp2tx+hU6Xovds5NbHlststJZaJEtfPy2Qlb/vdR1q99JO9zfL0u7PNsqV6nOxo0b5bvf/a5s3bpVTjzxRHsb5JtuuskKmOaV3VUMJlSwqLpv7777btm1a5e9tXJPT4+9zbL6qC2VZ86cqbkmKpx5u/NR+dbXfy4jVv/w7XfeIYt//W/y7f5drmd++DN98j8cjbW7fa4p3FB4xrmOu32vrdKpG7bzVoXax6x/ip21zoGrnx21um6bLSNl+pcH75GXH3lADr+9Q2ZawV1TU5N9+WFrq+o5p6yQU664Rs661qrJoiVVTcN23jJGf07lGNTpqO587bW98u/f/KPVfTtir/fZs2daa3/cDt6bmsZkxZlzZdGimVage0y2bz8gu3aO2cG8CmdV3UdHx6TFamz/7B3nyW1/v3LyuzNuPatw/nG1T9jOW2pdudZhOm/r5WjCeqTzNuhby88RQAABBBBAAAEEEEAAgWgChLfR3Op9F+FtvSsQw/sJb2NA5BEIIIBAJIFhWde+RgqbEvt9OqRnoE+6XAfMWtc5tjL2u6us69UR3vac1iu9FV7ova8UKlcKdyPN2X3TE088Id/61rfsLZAXLlxoh7Bq22T1cXaRqf/t3NJVbZ/8ne98xwqltttbK3/1q18t3afOx1Uhld4nKLxdIq1LdsmIO7ctPdrZXasV3pZC4UqjWyLXf+HLcpWnYVe389ZrVnRTIa76R22pOr25EM4deG+3vPXs7+X5/h/Lnm3DVufmXJk1Z64cnbC231Wdt9Y1C886T5Zd/jFZdsW1Mss6/zaOD2Os7qjb6fj+e6Pyq4FdsvHJt+XFF3fb3bSqxjNmWNtgW93nhw8ftMo1YX1vxApkW6x/ZtnBvOrOVZ+lJx1vbTt+otV1u1Q+clFhTMWzdIPqrNt5S63N/86YsB7pvA36xvJzBBBAAAEEEEAAAQQQQCC6AOFtdLt63kl4W0/9mN5NeBsTJI9BAAEEQglUOyO22s8cga8rVHXc4w1bvWGvq6vXGSC7O2yH17WLfdxtYBdwqIm7Ln7kkUfkG9/4hh02qW7bb37zm3LBBRfYwa0KYWfPLpzZqT6qo1Zth6wCqmeffVa+973vWaHVi/Z2y87wNt7O28K73VsgFwNf9ZPyrtrK2yY77/OGtNWfGabztlroPWE5F7c/3vrwvbLlgR/JYeuM2zmWs3KcZoV76n7r/0jr6WdJ282r5aS/WiUHpFmsDLDqJ0znLWOsTKnbeSsy3QrjF1hn3r4l9/zoT9aZ0bvs74b6xyqgHdKOT55rrL43dn2tn6k/gjjuuFly7fXnyG23nScnLVNXHwj1JQ7TeUutq9dat/O2no46nbf1Xo903ob6CnMxAggggAACCCCAAAIIIKAtQHirTZWpCwlvM1WOaIMhvI3mxl0IIIBALQI6Xa3F8NR53uzUFst+WxlPBbGuLlpHeOt/du3Ufc6f+72/ljn73avOrVXhrQpcVQftV77ylVIHrffsWhVENU92jartllXn7Ztvvmmfjdvb22ufk6s+cYe3vmfXljpoyztlK4W3U5255YFvwWYqwPW+U6fz1hnuvP/6K/Le9m1y/PLTZdHphbOAix91xu0rTz0m2x/7ubz//J/tjtuZs1vsH4+PHrH/ffJ5H5EPX9slSy9dJaMzZskRK7lVnbi1fhhjsKNup6OIFdTKbDl4cIY8/tgbsvG3r8rWLe/I3r2HrQ5bq8t6wh23F7pym2TZsuPlrzpOlWuuPV3OXjnHyukPWWUdC1Vanc5bah1cax30ejuasB7pvNVZSVyDAAIIIIAAAggggAACCEQTILyN5lbvuwhv612BGN5PeBsDIo9AAAEEQglMdcmWbXHsfI7nrFq1e3KkQFXj7Fq/MDnSu0I5iKjtj1UH7WuvvWZvddzd3W2feas+KoRVn2J4oToGVSeu+t/qzNs777zT7iJcvHixfOlLX5L29vbSffGdeeu/jbEzaPWefesf3u6UJ7/2VfmVtf2ybxg86VYKeJfcJJ//4rWyePK/63beKpv9O9+Sl594SN4celpObGuX8z55u7Qs+JD9pHHL9JWNj8jm/7pbDr7xisyzgm8ViB+1tklWH7Wl8sLlZ8gFH79Vzlh1g+ybOCYHx4+WzsGtVl7dzlvGWP1Lot95W9xKvEWapi2QX/S/JD++Z5Ps2LFHfWtU87TVbVvopD56tAUcYg4AACAASURBVBC9z507U/76ytNlzac/Kied3Gz9bJ99bdiPbucttQ6utU7nbb0d9Tpv67se6bwN+y3megQQQAABBBBAAAEEEEBAT4DwVs8pa1cR3matIhHGQ3gbAY1bEEAAgZoEgs669T682GWrGfp6b/cJgcuG7xPwprFt8rZt2+SnP/2pPPbYY1YH4UG55ppr5Oabb7a3TvY7t1aFtcPDw7JhwwZ5+OGH5YQTTpCLL75Y7rjjDlmxYoU9LWeHbnCZgs68De6S1Qtvp7pqvde7xrj5LvnCfwxb/8n9Xp3OW/WcPW+8KlusM2zfsYLb0T0jMmPBQlnWcbWc/4nbZc6ixfL8L++Tbb+8Vw7seElarLC82dpOt3nGTBk9fMgO+VTHbdvHb5HFF14mo7PmyGhMHbfOOTLG6qtSt9NR1WtsbMI6y1adYTxLnvrtTrn7rs3WH0Lstf63Cm+PWcH89FJ4qwLclpaZcu11p8n/+vzFVhfuqPWzcbtDV10X5qPTect6DCNa/dp6fmdMWI903sa31ngSAggggAACCCCAAAIIIOAVILw1c00Q3ppZN9eoCW9zUESmgAAChglEDW8rbIscNHud8HakX7o7e2VQprZj1tnaOejVQT9/77335KmnnpL7779fNm3aZHfWqu2Pb7/9drnkkkvKbn/ppZfkBz/4gajtllVn7oUXXijXXXedHfouXLjQPtNThVbqfE+9T8bC29J2zO7wNqjzVs1539tvyCu/HZCt9/9Qph0+aJ8PrIymzZ0v5936P63wdolsefAe2fPC5tJWyRNjKsA7JjOsILf1tDNl5dU3yIqPdcnBY01y0Oq6LX4K56hW/wR13jJGa6NjTUfdTkdVkdHRcXn1lfdl4OE35Te/2Sl73ldbIB+1QtlC/ZS72kZ52rQmuxP33PMWSNdNy+Tijy6RRa1zg8rq+/OgzltqrV/rap23WXE0YT3SeRvpq8xNCCCAAAIIIIAAAggggECgAOFtIFEmLyC8zWRZwg2K8DacF1cjgAACtQtEDGEl3c5bKQW6HdIz0Cddat/mgE/1M3nLb56wtuvdsWOH3X374IMPyv79++2tkFUge8UVV8jSpUvtEPL/Z+/dg6us7v3/d+5XEpobBIQgAUKFgCBakHJE5FbuFoYpM5z20FYcZ36cjvX846WHMvXbqTPVDoPtmaO0HqcOtCo3oxhBRASLQhAMkki4yP0SAiSBXPdO8ltr7eydvZOd/axnX5L97LyfmYjmWWs9n/X6rGc7w3u/P5/GxkbU1tbi0KFDKC4uxt27d5Gamoq8vDxMnjwZy5Ytw9ChQ9UD+qLztkX0Az5ZvBWnd21D46WzSIiPVywkSyngtiYKkS5aCNoNd5EYF6vE7Sjx0yb4yzG5BWNw/6KfYMADU1EfEw9bCBy3jNHo7XHc13E6SresFGLlVXaiEv/3t1IcPXobtuZYIdLKH0fZZCn+yUuKt21t8keWwLaLUuPRWLg4Hyt/Ok7dd++rqhOlkfOWudahaDwmHDha4TzSeWt8ljiCBEiABEiABEiABEiABEiABPwlQPHWX3K9O4/ibe/yD8rTKd4GBSMXIQESIAETBDpE2Clri7FBRxVtX92oD63XUsd+9ryFm1isF2eHKK0z3l0wkk5ap/u2pqZGuAZb0L9/fwwcOFCUek1Swu2VK1fQ0NCg+q8mJycrAdJmsyEnJwdPPPEE5s+f7+qJq+NwdCDtKedtaHveyp611w/vw6X9H+FWxQk03ZW9TEXP0/gE2ERJZCl+S96yFHVicgpa7DbYBTtZNjm3YCxGTp+DvGlz0BwbLxy3zt6VDnFQ9zJy3jJGPZI6PW+leNvYaMe35VXYVXwOOz84L0T6aPVFhzghzrdrti7xtuPJbeLLDS3qPRpb2B+PLx2BByYNxJAh6coVLIV8+X4ZXUbOW+baiKDjvlXeGSPnbTicRzpv9c4cR5EACZAACZAACZAACZAACZCAWQIUb80SC4/xFG/DIw8BRUHxNiB8nEwCJEACfhHQcah6K1vse143jl6XeAt4F1V9iK5uc1e8UYJnCrvfrks4hp5T1128vXnzpuplW1JSgiNHjqCsrEwJTFKclUKuFGpjY2OVaFtQUKDctefOnVN/StFp7NixmDNnDhYtWqREX/2rp8Rb4MbHv8OfiipFaMZ9dLMWvoBfzxzg2oZOz9vUmCjUnTmBr7e+hYvHvkSLYBclhTih5ElRTl5K1G4v3dsmfpc9fBQmLFmBIQ8/hjutUWhyDAvZxRiN0eo4HeUqFy/W4NX1JTiw/5pIsehfLN4P6bCVl+yDm5GZjH6pQrwXfXFv3apHTU2j6+HyPDQ1NSB3UDxW/aIQSx4vUPfk2Lg445LjRs5buRZzbZxrnRG9zdEK55HOW52TxDEkQAIkQAIkQAIkQAIkQAIk4B8Birf+cevtWRRvezsDQXg+xdsgQOQSJEACJGCagHvf265iZ4cQCniKpm7zpqxF8YaFcFQz7nDzihl4o+QZIRG2X24CrPyNp4DrHkenea7pk7Bqs3MxL2Nc5ZUdY4xEXl+oKioqcPjwYVEC9ijOnDmDqqoql3gryySPGzcOhYWFyoW7b98+3LhxQ5UFrq+vx/Dhw/HUU09h+vTpSEtL0+ov2nPOW7lrp1As/z0Hc577DR5x6rOuXrfyXldx16jnrZwVL3S7JCHg3vqmBGc+/RCnv/gMTfV1yl0bKxy48pKOyGbhxJUi7pCxE1SP29yHHoE9IRkN7cKts9SuvnvZkVEjFyFj1PuQ0HHeypUuXKjFH1/6CiWHq5Rwm5AQK8TXViXUD8xNE6XHR2HsuFzcvtWAT/eexsF/nVMBSGFXum+lWzIxsQ1PPlWIZctHqnuyf668b3QZOW+ZayOC1npnjJy34XAe6bzVO3McRQIkQAIkQAIkQAIkQAIkQAJmCVC8NUssPMZTvA2PPAQUBcXbgPBxMgmQAAn4T6CT6OltIa9OWZ/zvLheneLtlBVC1t2MzQe9PslnX9sOx6/v7QYi3MqVpctWCrbSiStLJUtRVoqJspRrvOjjmpWVpZy1suet7H9bVFSE8vJyV7lX2fd2wYIFWLJkiejrma2Rm55z3qpgPERab+F1EnXbh+g4b+VQod0iPTYKNRXH8dWWv+PyN0fR3FDvepAUZGOE0JeZl4/CeUsxfPo81La0od7uKJdrtvepBuAuQxijb2q6Tseaaht276rE3k+u4FRFpXCqNysRNy0tAT/8t2FYsWIchualiYdF4f2ik9i+tRxnz95UAq28BgxMx4MPDcKP5g1C4bh+6nfuvXR9RanjvOV59Oft8D6nN98ZK5xHOm+Dd9a4EgmQAAmQAAmQAAmQAAmQAAl0JkDx1ppnguKtNfPmETXF2whIIrdAAiRgaQLehVHvLtiOjbo7bdt/6+HEdUPiEm8dTt2rL7s7acW4FW+gxFc9ZI+lOs11Pdpc797OCfNHNKyursbWrVuxY8cOJfjW1dWpUsuPPvoonn32WeTl5Wmcix4Wb9sjKtu4Bm8d9wyvc6lk97s6zlvn+Dgh4CaLasm1FaU4ubsIJw/sgb25ybWcdNwWzl+K7PGT0RSfhGbhuG3TIGU0RMd5yxiNKDoczDpORzESNdUJ+OJgJYreK0fp15fFFxuSMHfefeILDCOQNyxO5NWmHlhfF4dDX97E2//8GsdLLyMzMwUzZo4Swu0I5OfHITqmQY3TfQ91nLfMtV6uW5Y/bTxQjOjN99oK55HOW61jxEEkQAIkQAIkQAIkQAIkQAIkYJoAxVvTyMJiAsXbsEhDYEFQvA2MH2eTAAmQQNgT6CTeOsosR8YlRdu9e/fi7bffxunTp1U54KVLl2L16tWazltrcNBx3jrLHcsdxYnep2nCgXvzxFf45oN3cLWsFHZbMzKGDMPomQuQP2MB6tuiUS9ct05nc0+QYIzGlHWdjtJRG4Vk3K4G9uw6j6+OXBV9bpOwcHEBCkb3E3mtFY50R0/o6Khk4apNxo5tp/DllxeF67YfHntsGMZPyBDj6kRQDpFX99Jx3jLXujR9j+ttjlY4j3TeBuescRUSIAESIAESIAESIAESIAES8EaA4q01zwXFW2vmzSNqircRkERugQRIgAR8EbCQeKvr/JPbdY6VAu6WLVtU+eQBAwZg2rRpmDRpkujnmRgx58KM89a5aVlqtZ/4R93ZcpR9tA311bfxfdHjdsADU1EXHQfRHjUojlvX84RjVNdFyBi7P5r6zlu5hkgyEnDnThzq7kaLsslA/+/ZxJ+N4vftTYzVo+S4ODEuoX1cG9LSZX9b6chuMf2emHHeMte+c22Fd0bPedu755HOW9OvMSeQAAmQAAmQAAmQAAmQAAmQgBYBirdamMJuEMXbsEuJ+YAo3ppnxhkkQAIkYCkCFhJv/eHa2tqKa9euqZLJqampoudnGpKSkvxZKmzn6Dhv3YOXTFSfYKHZpQgH7o3Sw2iuu4Pc+yfDlpAkHLf6JXJDBYUxeier73TsyKF04CIqQSzYKr7UcFf82eJRAtn5RQfHOPmlBru4L0sl27RLJbtHq+O85XkM/pvTG++MFc4jnbfBP2tckQRIgARIgARIgARIgARIgAScBCjeWvMsULy1Zt48oqZ4GwFJ5BZIgARIwBeBCBdv+0Ly/XHeOrlIB25qdBuihc9WlkpucjdkBhGemZ63nR/LGDuImHPeBjGBJpbyx3nL89gVsFXeGX3nrYlDFMSh8jzSeRtEoFyKBEiABEiABEiABEiABEiABNwIULy15nGgeGvNvHlETfE2ApLILZAACZCALwIUby1/Psw6by2/4T68ATNOx97CZNZ521tx8rmBE7DCeaTzNvA8cwUSIAESIAESIAESIAESIAES6I4AxVtrng2Kt9bMG8XbCMgbt0ACJEACJNB3CATivO0pSoG4CBljB4FId94y1565Ntvztqf4OZ9jlfNI521Pnww+jwRIgARIgARIgARIgARIoK8QoHhrzUxTvLVm3ijeRkDeuAUSIAESIIG+Q4DO276Tays4Hem85XkMJwJ03oZTNhgLCZAACZAACZAACZAACZBApBGgeGvNjFK8tWbeKN5GQN64BRIgARIggb5DgM7b4OTaKu5gK/QYtYJjlDEG/t7QeRs4Q65AAiRAAiRAAiRAAiRAAiRAAlYmQPHWmtmjeGvNvFG8jYC8cQskQAIkQAJ9hwCdt30n13Te9p1cW2GnVjiPdN5a4SQxRhIgARIgARIgARIgARIgAasSoHhrzcxRvLVm3ijeRkDeuAUSIAESIIG+Q4DO2+Dkms7b4HBc/3IM6GoNnCXPY+AM5QryPLLnbXBYchUSIAESIAESIAESIAESIAES6EyA4q01zwTFW2vmjeJtBOSNWyABEiABEug7BKwg3vadbIR2p1ZwOrLnbWjPQDitboXzSOdtOJ0YxkICJEACJEACJEACJEACJBBpBCjeWjOjFG+tmTeKtxGQN26BBEiABEig7xCQ4i0vEiABEiAB7wTovOXJIAESIAESIAESIAESIAESIIHQEKB4GxquoV6V4m2oCffA+r9fv6EHnsJHkAAJkAAJkAAJ+EuAPW/9JWe9eVZwOtJ5a71zFckR//fI5EjeHvdGAiRAAiRAAiRAAiRAAiRAAr1KgOJtr+L3++EUb/1GFz4TKd6GTy4YCQmQAAmQAAl4I2CFsslW6d9phV6tv3qmJaxfBPa8DU56+M4EjyOdt8FhyVVIgARIgARIgARIgARIgARIoDMBirfWPBMUb62ZN4+oKd5GQBK5BRIgARIggYgmQOdtRKfXY3N03vadXHOnwSFA521wOHIVEiABEiABEiABEiABEiABEvBGgOKtNc8FxVtr5o3ibQTkjVsgARIgARLoOwTovA1Orq3idKTzNvB8WyXXVnCCWyFGOm8Df2e4AgmQAAmQAAmQAAmQAAmQAAlQvI2cM0DxNgJySedtBCSRWyABEiABEohoAnTeRnR6PTZH523fyTV3GhwCdN4GhyNXIQESIAESIAESIAESIAESIAGKt5FzBijeRkAuKd5GQBK5BRIgARKwOIG2tja0trYiKioK0dHRhrtpaWlR42NiYrTGGy4Y5gPovA1OgqzixqTzNvB8WyXXVnC1WiFGOm8Df2e4AgmQAAmQAAmQAAmQAAmQAAlQvI2cM0DxNgJySfE2ApLILZAACZBABBG4c+cOrl+/jtraWjQ3N6sfKeqmpKQgMzMTOTk5SEpKcu1YCr/yfiRfPeW8lYJ4mxDGo4SAHi2E8XC8Ij1Gs85bef7t9lbxZQb5HgCxsSJ33XwBwmaTX3pwjIuJiVY//lyvXPwvf6aZnhPpuTYNxM8Jkc6Rzls/DwankQAJkAAJkAAJkAAJkAAJkIAGAfa81YAUhkMo3oZhUsyGRPHWLDGOJwESIAESCBaBzsKrFG2PHj2Kzz//HKdOncLNmzchxVwpzg4dOhQTJ07Eww8/jMLCQvTv31+F0RfE255w3kqBx130M8u1J5yOfSVGXedtdznS5WQ2x873fv3LMQi1G1N3D919FvE8Osj0FY503gbr/8pchwRIgARIgARIgARIgARIgAQ8CVC8teaJoHhrzbx5RE3xNgKSyC2QAAmQQEgIHMfLk1Zhs+HaU7C2eAMWZhkO9BgghSN5SWFWlkGWYu0HH3yAw4cP48SJE0q0lWKiU1C02+3IyMhQwu3o0aPx0EMPYfz48cjKcjy4s0ihF00p/v6r11GOHMx57jd4ZIDeLMNRpa/hub8edxtWiJXrV+M+w4neB/SE87YzP/94+rlBzWl9IUYzzlsz4q3zXXNH7a942xPO276Qa81jH9CwvsCRztuAjggnkwAJkAAJkAAJkAAJkAAJkIBPAhRvrXlAKN5aM28eUVO8jYAkcgskQAIkEBICuuJt+8OnrEXxhoXQ1XCdwpH8s6KiAjt37sTmzZtRXV2tyiKnpaWphWVfW0dpWLsqpdzQ0KB+N23aNPzsZz9Tf8pLCsDy9+auEIi3XYRbEVHOIjz9/CxkmwvONTqUztsWwTUmNlY9q6HmNiq/LUVa7hB8b+hwB1e3+77CD6XTsa/FaOS8dRfkZCnkIyVXUV5WhbT0BDzyyFBkZaeoVDU22lRp5Lg4x3vxxcFLOPHNDWRmJWHiAwOFm73DvS7v65YfD6Xztq/lOlQO5r7Gkc5bP//nwmkkQAIkQAIkQAIkQAIkQAIkYECA4q01jwjFW2vmzSNqircRkERugQRIgARCQsAp3vp21lYVrcHcdQcdEZgUcOWUq1ev4t1338WWLVtw7do19OvXD5MnT8aDDz6Ie+65B4mJiWhqasKNGzdw8OBBfPLJJ6oPbnJyshJvly5disGDB4dN+eSyjWvwljTdBijYuqe0J5y3dsH03Ocf4+ynxcguGIvRC5YjsV+6tqAXkiPYadG+EKOO87alpVWJslK4lWLsPzaVYf/+S8KFnoSf/3I85v5oOBISYl3vhBx/4UINXvufY9i794J4r1KxdNloLFw8QrxHca4c64q3PeG87Qu55jvjIBBorum87YmTxGeQAAmQAAmQAAmQAAmQAAn0VQIUb62ZeYq31sybR9QUbyMgidwCCZAACYSEgJ54qx5dVYQ1c9dBSrhT1hZjg2YNZemklf1tX3/9dZw8eVKVQJ4yZQpmz56tBFwp0LpfUryVIu+xY8cg++NOmDABy5Ytw/Tp011O3d4u9+sSbwufwO9/OS4omQmF81Y686RYFy3cyramRpz8cCvOfvI+6q9dRFxqOu6Z+hgK5vwY/e/J09pDKJy3fTVGI+etdKLX1TXj8KEr+GzfJRzYfw3Vt+1CrG1Fweg0zJk7FIsfL0B6eqLK3RcHL+L9ojM4+K9K1Na0iLy34b4x6Zg1eygmPzwY+fkZapzuuxMK521fzXWwnbd9lSOdt1of0xxEAiRAAiRAAiRAAiRAAiRAAqYJULw1jSwsJlC8DYs0BBYExdvA+HE2CZAACUQuARPirYDQ4cBdgTdKnkGhBhjZ23bTpk2qZLKzFPKCBQtUP1vpwO18NTY2KuF2+/bt2L17txKbZsyYgSeffBKjRo1Sw202mygTG6fx9NAMcYq3WQtfwK9nBqeJbrCdt+69TmWp5CvHDuH4O3/DnbPfCsdmgipB3ZaUivt+/FMMnz4PKRlZiOlhpn01Rh3nrTy5Vy7X4rX/PYaPd1+C3RaLlJQkcfbtuHu3DiNHpmDVLwoxpjBbuNRblDP3ve3fCdE2AampyaKccrMoP16PESNTsernYzF33gj1MtjtLYiNNS49HmznbV/NdbA/gfoqRzpvg32SuB4JkAAJkAAJkAAJkAAJkAAJdBCgeGvN00Dx1pp584ia4m0EJJFbIAESsDQBj7LDzp2seAMlz/iSP6tQtGYunNWKHdO6EU2Pv4xJqza7ShqLiR1ljuW0bksdmxNvgY4euSveKIHP8Nv3uX//fvz5z39GeXk5Bg4cqMogL1q0SAhMqV1y6hQmpLAo3bcbN25EZWWlKq28du1aVWZZXrKkcnx8vOaZ6Kbn7fXdeOX376FKSNAr169G9se/w5+KKj3W/P4vNuDf3Yy1N7yMcUxwrHGf22yvY304dc06b6Wo3SZ+nM5a98DlvVbhuo0VjCTTb3Zswpld29F49QLihXAXHR2thjeKUtXJQ/IxZOpMjJwlcpKZ45OpWectY/SOU3I0ct7KmefP1+CPLx0R7tsqdd4TE+PF2bcr4T062ob8ESnIzIwXgm4bzp6tQ+V1mxLmpTgr897cbEOSMLY/sXoMlv+koP3dsYu1HP2PfV1mnbfMdfe5NuO8JcfuOdJ5a/TW8j4JkAAJkAAJkAAJkAAJkAAJ+EeA4q1/3Hp7FsXb3s5AEJ5P8TYIELkECZAACfhFoEPs9D69m16zTjG2m2d2EU7dxNu1w9ZhndBxvV1dBVez4q2Qb1+eBIdOrFc6ee/evXjllVdUCeSMjAwlwsqyyfJyd5HJ/3Yv6SrLJ7/66qtClDqrSiu/+OKLrnmyP64UqfQuI/E2B1k5lajy1G1dS7u7a7XEW5co3F10OZjz3G/wSCfDrq7ztjMzJzcp4sofWVI1JtYhztXduoErR7/Et0X/QHXFceHcTEFCcgpaW0T5Xem8FWMyRo7B4Icfw+Cps5Ag+t8G42KMvjnqOm9v32rGR8WV2L/vKk6duqHctDLHcXGiDLZwnzc21ot0tYj3BkKQTRI/CUqYl+5ceeUO6i/Kjg8Urttc3D/BEZOzl65RnnWdt8w135me+Oyh89bojeV9EiABEiABEiABEiABEiABEvCfAMVb/9n15kyKt71JP0jPpngbJJBchgRIgARMEXB3znZ2zPq65yb4ejhm3eZ0dtJ2Fns9XL3uAnLnOPwXb2HoHHbA2rVrF/7whz8osUm6bV966SWMGzdOCbdShE1MdPTslJd01MpyyFIMOHr0KP7yl78I0eqUKrfsLt4G13nreLZnCWSn4CvvdHXVdl822X1eZ5HW95pmnLe+RO8WwdlZ/rh857so2/4WGkWP22TBWXKMEuKenC/+gax7R6Jw8QoM+sF01CEWQgP0eZlx3jLG7lHqOm+BGCHGp4uet1ew6a2vRM/oSvVuyB+RQCXS2tv7Gsv3RuVX3JNfgujXLwGz5ozG8uVjMGiwHF1n6tPLjPOWufada13nLTn65kjnralXmINJgARIgARIgARIgARIgARIQJsAxVttVGE1kOJtWKXDv2Ao3vrHjbNIgARIIBACrlLJ3ZYs9u5i9d1XtpuyxW7irXdHbMc8z/vmxVtXfJrirexbK8VbKbhKB+1vf/tbl4O2c+9aKUTFtrtGZbll6by9fPmy6o27bt061SdXXsEWb732rnU5aLs6ZbsTbzucuV0FX8dZ6hBwOz9Tx3nrLu7cvvgdbp2tQP+h9yLzXkcvYOcle9x+d2APzu55D7e//Vo5buMTk9Rte3OT+vOeMffj+7MWIveh6WiOS0CTUG6lEzfQizEac9R13gJCqEUi6uvj8MmeS9j/2TmUl11DTU2jcNgKl3WLp9zucOVGY/Dg/vjBlDzMnHUvRhUkC52+QaTVZiq1Os5b5to41zrQydGYI523OieJY0iABEiABEiABEiABEiABEjAPwIUb/3j1tuzKN72dgaC8HyKt0GAyCVIgARIwBSBDpesz96wnXrVZolnmC1LrMJyibfd9MQVQ7yLyaEXb2X5Y+mgPX/+vCp1vGbNGtXzVl5ShJWXU7yQjkHpxJX/LXverl+/XrkIs7Oz8cILL2DSpEmuecHreeu9jLG70Nq596138fY69v2/F/GRKL/sVQxuPz8ugTdnEZ5+fhay23+v67yVbO5cv4Izez/A5ZLPMbBwEsY8vhJJ6d9TK9kF0+/270LpPzei/tJ3SBXCtxTEW0WZZHnJksoZQ4dj3PxlGD59Hmpb2lBvb3X1wfV1zHWdt4zR94eFvvPWWUo8CdFR6Xi/6DT+sekYLlyolm+NNE8Lt63DSd3a6pDeU1Li8cNp92LVzx/AoHtixb1aNdbspeu8Za6Nc63jvCVHY4503pp9izmeBEiABEiABEiABEiABEiABPQIULzV4xRuoyjehltG/IiH4q0f0DiFBEiABAIiYNTrtvPiTtFVU/TtPN2LCNwlfK8Cr3nx1iku65ZNrqiowDvvvIM9e/YIB2E9Zs6cicWLF6vSyd761kqx9vjx49i8eTN27tyJAQMGYOLEiVi9ejXy8/PVttwdusZpMup5a+yS1RNvO1y1ncd7xFj6Gp7763HxK8/n6jhv5TrVl86hTPSwvSaE2+bqKsSlZ2DwlBkYu2QlkjOz8e2HW1Dx4buou3AaSUIsjxXldGPj4tHc2KBEPum4LZy/FNnjJ6M5IRnNQXLcuu+RMfo+lbrOW5kvm61F9LKVPYwTcOCz69j4Wqn4IkSN+G8p3rYJYT7GJd5KCeBYxQAAIABJREFUATcpKR6zZg/Dfz49Ubhwm8U9u3LoynFmLh3nLc+jGaK+x/Kd8c2HztvgnTWuRAIkQAIkQAIkQAIkQAIkQAKdCVC8teaZoHhrzbx5RE3xNgKSyC2QAAlYjIC/4m03ZZGNdq8j3lYVYc3cdTgId3euWfG2Q1z2Xp65a6C3bt3CgQMHsG3bNhw7dkw5a2X545UrV+LBBx/sMuH06dN48803IcstS2fu+PHjMXv2bCX6ZmRkqJ6eUrSS/T31rjATb13lmD3FWyPnrdxz7dVL+O6zYpRv+zuiGutVf2DJKColDWOW/YcQb3NQtmMTqk+Wukolt9ikgNeGOCHkZg0bgYIZ85D/2ELUt0WjXrhunZejj6rvy8h5yxhFoWNNjr96xuGE1rmam+04991tFO+8jE8/vY7q27IEcqsQZR35k9xlGeWoqGjlxL1vTDoWLhqMiQ/kIDMrRecRXcYYOW+Za/1c+3LekqM+Rzpv/XqVOYkESIAESIAESIAESIAESIAEDAlQvDVEFJYDKN6GZVrMBUXx1hwvjiYBEiCBwAn4KcIi3J23ZsVeCIGpRZR5vaDctzt27MCdO3dUKWQpyE6dOhW5ublKhGxsbERtbS0OHTqE4uJi3L17F6mpqcjLy8PkyZOxbNkyDB06VKWmLzpvW0Q/4JPFW3F61zY0XjqLhPh4xUKylAJua6IQ6aKFoN1wF4lxsUrcjhI/bYK/HJNbMAb3L/oJBjwwFfUx8bCFwHHLGPU+OXSct9ItK4VYeZWdqMT//a0UR4/ehq05Voi08sdRNlmKf/KS4m1bm/yRJbDtotR4NBYuzsfKn45T9937qupEaeS8Za51KBqPIUdjRnIEnbd6nDiKBEiABEiABEiABEiABEiABPwhQPHWH2q9P4fibe/nIOAIKN4GjJALkAAJkIBJAuYdqs4HGPW89Vq2uId63nrvm9s9GnfBSDppne7bmpoaJer2798fAwcOFKVek5Rwe+XKFTQ0NKj+q8nJyUqAtNlsyMnJwRNPPIH58+e7euLqOBwdkfWU8za0PW9lz9rrh/fh0v6PcKviBJruyl6moudpfAJsoiSyFL8lb1mKOjE5BS12G+yCnSybnFswFiOnz0HetDlojo0XjltnL1WHOKh7GTlvGaMeSZ2et1K8bWy049vyKuwqPoedH5wXIn20+qJDnBDn2zVbl3jb8eQ28eWGFvUejS3sj8eXjsADkwZiyJB05QqWQr58v4wuI+ctc21E0HGf70zwPnvovNU7cxxFAiRAAiRAAiRAAiRAAiRAAmYJULw1Syw8xlO8DY88BBQFxduA8HEyCZAACfhFwCV0epQp9lzKmxjqe143jl6XeAt4L2fcMc/zvgknravscnfP6IrJXby9efOm6mVbUlKCI0eOoKysTAlMUpyVQq4UamNjY5VoW1BQoNy1586dU39K0Wns2LGYM2cOFi1apERf/aunxFvgxse/w5+KKkVoxn10sxa+gF/PHODahk7P29SYKNSdOYGvt76Fi8e+RItgFyWFOKHkSVFOXkrUbi/d2yZ+lz18FCYsWYEhDz+GO61RaHIMC9nFGI3R6jhv5SoXL9bg1fUlOLD/mkix6F8s3g/psJWX7IObkZmMfqlCvBd9cW/dqkdNTaPr4fI8NDU1IHdQPFb9ohBLHi9Q9+TYuDjjkuNGzlu5FnNtnGudEeRoTInOW2NGHEECJEACJEACJEACJEACJEAC/hKgeOsvud6dR/G2d/kH5ekUb4OCkYuQAAmQgEkC7n1vp2Bt8QYszOpYwuWgFb9a8UYJnil03nObN2UtijcshGNah5tXzMAbJc8IibD9chNv5W+8C7TyTqd50BNv3WMVi7vFZBKJGF5RUYHDhw+LErBHcebMGVRVVbnEW1kmedy4cSgsLFQu3H379uHGjRuqLHB9fT2GDx+Op556CtOnT0daWppWf9Gec95KFk6hWP57DuY89xs84tRnXb1u5b2u4q5Rz1s5K17odklCwL31TQnOfPohTn/xGZrq65S7NlY4cOUlHZHNwokrRdwhYyeoHre5Dz0Ce0IyGtqFW2epXX33siPPRi5Cxqj3Pug4b+VKFy7U4o8vfYWSw1VKuE1IiBXia6sS6gfmponS46Mwdlwubt9qwKd7T+Pgv86pAKSwK9230r2bmNiGJ58qxLLlI9U92T9X3je6jJy3zLURQb4zwf7sofNW78xxFAmQAAmQAAmQAAmQAAmQAAmYJUDx1iyx8BhP8TY88hBQFBRvA8LHySRAAiTgPwE3t2p3i3h1yvqc11UIhlO8nbJCyLObsfmgt6d5mecSbzW3GKBwK58iXbZSsJVOXFkqWYqyUkyUpVzjRR/XrKws5ayVPW9l/9uioiKUl5e7yr3KvrcLFizAkiVLRF/PbI3Ae855q4LxEGm9hddJ1G0fouO8lUOFdov02CjUVBzHV1v+jsvfHEVzQ73rQVKQjRFCX2ZePgrnLcXw6fNQ29KGerujXK7Z3qcagLsMYYy+qek6b2uqbdi9qxJ7P7mCUxWVwqnerETctLQE/PDfhmHFinEYmpcmHhaF94tOYvvWcpw9e1MJtPIaMDAdDz40CD+aNwiF4/qp37n30vUVpY7zlufRn7fD+xy+M75Z0nkbvLPGlUiABEiABEiABEiABEiABEigMwGKt9Y8ExRvrZk3j6gp3kZAErkFEiABSxPoKIXsvo3OLtjOW3R32rbf6048dYm3Dlfs1ZcnYdVmt/VWvIGSDmuv2w13d7AvxEaxGqfHH9GwuroaW7duxY4dO5TgW1dXp0otP/roo3j22WeRl5dn/OAe63nrGUrZxjV467jn7zqXSna/q+O8dY6PEwJusqiWXFtRipO7i3DywB7Ym5tcy0nHbeH8pcgePxlN8UloFo7bNg1SRkN0nLeM0Yiiw8H8q2dE42HDKwY11Qn44mAlit4rR+nXl8UXG5Iwd9594gsMI5A3LE7k1aZWqa+Lw6Evb+Ltf36N46WXkZmZghkzRwnhdgTy8+MQHdOgxum+hzrOW+baMIFabnVy1ONI560xJ44gARIgARIgARIgARIgARIgAX8IULz1h1rvz6F42/s5CDgCircBI+QCJEACJBDeBDqJt27VmcM7bo3opGi7d+9evP322zh9+rQqB7x06VKsXr1a03mr8ZAwGKLjvHWWO5bhxonep2nCgXvzxFf45oN3cLWsFHZbMzKGDMPomQuQP2MB6tuiUS9ct05nc09skzEaU9Z13kpHbRSScbsa2LPrPL46clX0uU3CwsUFKBjdT+S1VjjSHT2ho6OShas2GTu2ncKXX14Urtt+eOyxYRg/IUOMqxNBOURe3UvHectc69L0PY4cjTnSeWvMiCNIgARIgARIgARIgARIgARIwF8CFG/9Jde78yje9i7/oDyd4m1QMHIREiABEghfAhYSb3WdfxK2c6wUcLds2aLKJw8YMADTpk3DpEmTRD/PxPDNicnIzDhvnUvLUqv9xD/qzpaj7KNtqK++je+LHrcDHpiKuug4iPaoQXHcup4nHKMty582tTPG2BWXvvNWzhVJRgLu3IlD3d1oUTYZ6P89m/izUfy+vYmxeoQcFyfGJbSPa0NauuxvKx3ZOi5fzzjNOG95Hrt/Jcy41cnRN0c6b0199HIwCZAACZAACZAACZAACZAACWgToHirjSqsBlK8Dat0+BcMxVv/uHEWCZAACViGgIXEW3+Ytra24tq1a6pkcmpqquj5mYakpCR/lgrbOTrOW/fgJRPVJ1hodinCgXuj9DCa6+4g9/7JsCUkCcetfoncUEFhjN7J6jtvO3IoHbiIShALtoovNdwVf7Z4lEB2ftHBMU5+qcEu7stSyTbtUsnu0eo4b3keg//m8J3xzpTO2+CfNa5IAiRAAiRAAiRAAiRAAiRAAk4CFG+teRYo3lozbx5RU7yNgCRyCyRAAiTgi0CEi7d9Ifn+OG+dXKS7NTW6DdHCZytLJTe5GzKDCM8fFyFj7JoAc87bICbQxFL+OG+Za++5NutWJ0fvHOm8NfECcygJkAAJkAAJkAAJkAAJkAAJmCBA8dYErDAaSvE2jJLhbygUb/0lx3kkQAIkYBECFG8tkqjuwzTrvLX8hvvwBsw4b3sLk1nnbW/Fyef2DQJ03vaNPHOXJEACJEACJEACJEACJEACvUOA4m3vcA/0qRRvAyUYBvMp3oZBEhgCCZAACZAACfggEIjztqfABuK8ZYwdBCLdectce+baX+ctOXpypPO2p04En0MCJEACJEACJEACJEACJNDXCFC8tWbGKd5aM28eUVO8jYAkcgskQAIkQAIRTYDO24hOr8fm6LztO7nmToNDgM7b4HDkKiRAAiRAAiRAAiRAAiRAAiTgjQDFW2ueC4q31swbxdsIyBu3QAIkQAIk0HcI0HkbnFxbxR38q2dagrPhEK0SSM/bEIXUZVmr5JrO28BPhMw1nbeBc+QKJEACJEACJEACJEACJEACJEDxNnLOAMXbCMglnbcRkERugQRIgARIIKIJ0Hkb0en12Bydt30n19xpcAjQeRscjlyFBEiABEiABEiABEiABEiABCjeRs4ZoHgbAbmkeBsBSeQWSIAESIAEIpoAnbfBSa9V3Jh03gaeb6vkms7b4OSaztvAOXIFEiABEiABEiABEiABEiABEqB4GzlngOJtBOSS4m0EJJFbIAESIAESiGgCVhBvIzoBPbg5Om97EDYfFREE6LyNiDRyEyRAAiRAAiRAAiRAAiRAAmFKgD1vwzQxBmFRvLVm3jyipngbAUnkFkiABEiABCKagBRveZEACZAACXgnQOctTwYJkAAJkAAJkAAJkAAJkAAJhIYAxdvQcA31qhRvQ024B9aneNsDkPkIEiABEiABEgiAAHveBgCPU0mABPwmYAUneGrif/u9P04kARIgARIgARIgARIgARIgARLwTYDirTVPCMVba+bNI2qKtxGQRG6BBEiABEggoglYoWwye4wG5wiSIzkGh0BwVpHn0Qo9mOm8DU6+uQoJkAAJkAAJkAAJkAAJkAAJdCZA8daaZ4LirTXzRvE2AvLGLZAACZAACfQdAnTe9p1cc6ckEE4E6LwNp2wwFhIgARIgARIgARIgARIgARLoeQIUb3ueeTCeSPE2GBR7eQ06b3s5AXw8CZAACZAACRgQoPM2OEeErlZyDA6B4KxilfNI521w8s1VSIAESIAESIAESIAESIAESMCKBCjeWjFrAMVba+bNI2qKtxGQRG6BBEiABEggognQeRvR6eXmSCBsCdB5G7apYWAkQAIkQAIkQAIkQAIkQAIk0CMEKN72COagP4TibdCR9vyCFG97njmfSAIkQAJ9lUBbWxtaW1sRFRWF6OhoQwwtLS1qfExMjNZ4wwUtOoDO2+AkzipOx5blTwdnwyFahRyDA9YqHOm8DU6+uQoJkAAJkAAJkAAJkAAJkAAJWJEAxVsrZo3OW2tmrVPUFG8jIo3cBAmQAAlYjsCdO3dw/fp11NbWorm5Wf1IUTclJQWZmZnIyclBUlKSa19S+JX3++LVU85bKZS3CcE8Sgjr0UIwD8eLMQYnK+RIjjoEzDpv5ee03d4qvnQjP6+B2FjxWdLNF3VsNvnlHMe4mJho9ePPlZr43/5M4xwSIAESIAESIAESIAESIAESIAENAhRvNSCF4RA6b8MwKWZDonhrlhjHkwAJkAAJmCXQWXiVou3Ro0fx+eef49SpU7h58yakmCvF2aFDh2LixIl4+OGHUVhYiP79+6vH9WXxtiect1LMcxdZzPLuCRchYzT75nkfT47kqEtAvte6ztvuPjN0z5vZzxznHta/HIPnn39ed0scRwIkQAIkQAIkQAIkQAIkQAIkYIIAxVsTsMJoKMXbMEqGv6FQvPWXHOeRAAmQQBAIHH8Zk1ZtdltoBd4omY1dk1ZhM6ZgbfEGLMwKwnN8LnEcL5t5XlUR1sxdh4OQsT6DQoPw5F/Iy0sKs7IMshRrP/jgAxw+fBgnTpxQoq0UDZ3Cod1uR0ZGhhJuR48ejYceegjjx49HVpYDRGchQI9OKf7+q9dRjhzMee43eGSA3izDUaWv4bm/HncbVoiV61fjPsOJ5gb0hPO2M1f/OJvbl9nRjNEsMe/jyZEcdQmYcd6aEW+d/09wj8Nf8ZbOW91schwJkAAJkAAJkAAJkAAJkAAJmCdA8dY8s3CYQfE2HLIQYAwUbwMEyOkkQAIk4C+BLsKtWGjKWhRvGIY3zYip/j7fNS/04q0UbuVfzFdUVGDnzp3YvHkzqqurVVnktLQ0FYnsa+souWlXpZQbGhrU76ZNm4af/exn6k95SQFY/t7cFQLxtotwKyLKWYSnn5+FbHPBGY4OpfO2RfCOiY1VMTTU3Eblt6VIyx2C7w0d7uDtdt9XoKF03jJGwyOiNYActTAZDuprHI2ct+5fBpClkI+UXEV5WRXS0hPwyCNDkZWdopg2NtpUaeS4OMfn9xcHL+HENzeQmZWEiQ8MFFUXOqosyPu6ZfLpvDU8shxAAiRAAiRAAiRAAiRAAiRAAn4ToHjrN7penUjxtlfxB+fhFG+Dw5GrkAAJkIBZAsdfngRlulWC7UKE3GDbbYChFW+dj7169SreffddbNmyBdeuXUO/fv0wefJkPPjgg7jnnnuQmJiIpqYm3LhxAwcPHsQnn3yi+uAmJycr8Xbp0qUYPHhw2JRPLtu4Bm9J022IBFv3dPWE89YuWJ/7/GOc/bQY2QVjMXrBciT2S9cWUMyef3/GM0Z/qHWdQ47kqCuM6jhvW1palSgrhVspxv5jUxn2778kqiUk4ee/HI+5PxqOhIRY12e3HH/hQg1e+59j2Lv3gvj8T8XSZaOxcPEI8Xkf5/rM0Y2RztvgnGeuQgIkQAIkQAIkQAIkQAIkQALeCFC8tea5oHhrzbx5RE3xNgKSyC2QAAlYkoBLvF3xBkqeMSo+HMothl68lU5a2d/29ddfx8mTJ1UJ5ClTpmD27NlKwJUCrfslxVsp8h47dgyyP+6ECROwbNkyTJ8+3eXU7e2yvi7xtvAJ/P6X40KZIITCeSvdg1IciRYuZltTI05+uBVnP3kf9dcuIi41HfdMfQwFc36M/vfkae0tFM5bxqiF3nAQORoi0hrQVzkaOW9lxYS6umYcPnQFn+27hAP7r6H6tl2Ita0oGJ2GOXOHYvHjBUhPT1Scvzh4Ee8XncHBf1WitqZFfA614b4x6Zg1eygmPzwY+fkZapzuZzydt1rHl4NIgARIgARIgARIgARIgARIwC8CFG/9wtbrkyje9noKAg+A4m3gDLkCCZAACfhDwCneTllbjA2hb2zrI8TQi7eyt+2mTZtUyWRnKeQFCxaofrbSgdv5amxsVMLt9u3bsXv3bvWX+DNmzMCTTz6JUaNGqeE2m02U34zzB31Q5jjF26yFL+DXM4PVRNd7aMF23rr3lpSlkq8cO4Tj7/wNd85+KxxyCao0dVtSKu778U8xfPo8pGRkIaaHWTPGoBxTD6c6c+0/0756HnWct5Lqlcu1eO1/j+Hj3Zdgt8UiJSVJfEbbcfduHUaOTMGqXxRiTGG2qKbQopy5723/Toi2CUhNTRbllJtFmfx6jBiZilU/H4u580aoRNntLYiNNS6RT+et/+eaM0mABEiABEiABEiABEiABEjAiADFWyNC4Xmf4m145sVUVBRvTeHiYBIgARIImEBV0RrMXXfQyzor8EbJMyhEN2JqVRHWzF2Hg2gf5/rvjqVWvFECl4nX6L5rWujF2/379+PPf/4zysvLMXDgQFUGedGiReIv7lO7cHCKJFJAlO7bjRs3orKyUpVWXrt2rSqzLC9ZUjk+Pl4zH930vL2+G6/8/j1UCeor169G9se/w5+KKj3W/P4vNuDf3Yy1N7yMcUxwrHGf22yvY/1w6pp13kqxu038OJ217huS91qF6zZWsJOsv9mxCWd2bUfj1QuIF0JJdHS0Gt4oSlgnD8nHkKkzMXKWyFVmjk/WZp23jNE7TnLkeezuReutd8bIeSvjPX++Bn986Yhw31apz+XExHjxGW1XXwSJjrYhf0QKMjPjhaDbhrNn61B53aa+KCLFWfk51NxsQ5IowPDE6jFY/pOC9s94u1jL0Y/b10XnrREh3icBEiABEiABEiABEiABEiAB/wlQvPWfXW/OpHjbm/SD9GyKt0ECyWVIgARIQJNAMMTbtWvPYZ1XARiQAu7PznUnEMsWu52dvqEXb/fu3YtXXnlFlUDOyMhQIqwsmywvd0eb/G/3UpmyfPKrr74q/rL/rCqt/OKLL7rmyf648i//9S4j8TYHWTmVqPLUbV1Lu7trtcRblyjcXXQ5mPPcb/CIpmFX13nbmaWTpxRx5Y8s+xoT6xBD6m7dwJWjX+Lbon+guuK4cMqlICE5Ba0totypdN6KMRkjx2Dww49h8NRZSBD9b4NxMUZy5Hk09yb15juj67y9fasZHxVXYv++qzh16oZy08o8x8WJsuyiSkJjY73YdIv4fIcQZJPET4L6ooh058ord1B/UR5/oHDd5uL+CY53xNlL14gWnbdGhHifBEiABEiABEiABEiABEiABPwnQPHWf3a9OZPibW/SD9KzKd4GCSSXIQESIAGTBLovm2zkvHU8yFOErULRmrnw0HM9eum633c6fJ0Bh1683bVrF/7whz+ov8SXbtuXXnoJ48aNU8KtFGETEx29EOUlHbWyHLL8i/+jR4/iL3/5ixADTqlyy+7ibXCdt45ne5ZAdgq+8k5XV233ZZPd53UWaX2v2d0RMuO89SWGtwj+zvLH5TvfRdn2t9AoetwmC/6Sb5QQU+R88Q9k3TsShYtXYNAPpqMOsRCai8/LjGOUMXaPkhx5Hr2djt58Z3Sct0CM+HJIuuh5ewWb3vpK9DavVJ/h8kd8oCiR1t7eZ1t+vqvPG3FPflmnX78EzJozGsuXj8GgwXJ0nan/m9J5awoXB5MACZAACZAACZAACZAACZCAKQIUb03hCpvBFG/DJhX+B0Lx1n92nEkCJEACgRAIRLz12if3+MuYtGqzIyQP4bY9SlcZ5SlYW7wBHW12neKt2d10FoG7ny/71krxVgqu0kH729/+1uWg7dy7Vv4Ff2y7O1SWW5bO28uXL6veuOvWrVN9cuUVbPHWa+9al4O2q1O2O/G2w5nbVfB1EOoQcHX75eo4b93FndsXv8OtsxXoP/ReZN7r6BHsvGTf0+8O7MHZPe/h9rdfK8dtfGKSum1vblJ/3jPmfnx/1kLkPjQdzXEJaBLKrXTiBnoxRnLkeTT3FvX2O6PrvAWEUItE1NfH4ZM9l7D/s3MoL7uGmppG4bAVrv8Wz69/OFy50Rg8uD9+MCUPM2fdi1EFyeJ7Iw0CkM0UJDpvTeHiYBIgARIgARIgARIgARIgARIwRYDirSlcYTOY4m3YpML/QCje+s+OM0mABEggEAL+i7edxdf2KNx63Hr0vnUF2SHSet4PvXgryx9LB+358+dVqeM1a9aonrfykiKsvJwihXRiSSeu/G/Z83b9+vXKnZWdnY0XXngBkyZNcs0LXs/b7soYdwitnXvfehdvr2Pf/3sRH4nyy76EWZfAm7MITz8/C9kGB0nXeSuZ3bl+BWf2foDLJZ9jYOEkjHl8JZLSv6eeYBesv9u/C6X/3Ij6S98hVQjiUihvFWWS5SVLKmcMHY5x85dh+PR5qG1pQ7291dUH11eYuo5Rxug72eTI89j5hPT2O6PnvHWWvE9CdFQ63i86jX9sOoYLF6rlp7s08wu3rcPZ39rq+CpISko8fjjtXqz6+QMYdE+suFerxpq96Lw1S4zjSYAESIAESIAESIAESIAESECfAMVbfVbhNJLibThlw89YKN76CY7TSIAESCBAAv6Lt904Xrt11joDNRJvuxGFO+/T9Rx9521FRQXeeecd7NmzRziz6jFz5kwsXrxYlU721rdWirXHjx/H5s2bsXPnTgwYMAATJ07E6tWrkZ+fryJyd+gap8Ko562xS1ZPvO1e7PWIsfQ1PPfX4+JX3T3Xc0c6zls5o/rSOZSJHrbXhHDbXF2FuPQMDJ4yA2OXrERyZja+/XALKj58F3UXTiNJiOixonxpbFw8mhsblKgiHbeF85cie/xkNCckozlIjlv33TBG49OqM4IcdSgZjyFH34x0nbfy88NmaxG9bGVP7QQc+Ow6Nr5WKr6wUyP+W4q3beKLIjEu8VYKuElJ8Zg1exj+8+mJwoXbLO7ZlUNXjjNz0XlrhhbHkgAJkAAJkAAJkAAJkAAJkIA5AhRvzfEKl9EUb8MlEwHEQfE2AHicSgIkQAIBEOhL4u2tW7dw4MABbNu2DceOHVPOWln+eOXKlXjwwQe7UDx9+jTefPNNyHLL0pk7fvx4zJ49W4m+GRkZqleiFANk30S9K8zEW1c5Zj3x1sh5K1nUXr2E7z4rRvm2vyOqsV71DZbsolLSMGbZfwjxNgdlOzah+mSpq1Ryi00KJm2IE0Ju1rARKJgxD/mPLUR9WzTqhevWeTn6Vvq+jByjjFEUliVHnke318gq74yu81ZurbnZjnPf3Ubxzsv49NPrqL4tSyC3ClHW8XkiPwdkGeWoqGjlxL1vTDoWLhqMiQ/kIDMrxehjxut9Om/9wsZJJEACJEACJEACJEACJEACJKBFgOKtFqawG0TxNuxSYj4girfmmXEGCZAACQSDQF8Sb1tEWd4LFy4o9+2OHTtw584dVQpZCrJTp05Fbm6uEhsbGxtRW1uLQ4cOobi4GHfv3kVqairy8vIwefJkLFu2DEOHDlX46bztOIUtok/wyeKtOL1rGxovnUVCfLy6KRlLAbc1UYgi0ULobriLxLhYJXpHiZ82kRc5JrdgDO5f9BMMeGAq6mPiYQuB45YxBuNTAyBHcuzJ91rHeSvdslKIlVfZiUr839/cSD9xAAAgAElEQVRKcfTobdiaY4VIK38cZZOlcCsvKd62tckfWZLdLkriR2Ph4nys/Ok4dd+9z69Otum81aHEMSRAAiRAAiRAAiRAAiRAAiTgHwGKt/5x6+1ZFG97OwNBeD7F2yBA5BIkQAIk4AeBviLeuv9FvHTSOt23NTU1wo3Vgv79+2PgwIGihGaSEm6vXLmChoYG1Wc1OTlZCY02mw05OTl44oknMH/+fFdPXB0noyM1PeW87Z2et7Jn7fXD+3Bp/0e4VXECTXdl70jRYzI+ATZRElmK4jIPskR1YnKKEABtsAumsmxybsFYjJw+B3nT5qA5Nl44bp29Kx1ijO5l5CJkjHokyZHn0XlSwuWdMXLeSvG2sdGOb8ursKv4HHZ+cF58aSRafSEnTnxZpF2zdYm3HW9Cm/gSTov6vB9b2B+PLx2BByYNxJAh6cqlLkVq+f8Bo4vOWyNCvE8CJEACJEACJEACJEACJEAC/hOgeOs/u96cSfG2N+kH6dkUb4MEksuQAAmQgEkCfVG8vXnzpuplW1JSgiNHjqCsrEz9xb0UZ6WQK4Xa2NhYJdoWFBQod+25c+fUn/Iv88eOHYs5c+Zg0aJFSvTVv3pKvAVufPw7/KmoUoRm3Ec3a+EL+PXMAYbb0Ol5mxoThbozJ/D11rdw8diXaBFMo6TwIZQTKYLIS4nd7aV728TvsoePwoQlKzDk4cdwpzUKTY5hIbsYY3DQkiM59tR7reO8ldm4eLEGr64vwYH910Roop+2+ByXDlt5yT64GZnJ6Jcqvkwi+uLeulWPmppGVxLl51NTUwNyB8Vj1S8KseTxAnVPjo2LMy6NT+dtcN4HrkICJEACJEACJEACJEACJEAC3ghQvLXmuaB4a828eURN8TYCksgtkAAJWJJAXxFvvSWnoqIChw8fFqU1j+LMmTOoqqpyibeyTPK4ceNQWFioXLj79u3DjRs3VPnf+vp6DB8+HE899RSmT5+OtLQ0rT6iPee8lbt1CsXy33Mw57nf4BGnPuvqdSvv6fW7lSONet7KMfFCJ0kSAu6tb0pw5tMPcfqLz9BUX6fctbHCgSsv6eRrFk5cKeIOGTtB9bjNfegR2BOS0dAu3DpLm+q7mh0ZNnKMMka9jyly5Hl0Pynh8F4bOW9lvBcu1OKPL32FksNVSrhNSIgV4mur+uLIwNw0USJ/FMaOy8XtWw34dO9pHPzXObVNKexK96107yYmtuHJpwqxbPlIdU/2z5X3jS46b40I8T4JkAAJkAAJkAAJkAAJkAAJ+E+A4q3/7HpzJsXb3qQfpGdTvA0SSC5DAiRAAiYJ9GXxVrpspWArnbiyVLIUZaVoKEtkxot+rVlZWcpZK3veyv63RUVFKC8vd5XRlH1vFyxYgCVLloh+idka5HvOeauC8RBpvYXXSdQ12IGO81YuIbRbpMdGoabiOL7a8ndc/uYomhvqXatLQTZGCCuZefkonLcUw6fPQ21LG+rtjvKkZntNaoDvMoQx+kOt6xxyJEcngVC+17rO25pqG3bvqsTeT67gVEWlqKjQrETctLQE/PDfhmHFinEYmpcmQo7C+0UnsX1rOc6evakEWnkNGJiOBx8ahB/NG4TCcf3U79x76frKNp23wXkXuAoJkAAJkAAJkAAJkAAJkAAJeCNA8daa54LirTXz5hE1xdsISCK3QAIkYEkCfVG89UccrK6uxtatW7Fjxw4l+NbV1alSy48++iieffZZ5OXlaeS/h8Xb9ojKNq7BW8c9w9Mtlew+S8d56xwfJwTcZFEtubaiFCd3F+HkgT2wNze5lpOO28L5S5E9fjKa4pPQLBy3bRoEjYboOEYZoxFFPQczOZJjT77XOs5bcXJRU52ALw5Woui9cpR+fVl8AScJc+fdJ75oMwJ5w+LE54xNJa6+Lg6HvryJt//5NY6XXkZmZgpmzBwlhNsRyM+PQ3RMgxqn+/8LOm+N3weOIAESIAESIAESIAESIAESIAF/CVC89Zdc786jeNu7/IPydIq3QcHIRUiABEiABEJIQIq2e/fuxdtvv43Tp0+rsr9Lly7F6tWrNZ23IQyuB5bWcd46yx3LcOJEr8k04cC9eeIrfPPBO7haVgq7rRkZQ4Zh9MwFyJ+xAPVt0agXrlun47kHtqGe5bwYo//EydF/du4zydGYo67zVjpqo5CM29XAnl3n8dWRq6LPbRIWLi5Aweh+4t2vFZUTHL3Lo6OShas2GTu2ncKXX14Urtt+eOyxYRg/IUOMqxNBOURe3YvOW11SHEcCJEACJEACJEACJEACJEAC5glQvDXPLBxmULwNhywEGAPF2wABcjoJkAAJkIBpArqOKrmwc6wUcLds2aLKJw8YMADTpk3DpEmTRJ/ERNPPt9oEM85b595kWd1+4h91Z8tR9tE21FffxvdFj9sBD0xFXXQcRDvKoDhuXc97+09oWf60KbSMsSsuMw5m5rr740aOpl7FbgdLjnrOW7mE+NBBAu7ciUPd3WhRNhno/z2b+LNR/L69qbZ6khwXJ8YltI9rQ1q67G8rKwS0mA6czlvTyDiBBEiABEiABEiABEiABEiABLQJULzVRhVWAynehlU6/AuG4q1/3DiLBEiABEigZwm0trbi2rVrqmRyamqq6KWYhqSkpJ4NopeepuO8dQ9NslL9g4VGkiIcuDdKD6O57g5y758MW0KScNzqlyQN1ZYZY3DIkiM5hvK91nfednymSAcuohJEYlrFl2/uij9bPEogO7+Q4xgnv3xjF/dlqWSbdqlk96zTeRucd4CrkAAJkAAJkAAJkAAJkAAJkIA3AhRvrXkuKN5aM28eUVO8jYAkcgskQAIkQAIRTcAf560TiHS3pka3IVr4bGWp5CZ3A1wQqfnjdGSMXRNAjsE5lOQYPI76ztvgPNPsKnTemiXG8SRAAiRAAiRAAiRAAiRAAiSgT4DirT6rcBpJ8TacsuFnLBRv/QTHaSRAAiRAAiTQQwTMOm97KCw+hgRIIMIJmHHe9hYKOm97izyfSwIkQAIkQAIkQAIkQAIk0BcIULy1ZpYp3lozbx5RU7yNgCRyCyRAAiRAAhFNIBDnbU+BCcTpyBg7CJBjcE4DOQaPI523wWHJVUiABEiABEiABEiABEiABEjAigQo3loxa6JL0bP/+f+1WTN0Ru0kQPGWZ4EESIAESIAEwpsAnbfhnR9GRwKRSoDO20jNLPdFAiRAAiRAAiRAAiRAAiRAAnoEKN7qcQq3URRvwy0jfsRD8dYPaJxCAiRAAiRAAj1IgM7b4MCmG5Mcg0MgOKtY5TzSeRucfHMVEiABEiABEiABEiABEiABErAiAYq3VswanbfWzFqnqCneRkQauQkSIAESIIEIJkDnbQQnl1sjgTAmQOdtGCeHoZEACZAACZAACZAACZAACZBADxCgeNsDkEPwCDpvQwC1p5ekeNvTxPk8EiABEiABEjBHgM5bc7y6G20Vp2PL8qeDs+EQrUKOwQFrFY503gYn31yFBEiABEiABEiABEiABEiABKxIgOKtFbNG5601s9Ypaoq3EZFGboIESIAESCCCCVhBvI1g/NwaCfRZAnTe9tnUc+MkQAIkQAIkQAIkQAIkQAIkoAhQvLXmQaDz1pp584ia4m0EJJFbIAESIAESiGgCUrzlRQIkQAIk4J3A888/TzQkQAIkQAIkQAIkQAIkQAIkQAIhIEDxNgRQe2BJirc9ADnUj6B4G2rCXJ8ESIAESIAEAiPAnreB8bPSbCs4HV+5+F9WQspYI5zAf49MjvAdcnskQAIkQAIkQAIkQAIkQAIk0HsEKN72HvtAnkzxNhB6YTKX4m2YJIJhkAAJkAAJkEA3BKxQNtkq/Tut0E/WCj1GrcCRMQb+kWqV95rO28BzzRVIgARIgARIgARIgARIgARIwBsBirfWPBcUb62ZN4+oKd5GQBK5BRIgARIggYgmQOdtRKfXY3N03vadXHOnwSFA521wOHIVEiABEiABEiABEiABEiABEqB4GzlngOJtBOSS4m0EJJFbIAESIAESiGgCdN4GJ71WcRHSeRt4vq2Sa7qDg5NrOm8D58gVSIAESIAESIAESIAESIAESIDibeScAYq3EZBLircRkERugQRIgARIIKIJ0Hkb0en12Bydt30n19xpcAjQeRscjlyFBEiABEiABEiABEiABEiABCjeRs4ZoHgbAbmkeBsBSeQWSIAESMDCBNra2tDa2oqoqChER0cb7qSlpUWNj4mJ0RpvuKAFBtB5G5wkWcWNSedt4Pm2Sq7pvA1Orum8DZwjVyABEiABEiABEiABEiABEiABireRcwYo3kZALineRkASuQUSIAESiBACd+7cwfXr11FbW4vm5mb1I0XdlJQUZGZmIicnB0lJSa7dSuFX3o/0q6ect1IUbxPieJQQ0aOFOB6OV6THaNZ5K98Bu71VfKFBvgtAbKzIXTdfgrDZ5BcfHONiYqLVjz/XKxf/y59ppudEeq5NA/FzQqRzpPPWz4PBaSRAAiRAAiRAAiRAAiRAAiSgQeC5X63RGMUh4UaA4m24ZcSPeCje+gGNU0iABEiABAIm0Fl4laLt0aNH8fnnn+PUqVO4efMmpJgrxdmhQ4di4sSJePjhh1FYWIj+/fur5/cV8bYnnLdS4HEX/cyy7QmnY1+JUdd5212OdDmZzbHzpV//cgxC7RjV3UN3H0Q8jw4yfYUjnbcB/y+ZC5AACZAACZAACZAACZAACZCAVwIUb615MCjeWjNvHlFTvI2AJHILJEACJBASAsfx8qRV2Gxq7SlYW7wBC7N8T5KikbykMCvLIEux9oMPPsDhw4dx4sQJJdpKIdEpJtrtdmRkZCjhdvTo0XjooYcwfvx4ZGU5HtRZoNALuRR//9XrKEcO5jz3GzwyQG+W4ajS1/DcX4+7DSvEyvWrcZ/hxO4H9ITztjND/5gGsEmNqX0hRjPOWzPirfN9c8fsr3jbE87bvpBrjSMf8JC+wJHO24CPCRcgARIgARIgARIgARIgARIggW4JULy15uGgeGvNvHlETfE2ApLILZAACZBASAiEVryVwq0UjyoqKrBz505s3rwZ1dXVqixyWlqa2pHsa+soC2tXpZQbGhrU76ZNm4af/exn6k95SQFY/t7cFQLxtotwKyLKWYSnn5+FbHPBeYwOpfO2RbCNiY1Vz2uouY3Kb0uRljsE3xs63MHW7b6vLYTS6djXYjRy3roLcrIU8pGSqygvq0JaegIeeWQosrJTVKoaG22qNHJcnOPd+OLgJZz45gYys5Iw8YGBwtHe4WCX93VLkIfSedvXch0qB3Nf40jnbQD/g+FUEiABEiABEiABEiABEiABEvBBgOKtNY8HxVtr5s0jaoq3EZBEboEESIAEQkKgQ7xd8UYJnikM/kOuXr2Kd999F1u2bMG1a9fQr18/TJ48GQ8++CDuueceJCYmoqmpCTdu3MDBgwfxySefqD64ycnJSrxdunQpBg8eHDblk8s2rsFb0nQbBMHWnXZPOG/tguu5zz/G2U+LkV0wFqMXLEdiv3RtQS/4p6Prin0hRh3nbUtLqxJlpXArxdh/bCrD/v2XhBM9CT//5XjM/dFwJCTEut4LOf7ChRq89j/HsHfvBfFupWLpstFYuHiEeJfiXDnWFW97wnnbF3LNd8ZBINBc03nbEyeJzyABEiABEiABEiABEiABEuirBCjeWjPzFG+tmTeKtxGQN26BBEiABEJPILTirXTSyv62r7/+Ok6ePKlKIE+ZMgWzZ89WAq4UaN0vKd5KkffYsWOQ/XEnTJiAZcuWYfr06S6nbm+X+nWJt4VP4Pe/HBe0FIXCeSudeVKsixaOZVtTI05+uBVnP3kf9dcuIi41HfdMfQwFc36M/vfkae0jFM7bvhqjkfNWutHr6ppx+NAVfLbvEg7sv4bq23Yh1raiYHQa5swdisWPFyA9PVHl7ouDF/F+0Rkc/FclamtaRN7bcN+YdMyaPRSTHx6M/PwMNU73/QmF87av5jrYztu+ypHOW62PaQ4iARIgARIgARIgARIgARIgAdMEKN6aRhYWEyjehkUaAguCztvA+HE2CZAACUQugdCKt7K37aZNm1TJZGcp5AULFqh+ttKB2/lqbGxUwu327duxe/duJTTNmDEDTz75JEaNGqWG22w2USI2rtdS4hRvsxa+gF/PDFYTXSDYzlv3XqeyVPKVY4dw/J2/4c7Zb4VjM0GVoW5LSsV9P/4phk+fh5SMLMT0MNe+GqOO81Ye8CuXa/Ha/x7Dx7svwW6LRUpKkjj/dty9W4eRI1Ow6heFGFOYLZzqLcqZ+97274Rom4DU1GRRTrlZlCCvx4iRqVj187GYO2+Eemfs9hbExhqXHw+287av5jrYH1R9lSOdt8E+SVyPBEiABEiABEiABEiABEiABDoIULy15mmgeGvNvHlETfE2ApLILZAACViaQFXRGsxdd9BzDyveQInPOsVVKFozF57TVuCNkmfQpbrx8ZcxadVmYMpaFG9YCDHR83ntv8/qQjG04u3+/fvx5z//GeXl5Rg4cKAqg7xo0SIhLqV2icQpSkhRUbpvN27ciMrKSlVaee3atarMsrxkSeX4+HjN89BNz9vru/HK799DlSC5cv1qZH/8O/ypqNJjze//YgP+3c1Ye8PLGMcExxr3uc32OtbAqWvWeSuF7Tbx43TWugcv77UK122s4CS5frNjE87s2o7GqxcQL4S76OhoNbxRlKtOHpKPIVNnYuQskZfMHJ9czTpvGaN3nJKjkfNWzjx/vgZ/fOmIcN9WqTOfmBgvzr9dCe/R0Tbkj0hBZma8EHTbcPZsHSqv25QwL8VZmffmZhuShLn9idVjsPwnBe3vj12s5eh/7Osy67xlrrvPtRnnLTl2z5HOW6O3lvdJgARIgARIgARIgARIgARIwD8CFG/949bbsyje9nYGgvB8irdBgMglSIAESMAvAh3iqPfpU7C2eAMWdlZVnWJsN8/s0p/WTbxdO2wd1gkd19vVta9taMXbvXv34pVXXlElkDMyMpQIK8smy8vdQSb/272cqyyf/OqrrwpB6qwqrfziiy+65sn+uFKg0ruMxNscZOVUospTt3Ut7e6u1RJvXaJwd9HlYM5zv8EjXgy7us7bztyc7KSIK39kSdWYWIc4V3frBq4c/RLfFv0D1RXHhXMzBQnJKWhtEeV3pfNWjMkYOQaDH34Mg6fOQoLofxuMizH65qjrvL19qxkfFVdi/76rOHXqhnLTyhzHxYky2MKB3thYL9LVIt4dCEE2SfwkKGFeunPllTuovyg9PlC4bnNx/wRHTM5eukZ51nXeMtd8Z3ris4fOW6M3lvdJgARIgARIgARIgARIgARIwH8CFG/9Z9ebMyne9ib9ID2b4m2QQHIZEiABEjBFwN0529kx6+uem+Dr4Zh1m9PZSdtZ7PVw9boLyJ3jCK14u2vXLvzhD39QQpN027700ksYN26cEm6lCJuY6OjXKS/pqJXlkKUQcPToUfzlL38RgtUpVW7ZXbwNrvPW8WzPEshOwVfe6eqq7b5ssvu8ziKt7zXlk8w4b30J3y2CtbP8cfnOd1G2/S00ih63yYK1ZBklxD05X/wDWfeOROHiFRj0g+moQyyEBujzMuO8ZYzdo9R13gIxQoxPFz1vr2DTW1+JvtGV6v2QPyKBSqS1t/c1lu+Oyq+4J78I0a9fAmbNGY3ly8dg0GA5us7Up5cZ5y1z7TvXus5bcvTNkc5bU68wB5MACZAACZAACZAACZAACZCANgGKt9qowmogxduwSod/wVC89Y8bZ5EACZBAIARcpZK7LVkMHH95EhzVjouxod1+21Fi2VuJ5G7EVjfx1n2tjvg75nneN3IGdyXgfX3vpGTfWineSsFVOmh/+9vfuhy0nXvXShEqtt0xKsstS+ft5cuXVW/cdevWqT658gq2eOu1d63LQdvVKdudeNvhzO0q+DrodAi43p6p47x1F3duX/wOt85WoP/Qe5F5r6MfsPOSPW6/O7AHZ/e8h9vffq0ct/GJSeq2vblJ/XnPmPvx/VkLkfvQdDTHJaBJKLfSiRvoxRiNOeo6bwEh1CIR9fVx+GTPJez/7BzKy66hpqZROGyFy7rFU253uHKjMXhwf/xgSh5mzroXowqShU7fINJqM5VaHectc22cax3o5GjMkc5bnZPEMSRAAiRAAiRAAiRAAiRAAiTgHwGKt/5x6+1ZFG97OwNBeD7F2yBA5BIkQAIkYIpAh0u2a6lit4U69aqV1ZO9CbqGj3aJt930xBULeBeTQyveyvLH0kF7/vx5Vep4zZo1quetvKQIKy+ncCHdgtKJK/9b9rxdv369chBmZ2fjhRdewKRJk1zzgtfztrsyxh1Ca+fet97F2+vY9/9exEei/LJXMbg9gS6BN2cRnn5+FrLdEqvrvJV87ly/gjN7P8Dlks8xsHASxjy+Eknp31Or2QXX7/bvQuk/N6L+0ndIFeK3FMVbRZlkecmSyhlDh2Pc/GUYPn0ealvaUG9vdfXB9XXWdJ23jNH3G6vvvHWWE09CdFQ63i86jX9sOoYLF6rlmyPN08Jt63BSt7Y6pPeUlHj8cNq9WPXzBzDonlhxr1aNNXvpOm+Za+Nc6zhvydGYI523Zt9ijicBEiABEiABEiABEiABEiABPQIUb/U4hdsoirfhlhE/4qF46wc0TiEBEiCBgAiYFUWdoqum6Ns5Ni8icJfwvQq8oS2bXFFRgXfeeQd79uwR7sF6zJw5E4sXL1alk731rZVi7fHjx7F582bs3LkTAwYMwMSJE7F69Wrk5+erLbk7dI1TZNTz1tglqyfedi/2esRY+hqe++tx8auuz9Vx3sq1qi+dQ5noYXtNCLfN1VWIS8/A4CkzMHbJSiRnZuPbD7eg4sN3UXfhNJKEYB4ryunGxsWjubFBiXzScVs4fymyx09Gc0IymoPkuHXfJ2P0fTJ1nbcyXzZbi+hlK3sYJ+DAZ9ex8bVS8WWIGvHfUrxtE8J8jEu8lQJuUlI8Zs0ehv98eqJw4TaLe3bl0JXjzFw6zlueRzNEfY/lO+ObD523wTtrXIkESIAESIAESIAESIAESIAEOhOgeGvNM0Hx1pp584ia4m0EJJFbIAESsBgBf8VbP8VUHfG2qghr5q7DQbi7c/18nmY2bt26hQMHDmDbtm04duyYctbK8scrV67Egw8+2GWV06dP480334QstyyduePHj8fs2bOV6JuRkaH6eUrBSvb21LvCTLx1lWPuKt4aOW/lvmuvXsJ3nxWjfNvfEdVYr3oES05RKWkYs+w/hHibg7Idm1B9stRVKrnFJgW8NsQJITdr2AgUzJiH/McWor4tGvXCdeu8HH1UfV9GzlvGKAoda3L81TMOJ7TO1dxsx7nvbqN452V8+ul1VN+WJZBbhSjryJ/kLssoR0VFKyfufWPSsXDRYEx8IAeZWSk6j+gyxsh5y1zr59qX85Yc9TnSeevXq8xJJEACJEACJEACJEACJEACJGBIgOKtIaKwHEDxNizTYi4oirfmeHE0CZAACQROwF9RNLKcty2iVO+FCxeU+3bHjh24c+eOKoUsBdmpU6ciNzdXCZCNjY2ora3FoUOHUFxcjLt37yI1NRV5eXmYPHkyli1bhqFDh6q09FXnbYvoCXyyeCtO79qGxktnkRAfr3hInlLAbU0UIl20ELUb7iIxLlYJ3FHip03kQI7JLRiD+xf9BAMemIr6mHjYQuC4ZYx6nxw6zlvplpVCrLzKTlTi//5WiqNHb8PWHCtEWvnjKJssxT95SfG2rU3+yBLYdlFuPBoLF+dj5U/HqfvufVV1ojRy3jLXOhSNx5CjMSM5gs5bPU4cRQIkQAIkQAIkQAIkQAIkQAL+EKB46w+13p9D8bb3cxBwBBRvA0bIBUiABEjAJIEOEXbK2mJsWCi72epdRj1vnfex4g2UPFPoWDQIPW999ubVC91jlLtYJJ20TvdtTU2NcAy2oH///hg4cKAo85qkhNsrV66goaFB9V5NTk5W4qPNZkNOTg6eeOIJzJ8/39UTV8fd6Aimp5y3oe95K3vWXj+8D5f2f4RbFSfQdFf2MhU9T+MTYBMlkaUALpnLctSJySlosdtgF/xk2eTcgrEYOX0O8qbNQXNsvHDcOnupOsRB3cvIecsY9Ujq9LyV4m1jox3flldhV/E57PzgvBDpo9WXHeKEON+u2brE244nt4kvOLSod2lsYX88vnQEHpg0EEOGpCtXsBTy5TtmdBk5b5lrI4KO+3xngvfZQ+et3pnjKBIgARIgARIgARIgARIgARIwS4DirVli4TGe4m145CGgKCjeBoSPk0mABEjALwJVRWswd91BMde9TLHnUq4xU9aieMNCSInX97xuHL0u8RbwLhZ3zPO8769D2BiJu3h78+ZN1cu2pKQER44cQVlZmRKXpDgrhVwp1MbGxirRtqCgQLlrz507p/6UgtPYsWMxZ84cLFq0SIm++ldPibfAjY9/hz8VVYrQjPvoZi18Ab+eOcBjGzo9b1NjolB35gS+3voWLh77Ei2CX5QU4oSSJ0U5eSlhu710b5v4XfbwUZiwZAWGPPwY7rRGockxLGQXYzRGq+O8latcvFiDV9eX4MD+ayLFon+xeEekw1Zesg9uRmYy+qUK8V70xb11qx41NY2uh8vz0NTUgNxB8Vj1i0IsebxA3ZNj4+KMy44bOW/lWsy1ca51RpCjMSU6b40ZcQQJkAAJkAAJkAAJkAAJkAAJ+EuA4q2/5Hp3HsXb3uUflKdTvA0KRi5CAiRAAiYJuPe9nYK1xRvgbsB1OWjFqp6uV7d5bqKukHVRtGYulB7cWRB2E2/l3e4E2q5CcujEW2+wKioqcPjwYVH+9SjOnDmDqqoql3gryySPGzcOhYWFyoW7b98+3LhxQ5UErq+vx/Dhw/HUUwovvDwAACAASURBVE9h+vTpSEtL0+ot2nPOW7lbp1As/z0Hc577DR5x6rOuXrfynndx16jnrZwZL3S7JCHg3vqmBGc+/RCnv/gMTfV1yl0bKxy48pKOyGbhxJUi7pCxE1SP29yHHoE9IRkN7cKts9SuvoPZkU0jFyFj1PuI0HHeypUuXKjFH1/6CiWHq5Rwm5AQK8TXViXUD8xNE+XHR2HsuFzcvtWAT/eexsF/nVMBSGFXum+lezcxsQ1PPlWIZctHqnuyf668b3QZOW+ZayOCfGeC/dlD563emeMoEiABEiABEiABEiABEiABEjBLgOKtWWLhMZ7ibXjkIaAoKN4GhI+TSYAESMB/AlVFWDN3HZTe2s3l1Snrc15XIdhVNnnKCiHrbsZmrw/0Mg/uArOJbbqXbDYxTbpspWArnbiyVLIUZaWQKMu4xoserllZWcpZK3veyv63RUVFKC8vd5V6lX1vFyxYgCVLloientkaT+45560KxkOk9RZeJ1HXbYiO81YOF9ot0mOjUFNxHF9t+Tsuf3MUzQ31rpWkIBsjhL7MvHwUzluK4dPnobalDfV2R7lcs71PNSB3GcIYfVPTdd7WVNuwe1cl9n5yBacqKoVbvVmJuGlpCfjhvw3DihXjMDQvTTwsCu8XncT2reU4e/amEmjlNWBgOh58aBB+NG8QCsf1U79z76XrK0od5y3Poz9vh/c5fGd8s6TzNnhnjSuRAAmQAAmQAAmQAAmQAAmQQGcCFG+teSYo3lozbx5RU7yNgCRyCyRAApYm0FEK2X0b3ZdTdoxyd9q2z/Nw4rqt5XTett+/+vIkrNrsdr9bsbVnxFt/BMPq6mps3boVO3bsUIJvXV2dKrX86KOP4tlnn0VeXp7Gmehh8bY9orKNa/DWcc/wvJVKdh+h47x1jo8TAm6yqJZcW1GKk7uLcPLAHtibm1zLScdt4fylyB4/GU3xSWgWjts2DVpGQ3Sct4zRiKLDwfyrZ0TjYcMrBjXVCfjiYCWK3itH6deXxZcbkjB33n3iSwwjkDcsTuTVplapr4vDoS9v4u1/fo3jpZeRmZmCGTNHCeF2BPLz4xAd06DG6b6LOs5b5towgVpudXLU40jnrTEnjiABEiABEiABEiABEiABEiABfwhQvPWHWu/PoXjb+zkIOAKKtwEj5AIkQAIkEN4EOom3snduJFxStN27dy/efvttnD59WpUCXrp0KVavXq3pvLUOBR3nrbPcsdxVnOh9miYcuDdPfIVvPngHV8tKYbc1I2PIMIyeuQD5Mxagvi0a9cJ163Q39wQNxmhMWdd5Kx21UUjG7Wpgz67z+OrIVdHnNgkLFxegYHQ/kdda4Up39IWOjkoWrtpk7Nh2Cl9+eVG4bvvhsceGYfyEDDGuTgTlEHl1Lx3nLXOtS9P3OHI05kjnrTEjjiABEiABEiABEiABEiABEiABfwlQvPWXXO/Oo3jbu/yD8nSKt0HByEVIgARIIHwJWES81XX9SdDOsVLA3bJliyqfPGDAAEybNg2TJk0SvTwTwzcffkRmxnnrXF6WWu0n/lF3thxlH21DffVtfF/0uB3wwFTURcdBtEcNiuPW9TzhGG1Z/rSp3THGrrj0nbdyrkgyEnDnThzq7kaLsslA/+/ZxJ+N4vftTYzVI+S4ODEuoX1cG9LSZX9b6cjWcfl6xmnGecvz2P0rYcatTo6+OdJ5a+qjl4NJgARIgARIgARIgARIgARIQJsAxVttVGE1kOJtWKXDv2Ao3vrHjbNIgARIwDIELCLe+sOztbUV165dUyWTU1NTRb/PNCQlJfmzVFjP0XHeum9AclG9goVmlyIcuDdKD6O57g5y758MW0KScNzql8gNFRjG6J2svvO2I4fSgYuoBLFgq/hiw13xZ4tHCWTnlx0c4+QXG+ziviyVbNMulewerY7zlucx+G8O3xnvTOm8Df5Z44okQAIkQAIkQAIkQAIkQAIk4CRA8daaZ4HirTXz5hE1xdsISCK3QAIkQAK+CESweNtXEu+P89bJRrpbU6PbEC18trJUcpO7ITOIAP1xETLGrgkw57wNYgJNLOWP85a59p5rs251cvTOkc5bEy8wh5IACZAACZAACZAACZAACZCACQIUb03ACqOhFG/DKBn+hkLx1l9ynEcCJEACFiFA8dYiieo+TLPOW8tvuA9vwIzztrcwmXXe9lacfG7fIEDnbd/IM3dJAiRAAiRAAiRAAiRAAiTQOwQo3vYO90CfSvE2UIJhMJ/ibRgkgSH8/+zdeZBU5b3/8c/sG1vYEQFlESIMuKABjT+JoBAUl0BZ4Za/5KqJqfzBtXL9/ZNoQkxybyVV16Qok9y6xsSbigWJu8GFoIiKBhUUBAVBRER2kH2GYdbf85ye7ume6ZlzTvfpnj4971M14Uqf5Tmv79PcPz7zfR4EEEAAAQS6EEin8zZbsOl03jLGNoF877yl1om1TrXzFsdERzpvszUjeA4CCCCAAAIIIIAAAgj0NAHC23BWnPA2nHVLGDXhbR4UkVdAAAEEEMhrATpv87q8CS9H523PqTVvGowAnbfBOHIXBBBAAAEEEEAAAQQQQCCZAOFtOOcF4W0460Z4mwd14xUQQAABBHqOAJ23wdQ6LN3Bd9/TFMwLZ+gu6ex5m6EhdbhtWGpN5236M8LWms7b9B25AwIIIIAAAggggAACCCBAeJs/c4DwNg9qSedtHhSRV0AAAQQQyGsBOm/zurwJL0fnbc+pNW8ajACdt8E4chcEEEAAAQQQQAABBBBAgPA2f+YA4W0e1JLwNg+KyCsggAACCOS1AJ23wZQ3LN2YdN6mX++w1JrO22BqTedt+o7cAQEEEEAAAQQQQAABBBAgvM2fOUB4mwe1JLzNgyLyCggggAACeS0QhvA2rwuQxZej8zaL2DwqLwTovM2LMvISCCCAAAIIIIAAAgggkKMC7Hmbo4VxGRbhbTjrljBqwts8KCKvgAACCCCQ1wI2vOVAAAEEEEguQOctMwMBBBBAAAEEEEAAAQQQyIwA4W1mXDN9V8LbTAtn4f6Et1lA5hEIIIAAAgikIcCet2ngcWngAnQHB06aszcMQ617lf8kZ/0YGAIIIIAAAggggAACCCAQdgHC23BWkPA2nHVLGDXhbR4UkVdAAAEEEMhrgTAsm8weo8FMwbA4si9v+vWm1ukb2jsseaBIdN4GY8ldEEAAAQQQQAABBBBAAIH2AoS34ZwThLfhrBvhbR7UjVdAAAEEEOg5AnTe9pxah+FNw9CN+evP/18YKHN+jGGoNZ23OT+NGCACCCCAAAIIIIAAAgiEWIDwNpzFI7wNZ90Ib/OgbrwCAggggEDPEaDzNphah6XTsenWHwTzwhm6i3Wk8zZ93LDMxzDUms7b9Ocjd0AAAQQQQAABBBBAAAEEkgkQ3oZzXhDehrNuhLd5UDdeAQEEEECg5wjQedtzah2GNw1DNyadt8HMpDDUms7bYGrNXRBAAAEEEEAAAQQQQAABwtv8mQOEt3lQS/a8zYMi8goIIIBASARaWlrU3NysgoICFRYWuo66qanJOb+oqMjT+a43DOkJdN4GU7iwdDrSeZt+ve0+qGFwDMMY6bxNfz5yBwQQQAABBBBAAAEEEEAgrAJ03oazcoS34axbwqgJb/OgiLwCAgggEEKBU6dO6eDBgzp58qTq6+udHxvqVlVVacCAARo8eLAqKipib2aDX/t5Tzyy1Xlrg/IWE5gXmGC90ATmuXgwxmCqko6j325M+91tbGw2v4hhv8NScbGZX5388kZDg/2Fjch5RUWFzk8qR7Y6b9NxTOW9UrkmnTGGodZ03qYyK7gGAQQQQAABBBBAAAEEEPAmQHjrzSnXziK8zbWKpDAewtsU0LgEAQQQQMCXQPvg1Ya2GzZs0JtvvqmPP/5YX3zxhWyYa8PZkSNH6pJLLtEVV1yh6upq9evXz3lWTw5vs9F5awOe+EDNr3c2uloZo6+vXacnB+HotRuzs3nkdQx+52H0pbPReev1HTorRFi+M2GoNXveBvNvA3dBAAEEEEAAAQQQQAABBNoLEN6Gc04Q3oazbgmjJrzNgyLyCgggEF6BzQ9o6u3L4sa/UI+sv04rp96uZZquxSse1LyB2X+9I8sXac79azs8ePriFXrQ54Bs+GIPG8zaZZBtWPv8889r3bp1+vDDD53Q1oaG0eCwsbFR/fv3d4LbCRMm6PLLL9eUKVM0cGAEon1g4k1nk/5y9x+0VYM1+0c/1tVDvF3letamh/SjP26OO61aty25Sxe6XujvhGx03rZ3Tc3Z33v5PZsx+hVLfn66jn66Mf2Et9F/J+JHnWp4m43O23Qdg6lm13dJd4xhqDWdt9mYSTwDAQQQQAABBBBAAAEEeqoA4W04K094G866JYya8DYPisgrIIBAOAU6BLfmNaYv1ooHz9Ofuym87Sy0bQ+88JH1uqfaG3s0fLF/bt++XS+88IKWLVum48ePO8si9+nTx7mR3dc2srxqo7OU8pkzZ5y/u+qqq/Ttb3/b+dMeNgC2f+/vyEB42yG4NSMafKN+cO+1GuRvcK5nZ7Lztsl4FxUXO2M4c+KYDn20SX2GjdCXRo6OeMd93tVAM9lFyBhdp4inE4J0dOvGjA8N7VLI767fr61bjqhP3zJdffVIDRxU5Yy5rq7BWRq5pCTynX5r7R59+MFhDRhYoUsuHWo68ds67+3nXpdOz2TnbZCOmdrzNsgxhqHWdN56+ieAkxBAAAEEEEAAAQQQQAAB3wKEt77JcuICwtucKEN6gyC8Tc+PqxFAAIFUBTY/MFVO060T2M5TNzTYJgw9IbhNNqYjy7Vozv2K9uP6CXDtg/bv368nnnhCTz75pA4cOKDevXtr2rRpuuyyy3TuueeqvLxcZ8+e1eHDh7V27Vq98sorzj64lZWVTng7f/58DR8+PGeWT97y8CI9aptuMxTYxhcnG523jcZ615sva+erKzRo/CRNuOFWlffu6zksS/V74Oc6xuhHq/Nz03X00o3Z1NTshLI2uLVh7F+XbtGaNXtMB32F7vjOFM35+miVlRXHvs/2/N27T+ih/96o1at3m38Temn+ggmad9NY829ASWweeg1vs9F5m65jMNXs+i7pjjEMtabzNhsziWcggAACCCCAAAIIIIBATxUgvA1n5Qlvw1m3hFET3uZBEXkFBBAIpUAsvF34iNZ7bWPN1JvGdQF3Hcoe0fJFcxRZUdku8XyPvDTg2k5au7/tH/7wB23bts1ZAnn69Om67rrrnADXBrTxhw1vbci7ceNG2f1xL774Yi1YsEAzZsyIdep297K+sfC2+rv6z+9MzlRlnPtmovPWdubZIKzQdDE3nK3Tthef0s5XnlPtgc9V0quvzr1ypsbP/ob6nTvK07tlovOWMXqidz0pE45u3Zi2i76mpl7r3tmn11/bozfWHNDxY40mrG3W+Al9NHvOSN10y3j17VvujP+ttZ/rueWfaO0/D+nkiSYzN1t04cS+uva6kZp2xXCNGdPfOc/r9z4TnbeZcAy68zYTYwxDrem8df1ngBMQQAABBBBAAAEEEEAAgZQECG9TYuv2iwhvu70E6Q+A8DZ9Q+6AAAIIpCIQDW9T2Uc2led1fk1bIOtpLHEduF67b+3etkuXLnWWTI4uhXzDDTc4+9naDtz2R11dnRPcPvPMM3rppZecwOaaa67R9773PV1wwQXO6Q0NDWap1ZJgKXzcLRreDpx3n/59VlCb6CYfQNCdt/H7iNqlkvdtfEebH/+TTu38yHRDljlLU7dU9NKF3/iWRs+Yq6r+A1WUZWvG6GMydnFqJhy9dGPaIe3be1IP/c9GvfzSHjU2FKuqqsJ8bxt1+nSNxo2r0u13Vmti9SDTYd/kdOb+/ZlPTWhbpl69Ks1yyvVm6fRajR3XS7ffMUlz5o513rKxsUnFxe7LpgfdeZsJx2Aq3HaXTIwxDLWm8zbomcT9EEAAAQQQQAABBBBAAIE2AcLbcM4Gwttw1i1h1IS3eVBEXgEBBEIl0Pm+stFO1s16INmet7HQtPW8dssYW4SEMNXt86harOvWeyft5uXLNWye96We16xZo9/97nfaunWrhg4d6iyDfOONN5qQpleH2kUDCBsg2u7bhx9+WIcOHXKWVl68eLGzzLI97JLKpaWlHmvfyZ63B1/Sr//z7zpi+odvW3KXBr38c/1m+aGEe375zgf1f+Maaw8nOSdyQeQeF8ZdnfTcFDp1/Xbe2rC7xfxEO2vjX8h+1my6bouNnbX+4Nml+mTlM6rbv1ulJhQrLCx0Tq8zS1hXjhijEVfO0rhrTa0GDO7S2m/nLWNMzhkWR7duTPt2n312Qv/1q3dN9+0R57taXl5qvreNzi8HFBY2aMzYKg0YUGoC3Rbt3FmjQwcbnF8esOGsnZv19Q2qME35371rom795vjW732juVdkj+auDr+dt8zHzudjGGpN563bN4LPEUAAAQQQQAABBBBAAIHUBAhvU3Pr7qsIb7u7AgE8n/A2AERugQACCPgQCCK8Xbx4l+6PrF3c4bAB7rd3LdKcTj5v310bG08G995dvXq1fv3rXztLIPfv398JYe2yyfaI7xaz/x2/LKpdPvm3v/2tCXZ2Oksr/+IXv4hdZ/fHtUGPt8MtvB2sgYMP6Uhibhu7dXx3rafwNhYKdza6wZr9ox/rao8Nu147b9tbRj1tiGt/7JKqRcWR4Kvm6GHt2/C2Plr+Vx3fvtl0RVaprLJKzU1maVvbeWvO6T9uooZfMVPDr7xWZWb/2yAOxhh+R6/dmMeO1usfKw5pzWv79fHHh51uWjsPS0rMUt2mc76urtZMqSbznZcJZCvMT5nzywO2O9cew87pZ5ZMH2q6bofpoosjbtG9dN3motfOW+Zj1/MxDLWm89bt28DnCCCAAAIIIIAAAggggEDqAoS3qdt155WEt92pH9CzCW8DguQ2CCCAgE+BzpdNduu8jTwoMYSN34u2dSAJe+l2vldtNvbeXblypX75y186gY3ttv3Vr36lyZMnO8GtDWHLyyP7XtrDdtTa5ZBtyLNhwwb9/ve/N8HPx85yy/HhbbCdt5FnJy6BHA187Scdu2o7XzY5/rr2IW3X9+xsCvnpvO0qDG8y/tHlj7e+8IS2PPOo6swet5XG3/oWmODMXm/+RwPPH6fqmxbqnK/MUI2KZfK1Lg8/HaOMsXPKsDh66caUiswvDPQ1e97u09JH3zP7XR9yvtf2x0wyJ6RtbN172X7nnTloPrO/wNG7d5munT1Bt946UecMt2fX+PoX1k/nLfOx6/kYhlrTeevr68HJCCCAAAIIIIAAAggggIBnAcJbz1Q5dSLhbU6VI7XBEN6m5sZVCCCAQLoC6YS3SfemjS1/bEaWENy2jjS2jPJ0LV7xoOYNjPx9NvbetfvW2vDWBq62g/anP/1prIO2/d61Nswpbu0Otcst287bvXv3Onvj3n///c4+ufYIOrxNundtrIO2Y6dsZ+FtW2dux8A3It4W4HrdL9dL5218AHXs8091dOd29Rt5vgacH9kjOHrYPW4/fWOVdq76u4599L7TcVtaXuF83Fh/1vnz3IkX6cvXztOwy2eovqRMZ01yaztx0z0YY344eu3GlExQq3LV1pbolVV7tOb1Xdq65YBOnKgzHbamE7wp8VcCIl25hRo+vJ++Mn2UZl17vi4YX2l+l+CMmXoNvqafl85b5qP7fAxDrem89fXV4GQEEEAAAQQQQAABBBBAwJcA4a0vrpw5mfA2Z0qR+kAIb1O340oEEEAgHYHUw9vE8DU2hrg9bhP2vo2dEO3oTdwbNxvhrV3+2HbQfvbZZ85Sx4sWLXL2vLWHDWHtEQ1SbNed7cS1/233vF2yZInTiTdo0CDdd999mjp1auy64Pa87WwZ47agtf3et8nD24N67T9+oX+Y5Ze7CmZjAe/gG/WDe6/VIJeJ5LXz1pqdOrhPn6x+XnvXv6mh1VM18ZbbVNH3S84TGo31p2tWatPfHlbtnk/VywTiNihvNssk28Muqdx/5GhNvn6BRs+Yq5NNLaptbI7tg9vVML12jDLGrosdFkdv3ZjRZdArVFjQV88t36G/Lt2o3buP22+8bfA23baRbu/m5sivB1RVleqrV52v2++4VOecW2w+O+mc6/fw2nnLfHSfj2GoNZ23fr8hnI8AAggggAACCCCAAAIIeBMgvPXmlGtnEd7mWkVSGA/hbQpoXIIAAggEIJB6eLtQj6y/xyzk2+7opLO27ayuw9uk3boBvKe9xfbt2/X4449r1apVpguvVrNmzdJNN93kLJ2cbN9aG9Zu3rxZy5Yt0wsvvKAhQ4bokksu0V133aUxY8Y4o4rv0HUfptuet+5dst7C287D3oQxbnpIP/rjZvNXnT038Y28dN7aK47v2aUtZg/bAya4rT9+RCV9+2v49Gs06ebbVDlgkD568Ultf/EJ1ezeoQoTohebpWqLS0pVX3fGCdBsx2319fM1aMo01ZdVqj6gjtv4t2GM7rPVyxnd6ei1G9POqYaGJrOXrd1nuUxvvH5QDz+0yfwSxwnz3za8bTG/PFAUC29tgFtRUaprrztP//aDS0wXbr35rNHp0LXn+Tm8dN7ynXEXDUOt6bx1ryNnIIAAAggggAACCCCAAAKpChDepirXvdcR3navfyBPJ7wNhJGbIIAAAr4FciW8PbJ8kebcv9ZuoqsVD85T62rKvt+nqwuOHj2qN954Q08//bQ2btzodNba5Y9vu+02XXbZZR0u3bFjh/785z/LLrdsO3OnTJmi6667zgl9+/fv7+yLaYMfu0emtyPHwtvYcszewlu3zltrcXL/Hn36+gptffovKqirdfYNtnYFVX00ccG/mvB2sLY8u1THt22KLZXc1GDDsRaVmCB34HljNf6auRozc55qWwpVa7puo0dkj9KuD7eOUcZoFhHOI0ev3Zh21tTXN2rXp8e04oW9evXVgzp+zC6B3GxC2cgcs3PDLqNcUFDodOJeOLGv5t04XJdcOlgDBla5Tb2kn7t13jIfvc/HMNSaztuUviZchAACCCCAAAIIIIAAAgi4ChDeuhLl5AmEtzlZFn+DIrz158XZCCCAQFACuRLeyrVjt+MbxwJfddIF3O6SJrMs7+7du53u22effVanTp1ylkK2geyVV16pYcOGOWFjXV2dTp48qXfeeUcrVqzQ6dOn1atXL40aNUrTpk3TggULNHLkSOfudN62ITeZfYK3rXhKO1Y+rbo9O1VWWup8aI1tgNtcbgKwQhN0nzmt8pJiJ/QuMD8tpi72nGHjJ+qiG7+pIZdeqdqiUjVkoOOWMQbzL0cuOHrpxrTdsjaItceWDw/pf/+0SRs2HFNDfbEJae1PZNlkG6Law4a3LS32xy7T3WiWSS/UvJvG6LZvTXY+j9+f1oukW+dtLji6vUcujDEMtabz1m0m8TkCCCCAAAIIIIAAAgggkLoA4W3qdt15JeFtd+oH9GzC24AguQ0CCCDgUyBnwlsd0fJFcxRpvl2hB+e59d62Lb/s5fz40MV20ka7b0+cOGE675rUr18/DR061CyXWuEEt/v27dOZM2ecfVYrKyudoLGhoUGDBw/Wd7/7XV1//fWxPXG9dDJGypKtztvu2fPW7ll7cN1r2rPmHzq6/UOdPW33CTX7iZaWqcEsiWxDcVsHu0R1eWWVmhob1GhM7bLJw8ZP0rgZszXqqtmqLy41HbfRfUojwZvXw63zljF6kwyLo1s3pg1v6+oa9dHWI1q5YpdeeP4z84sEhc4vaZSYXyBozWxj4W2bTov5xYwm59+ASdX9dMv8sbp06lCNGNHX6Vy2v2xg/21wO9w6b5mPboKRz+18DEOt6bz1Vk/OQgABBBBAAAEEEEAAAQT8ChDe+hXLjfMJb3OjDmmNgvA2LT4uRgABBFIWyJ3w1rzC5gc09fZlzrssfGS97umwoW7ba0bHbaJeLV7xoNyy3vjw9osvvnD2sl2/fr3effddbdmyxQlpbDhrg1wb1BYXFzuh7fjx453u2l27djl/2uBm0qRJmj17tm688UYn9PV+ZCu8lQ6//HP9ZvkhMzT3fXQHzrtP/z5riOtreNnztldRgWo++VDvP/WoPt/4tpqMaYENuUxKZgMvezhhd+vSvS3m7waNvkAX37xQI66YqVPNBTobOS1jB2MMhra7Hb10Y9o3/fzzE/rtkvV6Y80BMw3NHsvmu207bO1h98HtP6BSvXuZXzAw++IePVqrEyfqYkB2zp49e0bDzinV7XdW6+Zbxjuf2XNLStyXS3frvLX36m5HL7Ohu8cYhlrTeetlJnEOAggggAACCCCAAAIIIJCaAOFtam7dfRXhbXdXIIDnE94GgMgtEEAAgRQEciq8NeNvC2XtyyRZDjm2vHLkZd1C3q5Itm/frnXr1pllVDfok08+0ZEjR2LhrV0mefLkyaqurna6cF977TUdPnzYWf63trZWo0eP1ve//33NmDFDffr08bSPaPY6b+1bR4Ni+38P1uwf/VhXR/PZ2F639jNv+93aM932vLXnlJpMrMIEuEc/WK9PXn1RO956XWdra5zu2mLTgWsP221YbzpxbYg7YtLFzh63wy6/Wo1llTrTGtxGl7H13tUcqbRbxyhj9PaPRFgc3box7dvu3n1S//Wr97R+3REnuC0rKzbha7PzywRDh/Uxy6ZfoEmTh+nY0TN6dfUOrf3nLgfJBru2+9Z275aXt+h736/WglvHOZ/Z/XPt526HW+ct89FNsO17HYZa03nrrZ6chQACCCCAAAIIIIAAAgj4FSC89SuWG+cT3uZGHdIaBeFtWnxcjAACCKQskGvhrX2Rtr1su36tdIJbe2fbZWsDW9uJa5dKtqGsDQ3tcqilZr/WgQMHOp21ds9bu//t8uXLtXXr1tiSqXbf2xtuuEE333yz2RtzkIca3m6+LgAAIABJREFUZK/z1hlMQkibbHjtQl2XN/DSeWtvYbJb9S0u0Intm/Xek3/R3g82qP5MbezuNpAtMiHagFFjVD13vkbPmKuTTS2qbYwsRet3X1EP8B1OYYypqHW8pjsdvXZjnjjeoJdWHtLqV/bp4+2HTJd9vRPi9ulTpq/+n/O0cOFkjRzVx7xcgZ5bvk3PPLVVO3d+4QS09hgytK8uu/wcfX3uOaqe3Nv5u/i9dLuS9NJ5y3fGfS6GodZ03rrXkTMQQAABBBBAAAEEEEAAgVQFCG9Tleve6whvu9c/kKcT3gbCyE0QQAAB3wK5GN5GXyKxC7ft1bzscdsVRCrh4PHjx/XUU0/p2WefdQLfmpoaZ6nlr33ta/rhD3+oUaNGebDPcnjbOqItDy/So5sTh+d1qeT4q7x03kbPLzEBbqVZLfnk9k3a9tJybXtjlRrrz8ZuZztuq6+fr0FTpulsaYXqTcdtiwdBt1O8dIwyRjdFbx3MueDopRvTvI1OHC/TW2sPafnft2rT+3vNL2VUaM7cC80vX4zVqPNKzNxrcF6ntqZE77z9hR772/vavGmvBgyo0jWzLjDB7ViNGVOiwqIzznle/w3x0nmbC45Nt/7AfVKYM7rzex2GWtN562kacRICCCCAAAIIIIAAAggg4FuA8NY3WU5cQHibE2VIbxCEt+n5cTUCCCCAQOYFbGi7evVqPfbYY9qxY4ez7O/8+fN11113eey8zfwYM/kEL5230eWO7ThKzL6ifUwH7hcfvqcPnn9c+7dsUmNDvfqPOE8TZt2gMdfcoNqWQtWarttox3Mmxx+9N2MMRrm7Hb12Y9qO2gJV6thxadXKz/Teu/vNPrcVmnfTeI2f0NvMvZOmmz6yn3VhQaXpqq3Us09/rLff/tx03fbWzJnnacrF/c15NQYuEvJ6Pbx03na3o5d36e4xhqHWdN56mUmcgwACCCCAAAIIIIAAAgikJkB4m5pbd19FeNvdFQjg+YS3ASByCwQQQAABXwJeu+fsTaPn2gD3ySefdJZPHjJkiK666ipNnTrV7IlZ7uvZYTzZT+dt9P3ssrq9zf/U7NyqLf94WrXHj+nLZo/bIZdeqZrCEpmtRwPpuI0977HfyGsXIWPsfBb66WDuTkdv3Zh2hGYiqkynTpWo5nShWTZZ6velBvNnnfn71o2WnRex55WY88paz2tRn752f1vbNd7k+2vrp/O2Ox3D8J0JQ63pvPX9FeECBBBAAAEEEEAAAQQQQMCTAOGtJ6acO4nwNudK4n9AhLf+zbgCAQQQQCD7As3NzTpw4ICzZHKvXr3Mvpl9VFFRkf2BdMMTvXTexg/LWjn7B5s8rMp04B7etE71Nac07KJpaiirMB233pefzdTrMsZgZLvD0Xs3Zts8sx24KigzL91sfiHjtPmzKWEJ5OgvaUTOs7+Q0Wg+t0slN3heKjle1EvnLd8Z9zkYhlrTeeteR85AAAEEEEAAAQQQQAABBFIVILxNVa57ryO87V7/QJ5OeBsIIzdBAAEEEEAgYwKpdN5GB2M7cHsVtqjQ9NnapZLPxjc7BjjiVDpGGWPHAoTF0Xs3ZoCTzMetUum8ZT4mn49hqDWdtz6+HJyKAAIIIIAAAggggAACCPgQILz1gZVDpxLe5lAxUh0K4W2qclyHAAIIIIBAdgT8dt5mZ1Q8pacK+OnG7C4jv5233TXOXH9uGGpN522uzyLGhwACCCCAAAIIIIAAAmEWILwNZ/UIb8NZt4RRE97mQRF5BQQQQACBvBZIp/M2WzDpdIwyxjaBsDiGoRvT736y2ZqH0edQ62DEbZc1nbfBWHIXBBBAAAEEEEAAAQQQQKC9AOFtOOcE4W0460Z4mwd14xUQQAABBHqOAJ23PafWYXjTMHRj0nkbzEwKQ63pvA2m1twFAQQQQAABBBBAAAEEEEgmQHgbznlBeBvOuhHe5kHdeAUEEEAAgZ4jQOdtMLUOS6djGDpG6bxNf06GZT6GodZ03qY/H7kDAggggAACCCCAAAIIIEB4mz9zgPA2D2rJssl5UEReAQEEEEAgrwXovM3r8obu5cLQjUnnbTDTKgy1pvM2mFpzFwQQQAABBBBAAAEEEECA8DZ/5gDhbR7UkvA2D4rIKyCAAAII5LUAnbfBlDcsnY503qZfb7sPahgcwzBGOm/Tn4/cAQEEEEAAAQQQQAABBBAIqwDLJoezcoS34axbwqgJb/OgiLwCAggggEBeC4QhvM3rAvByCQJh6Mak8zaYSRuGWtN5G0ytuQsCCCCAAAIIIIAAAgggkEyA8Dac84LwNpx1I7zNg7rxCggggAACPUfAhrccCCCAAALJBdjzlpmBAAIIIIAAAggggAACCGRGgPA2M66ZvivhbaaFs3B/Om+zgMwjEEAAAQQQSEOAPW/TwAvZpWHodKSrNWSTKs+H+5NxlXn+hrweAggggAACCCCAAAIIINB9AoS33WefzpMJb9PRy5FrCW9zpBAMAwEEEEAAgU4EwrBsMvvJBjN9rWMY9hgNw16tjDH9ORmW7zWdt+nXmjsggAACCCCAAAIIIIAAAskECG/DOS8Ib8NZt4RRE97mQRF5BQQQQACBvBag8zavy5vwcnTe9pxa86bBCNB5G4wjd0EAAQQQQAABBBBAAAEECG/zZw4Q3uZBLQlv86CIvAICCCCAQF4L0HkbTHnD0kVI52369Q5LrekODqbWdN6m78gdEEAAAQQQQAABBBBAAAHC2/yZA4S3eVBLwts8KCKvgAACCCCQ1wJ03uZ1eRNejs7bnlNr3jQYATpvg3HkLggggAACCCCAAAIIIIAA4W3+zAHC2zyoJeFtHhSRV0AAAQRCLNDS0qLm5mYVFBSosLDQ9U2ampqc84uKijyd73rDEJxA520wRQpLNyadt+nXOyy1pvM2mFrTeZu+I3dAAAEEEEAAAQQQQAABBAhv82cOEN7mQS0Jb/OgiLwCAgggkCcCp06d0sGDB3Xy5EnV19c7PzbUraqq0oABAzR48GBVVFTE3tYGv/bzfD+y1XlrQ/EWE44XmBC90ITjuXjk+xj9dt7a70BjY7P5hQb7XZCKi03tOvkliIYG+4sPkfOKigqdn1SOX3/+/1K5zPc1+V5r3yApXpDvjnTepjgxuAwBBBBAAAEEEEAAAQQQ8CDwo7sXeTiLU3JNgPA21yqSwngIb1NA4xIEEEAAgbQF2gevNrTdsGGD3nzzTX388cf64osvZMNcG86OHDlSl1xyia644gpVV1erX79+zvN7Snibjc5bG/DEh35+bbPR6dhTxui187azGnl18lvj6Jd+yQNFynTHqNd36OwfIuZjRKanONJ5m/b/S+YGCCCAAAIIIIAAAggggEBSAcLbcE4Mwttw1i1h1IS3eVBEXgEBBBDIiMBmPTD1di1zvfdCPbL+HlW7ntd2gg2N7GGDWbsMsg1rn3/+ea1bt04ffvihE9raIDEaJjY2Nqp///5OcDthwgRdfvnlmjJligYOHJg0oPA2lE36y91/0FYN1uwf/VhXD/F2letZmx7Sj/64Oe60at225C5d6Hph5ydko/O2fcjT/r/TGH5gl/aEMfrpvPUT3ka/b/HFSDW8zUbnbU+odWBfjC5u1BMc6bzNxkziGQgggAACCCCAAAIIINBTBQhvw1l5wttw1i1h1IS3eVBEXgEBBBDIiIDX8Dby8OmLV+jBeZEw1e2Ihkb2z+3bt+uFF17QsmXLdPz4cWdZ5D59+ji3sPvaRpaFbXSWUj5z5ozzd1dddZW+/e1vO3/awwbA9u/9HRkIbzsEt2ZEg2/UD+69VoP8DS7h7Ex23jYZ26LiYud5Z04c06GPNqnPsBH60sjREdu4z7t6hUx2Ova0Mbp13sYHcnYp5HfX79fWLUfUp2+Zrr56pAYOqnJKVVfX4CyNXFIS+W68tXaPPvzgsAYMrNAllw41He1tHez2c69LkGey87an1TpTHcw9zZHO2zT+HwyXIoAAAggggAACCCCAAAJdCBDehnN6EN6Gs24Joya8zYMi8goIIIBARgTawtuFj6zXPZ201h5Zvkhz7l/rjKCr85INcf/+/XriiSf05JNP6sCBA+rdu7emTZumyy67TOeee67Ky8t19uxZHT58WGvXrtUrr7zi7INbWVnphLfz58/X8OHDc2b55C0PL9Kjtuk2gMA23isbnbeNxnXXmy9r56srNGj8JE244VaV9+7rOdDLyBRsd9OeMEYvnbdNTc1OKGuDWxvG/nXpFq1Zs8d0olfoju9M0Zyvj1ZZWXHse2HP3737hB76741avXq3+W710vwFEzTvprHmu1QSq7HX8DYbnbc9odZ8ZyIC6daazttszCSegQACCCCAAAIIIIAAAj1VgPA2nJUnvA1n3RJGTXibB0XkFRBAAIGMCHgLb+2jNz8wVbfb9ZUXPqL1naW87cZoO2nt/rZ/+MMftG3bNmcJ5OnTp+u6665zAlwb0MYfNry1Ie/GjRtl98e9+OKLtWDBAs2YMSPWqdvdS/3Gwtvq7+o/vzM5sKpkovPWdubZsK7QdCw3nK3Tthef0s5XnlPtgc9V0quvzr1ypsbP/ob6nTvK03tkovO2p47RrfPWdqPX1NRr3Tv79Ppre/TGmgM6fqzRhLXNGj+hj2bPGambbhmvvn3Lndq9tfZzPbf8E6395yGdPNFk6t6iCyf21bXXjdS0K4ZrzJj+znlevz+Z6LztqbUOuvO2pzrSeevpn2lOQgABBBBAAAEEEEAAAQR8CxDe+ibLiQsIb3OiDOkNgvA2PT+uRgABBPJXwHt4a9JbTY2kt573v7V72y5dutRZMjm6FPINN9zg7GdrO3DbH3V1dU5w+8wzz+ill15ygqZrrrlG3/ve93TBBRc4pzc0NJglYku6rSTR8HbgvPv077OC2kRXCrrzNn6vU7tU8r6N72jz43/SqZ0fmY7NMmcZ6paKXrrwG9/S6BlzVdV/oIqy7NpTx+il89ZO8H17T+qh/9mol1/ao8aGYlVVVZj536jTp2s0blyVbr+zWhOrB5lO9SanM/fvz3xqQtsy9epVaZZTrjdLkNdq7Lheuv2OSZozd6zznWlsbFJxsfvy40F33vbUWgf9D1VPdaTzNuiZxP0QQAABBBBAAAEEEEAAgTYBwttwzgbC23DWLWHUhLd5UEReAQEEQi0Qv+xw7EVcO1iPaPmiOWpdrbj1sk6C02iwOn2xVjw4T+bC2DLHzoWtf99xt9rMhrdr1qzR7373O23dulVDhw51lkG+8cYbTbjUq0M9o6GEDRVt9+3DDz+sQ4cOOUsrL1682Flm2R52SeXS0lKP86GTPW8PvqRf/+ffdUTVum3JXRr08s/1m+WHEu755Tsf1P+Na6w9nOScyAWRe1wYd3XSc106df123tpgu8X8RDtr4wdvP2s2XbfFxsm6fvDsUn2y8hnV7d+tUhPcFRYWOqfXmeWqK0eM0YgrZ2nctaYuAwZ36eq385YxJue0jm6dt/bKzz47of/61bum+/aIM+fLy0vN/G90gvfCwgaNGVulAQNKTaDbop07a3ToYIMTzNtw1ta9vr5BFaa5/bt3TdSt3xzf+v1pNPeK7H/c1eG385Zad15rP523OHbuSOet27eWzxFAAAEEEEAAAQQQQACB1AQIb1Nz6+6rCG+7uwIBPJ/wNgBEboEAAgikJNAWjia/fLoWr3hQ89qnqrEu1+RXddh3Ni68XXze/brfNsgmOTruV+s9vE1l2eTVq1fr17/+tbMEcv/+/Z0Q1i6bbI/4DjL73/HLudrlk3/729+aQGqns7TyL37xi9h1dn9cG1B5O9zC28EaOPiQjiTmtrFbx3fXegpvY6FwZ6MbrNk/+rGuTtKw67Xztr1b1M6GuPbHLqlaVBwJ52qOHta+DW/ro+V/1fHtm03nZpXKKqvU3GSW37Wdt+ac/uMmavgVMzX8ymtVZva/DeJgjF07eu28PXa0Xv9YcUhrXtuvjz8+7HTT2hqXlJhlsE0Hel1drSlXk/nuyASyFeanzAnmbXeuPYad088sPT7UdN0O00UXR8YU3UvXrc5eO2+pNd+ZbPzbQ+et2zeWzxFAAAEEEEAAAQQQQACB1AUIb1O3684rCW+7Uz+gZxPeBgTJbRBAAAFfAvGds+07Zrv6LC7wTeiYjbumfSdt+7A3oas3PkBuPw5v4W0suFUnYXMnLitXrtQvf/lLJ2iy3ba/+tWvNHnyZCe4tSFseXlkv0572I5auxyyDQI2bNig3//+9yaw+thZbjk+vA228zby7MQlkKOBr/2kY1dt58smx1/XPqTt+p72SX46b7sKvpuMdXT5460vPKEtzzyqOrPHbaWxtpYFJtyz15v/0cDzx6n6poU65yszVKNimQywy8NP5y1j7JzSa+etVGTC+L5mz9t9Wvroe2bf6EPO98P+mAI6IW1j677G9rvj1Nd8Zn8RonfvMl07e4JuvXWizhluz67x9a+Xn85bat11rb123uLYtSOdt76+wpyMAAIIIIAAAggggAACCHgWILz1TJVTJxLe5lQ5UhsM4W1qblyFAAIIpCMQWyq50yWLZbaRnSq7jez0xSv0YGv7bdsSy8mWSO4kbI0Lb+Pv1Tb+tusSP3frDE4U6Ni527WQ3bfWhrc2cLUdtD/96U9jHbTt9661IVRxa8eoXW7Zdt7u3bvX2Rv3/vvvd/bJtUfQ4W3SvWtjHbQdO2U7C2/bOnM7Br4RpbYAN9kzvXTexoc7xz7/VEd3ble/kedrwPmR/YCjh93j9tM3Vmnnqr/r2EfvOx23peUVzseN9WedP8+deJG+fO08Dbt8hupLynTWJLe2EzfdgzG6O3rtvJVMUKty1daW6JVVe7Tm9V3auuWATpyoMx22psu6KTFuj3TlFmr48H76yvRRmnXt+bpgfKXJ6c+Ysjb4Kq2Xzltq7V5rL+g4ujvSeetlJnEOAggggAACCCCAAAIIIJCaAOFtam7dfRXhbXdXIIDnE94GgMgtEEAAAV8CbV2yXQae7faqtasnJwt0XR8dC2872RPX3CB5mOwvvJXrPr2JI7XLH9sO2s8++8xZ6njRokXOnrf2sCGsPaLBhe0WtJ249r/tnrdLlixxOggHDRqk++67T1OnTo1dF9yet50tY9wWtLbf+zZ5eHtQr/3HL/QPs/xy0jC4lSUW8A6+UT+491oNiuPy2nlrfU4d3KdPVj+vvevf1NDqqZp4y22q6Psl526NxvXTNSu16W8Pq3bPp+plwm8bijebZZLtYZdU7j9ytCZfv0CjZ8zVyaYW1TY2x/bB7Wquee28ZYxdf2O9d95GlxOvUGFBXz23fIf+unSjdu8+br85tnnadNtGOqmbmyPRe1VVqb561fm6/Y5Ldc65xeazk865fg+vnbfU2r3WXjpvcXR3pPPW77eY8xFAAAEEEEAAAQQQQAABbwKEt96ccu0swttcq0gK4yG8TQGNSxBAAIG0BHyGooqGrh5D3/ZjSxICdxh+0oDX27LJJlLWA1Nvl7OVbhedxO2fuX37dj3++ONatWqV6R6s1axZs3TTTTc5Sycn27fWhrWbN2/WsmXL9MILL2jIkCG65JJLdNddd2nMmDHO7eM7dN1L5LbnrXuXrLfwtvOwN2GMmx7Sj/642fxVx+d66by19zq+Z5e2mD1sD5jgtv74EZX07a/h06/RpJtvU+WAQfroxSe1/cUnVLN7hypMYF5sltMtLilVfd0ZJ+SzHbfV18/XoCnTVF9WqfqAOm7j35Mxdj0zvXbe2no1NDSZvWztHsZleuP1g3r4oU3mlyFOmP+24W2LCeaLYuGtDXArKkp17XXn6d9+cInpwq03nzU6Hbr2PD+Hl85b5qMf0a7P5TvTtQ+dt8HNNe6EAAIIIIAAAggggAACCLQXILwN55wgvA1n3RJGTXibB0XkFRBAIGQCqYa3XsPUdhxewtsjy7Vozv1aGwuK7T38PM/PuZHxHT16VG+88Yaefvppbdy40emstcsf33bbbbrssss61HTHjh3685//LLvcsu3MnTJliq677jon9O3fv7+zn6cNrOzent6OHAtvY8sxdwxv3Tpv7Xuf3L9Hn76+Qluf/osK6mqdPYKtU0FVH01c8K8mvB2sLc8u1fFtm2JLJTc12ACvRSUmyB143liNv2auxsycp9qWQtWartvoEdlHtevDrfOWMZqFjj063n1PpBPay1Ff36hdnx7Tihf26tVXD+r4MbsEcrMJZSP1s+52GeWCgkKnE/fCiX0178bhuuTSwRowsMrLIzqc49Z5S62917qrzlscvTvSeZvSV5mLEEAAAQQQQAABBBBAAAFXAcJbV6KcPIHwNifL4m9QhLf+vDgbAQQQSF/Af9AZeWaudt5GRhdd0tnr8slNZqne3bt3O923zz77rE6dOuUshWwD2SuvvFLDhg1zAsi6ujqdPHlS77zzjlasWKHTp0+rV69eGjVqlKZNm6YFCxZo5MiRzhh6audtk9kTeNuKp7Rj5dOq27NTZaWljof1tAFuc7kJ6QpNqH3mtMpLip2Au8D8tJga2HOGjZ+oi278poZceqVqi0rVkIGOW8bo7V8OL523tlvWBrH22PLhIf3vnzZpw4ZjaqgvNiGt/Yksm2zDP3vY8Lalxf7YJbAbzXLjhZp30xjd9q3Jzufx+6p6GaVb5y219qLofg6O7kb2DDpvvTlxFgIIIIAAAggggAACCCCQigDhbSpq3X8N4W331yDtERDepk3IDRBAAAGfAm0h7PTFK/TgPLubrbfDbc/bpAFqAHvedrk3b+vQ/YS38WGR7aSNdt+eOHHCdAw2qV+/fho6dKhZ5rXCCW737dunM2fOOHuvVlZWOuFjQ0ODBg8erO9+97u6/vrrY3vieulujAw5W523md/z1u5Ze3Dda9qz5h86uv1DnT1t9zI1e56WlqnBLIlsA3BrbpejLq+sUlNjgxqNn102edj4SRo3Y7ZGXTVb9cWlpuM2updqJBz0erh13jJGb5Je9ry14W1dXaM+2npEK1fs0gvPf2ZC+kLnlx1KTDjfmtnGwtu2J7eYX3Bocr5Lk6r76Zb5Y3Xp1KEaMaKv0xVsg3z7HXM73DpvqbWbYORzvjPB/dtD5623OcdZCCCAAAIIIIAAAggggIBfAcJbv2K5cT7hbW7UIa1REN6mxcfFCCCAQEoCR5Yv0pz715pro/vZdrxN7Jy4fWS7vq6Tjt5YeGu3pE0WFrddl/i5nw7hzu6RnCc+vP3iiy+cvWzXr1+vd999V1u2bHHCJRvO2iDXBrXFxcVOaDt+/Hinu3bXrl3OnzZwmjRpkmbPnq0bb7zRCX29H9kKb6XDL/9cv1l+yAzNfR/dgfPu07/PGpLwGl72vO1VVKCaTz7U+089qs83vq0m41dggziT5NlQzh5OsN26dG+L+btBoy/QxTcv1IgrZupUc4HORk7L2MEY3Wm9dN7au3z++Qn9dsl6vbHmgCmx2b/YfEdsh6097D64/QdUqncvE96bfXGPHq3ViRN1sYfb+XD27BkNO6dUt99ZrZtvGe98Zs8tKXFfdtyt89bei1q719rLGTi6K9F5627EGQgggAACCCCAAAIIIIBAqgKEt6nKde91hLfd6x/I0wlvA2HkJggggIBPgfh9b6dr8YoHFd+AG+tiNXdN7HqNuy4u1I1fUrlDIBwX3tpBdhbQdgySvYa38e/SeRjtBrR9+3atW7fOLP+6QZ988omOHDkSC2/tMsmTJ09WdXW104X72muv6fDhw86SwLW1tRo9erS+//3va8aMGerTp4+nvUWz13lr3zwaFNv/e7Bm/+jHujqaz8b2urWfJQ933fa8tVeWmtyuwgS4Rz9Yr09efVE73npdZ2trnO7aYtOBaw/bEVlvOnFtiDti0sXOHrfDLr9ajWWVOtMa3EaX2vXewRyprFsXIWN0+wa0OXrZ83b37pP6r1+9p/XrjjjBbVlZsQlfm52gfuiwPmb58Qs0afIwHTt6Rq+u3qG1/9zlPMAGu7b71nbvlpe36Hvfr9aCW8c5n9n9c+3nbodb5y21dhPkOxP0vz103nqbc5yFAAIIIIAAAggggAACCPgVILz1K5Yb5xPe5kYd0hoF4W1afFyMAAIIpC5wZLkWzblftv+2syNpp2yX13UMgs1mtJp6+zKT2i40fb7LtCzpA5Ncp/hQ1ttrelleubM72S5bG9jaTly7VLINZW2QaJdxLTV7uA4cONDprLV73tr9b5cvX66tW7fGlnq1+97ecMMNuvnmm82enoM8DDh7nbfOYBJC2mTDaxfqxp3ipfPWnm6yW/UtLtCJ7Zv13pN/0d4PNqj+TG3sTjaQLTJB34BRY1Q9d75Gz5irk00tqm2MLJfrd+9TD8gdTmGMXat57bw9cbxBL608pNWv7NPH2w+ZbvV6J8Tt06dMX/0/52nhwskaOaqPeViBnlu+Tc88tVU7d37hBLT2GDK0ry67/Bx9fe45qp7c2/m7+L10uxqll85b5mMq347k1/Cd6dqSztvg5hp3QgABBBBAAAEEEEAAAQTaCxDehnNOEN6Gs24Joya8zYMi8goIIBBqgbalkONfw62DtW3f3NhVCZ24cfeKhbeLteLBedr/wFTZLDd2LHxE6++pTmLoPbz1u3dv/MNSCQyPHz+up556Ss8++6wT+NbU1DhLLX/ta1/TD3/4Q40aNcrDnMhyeNs6oi0PL9KjmxOHl2yp5PgzvHTeRs8vMQFupVkt+eT2Tdr20nJte2OVGuvPxm5nO26rr5+vQVOm6WxphepNx22LBy23U7x03jJGN8VIB7OXzltzpk4cL9Nbaw9p+d+3atP7e80vN1RoztwLzS8xjNWo80pMXRucB9bWlOidt7/QY397X5s37dWAAVW6ZtYFJrgdqzFjSlRYdMY5z+t30UvnLbX2VuumW3/gfqI5g+9150z2O0PMZtm4AAAgAElEQVTnradpxEkIIIAAAggggAACCCCAgG8BwlvfZDlxAeFtTpQhvUEQ3qbnx9UIIIBAzgu0C28H5vyAvQ3QhrarV6/WY489ph07djhLAc+fP1933XWXx85bb8/JhbO8dN5Glzu24y0xe5/2MR24X3z4nj54/nHt37JJjQ316j/iPE2YdYPGXHODalsKVWu6bqPdzdl4T8boruy189Z21BaoUseOS6tWfqb33t1v9rmt0Lybxmv8hN6mridNV3pkX+jCgkrTVVupZ5/+WG+//bnpuu2tmTPP05SL+5vzasygIiGv18NL5y219qrZ9Xk4ujvSeetuxBkIIIAAAggggAACCCCAQKoChLepynXvdYS33esfyNMJbwNh5CYIIIBA7gqEJLz12vVnoaPn2gD3ySefdJZPHjJkiK666ipNnTrV7OVZnrv1SGFkfjpvo7e3S632Nv9Ts3OrtvzjadUeP6Yvmz1uh1x6pWoKS2S2Rw2k4zb2PNP95rWLkDF2Pgm8d97ae5giq0ynTpWo5nShWTZZ6velBvNnnfn71k2MnUfZ80rMeWWt57WoT1+7v63tyG7yPSP9dN5S665rzXfG9/TrcAGdt+kbcgcEEEAAAQQQQAABBBBAoDMBwttwzg3C23DWLWHUhLd5UEReAQEEEOhKICThbSpFbG5u1oEDB5wlk3v16mX2++yjioqKVG6V09d46byNfwHr4uwVbDK7KtOBe3jTOtXXnNKwi6apoazCdNx6XyI3UzCMMbms987bthraDlwVlJkbNptfbDht/mxKWAI5+ssOkfPsLzY0ms/tUskNnpdKjh+tl85b5mPw3xy+M8lN6bwNfq5xRwQQQAABBBBAAAEEEEAgKkB4G865QHgbzroljJrwNg+KyCsggAACXQnkcXjbUwqfSudt1MZ24PYqbFGh6bO1SyWfjW/IDBDQz5637R/LGNtE/HXeBlhAH7dKpfOW+dgRmO+Mj0nXxal03gbjyF0QQAABBBBAAAEEEEAAgWQChLfhnBeEt+GsW8KoCW/zoIi8AgIIINCVAOFt6OeH387b0L9wD34BP5233cXkt/O2u8bJc3uGAJ23PaPOvCUCCCCAAAIIIIAAAgh0jwDhbfe4p/tUwtt0BXPgesLbHCgCQ0AAAQQQQKALgXQ6b7MFm04XIWNsE8j3zltqnVhrv3veZssv+pywfK/vvffebNPwPAQQQAABBBBAAAEEEECgRwgQ3oazzIS34axbwqgJb/OgiLwCAggggEBeC9B5m9flTXg5Om97Tq1502AE6LwNxpG7IIAAAggggAACCCCAAALJBAhvwzkvCG/DWTfC2zyoG6+AAAIIINBzBOi8DabWYekivPuepmBeOEN3SWfP2wwNqcNtw1JrOm/TnxHseZu+IXdAAAEEEEAAAQQQQAABBDoTILwN59wgvA1n3Qhv86BuvAICCCCAQM8RoPO259SaztueU2veNBgBOm+DceQuCCCAAAIIIIAAAggggEAyAcLbcM4Lwttw1o3wNg/qxisggAACCPQcATpvg6l1WLox6bxNv95hqTWdt8HUmj1v03fkDggggAACCCCAAAIIIIAA4W3+zAHC2zyoJXve5kEReQUEEEAAgbwWCEN4m9cFyOLL0XmbRWwelRcCdN7mRRl5CQQQQAABBBBAAAEEEMhRATpvc7QwLsMivA1n3RJGTXibB0XkFRBAAAEE8lrAhrccCCCAAALJBei8ZWYggAACCCCAAAIIIIAAApkRILzNjGum70p4m2nhLNyf8DYLyDwCAQQQQAABBBBAAAEEEEAAAQQQQAABBBBAAAEEEAiRAOFtiIoVN1TC23DWLWHUhLd5UEReAQEEEEAAAQQQQAABBBBAAAEEEEAAAQQQQAABBBAIUIDwNkDMLN6K8DaL2Jl6FOFtpmS5LwIIIIAAAggggAACCCCAAAIIIIAAAggggAACCCAQTgHC23DWjfA2nHVLGDXhbR4UkVdAAAEEEEAAAQQQQAABBBBAAAEEEEAAAQQQQAABBAIUILwNEDOLtyK8zSJ2ph5FeJspWe6LAAIIIIAAAggggAACCCCAAAIIIIAAAggggAACCIRTgPA2nHUjvA1n3RJGTXibB0XkFRBAAAEEEEAAAQQQQAABBBBAAAEEEEAAAQQQQACBAAUIbwPEzOKtCG+ziJ2pRxHeZkqW+yKAAAIIIIAAAggggAACCCCAAAIIIIAAAggggAAC4RQgvA1n3Qhvw1m3hFET3uZBEXkFBBBAAAEEEEAAAQQQQAABBBBAAAEEEEAAAQQQQCBAAcLbADGzeCvC2yxiZ+pRhLeZkuW+CCCAQGcCW/THf/mFVpmPZ963VHdeiJQ3gcN6+Sd36087cPPmxVkIIIAAAggggAACCCCAAAIIIIAAAgikLkB4m7pdd15JeNud+gE9m/A2IEhugwACCHgWILz1TJVwIuFtam5chQACCCCAAAIIIIAAAggggAACCCCAgH8Bwlv/ZrlwBeFtLlQhzTEQ3qYJyOUIIICAbwHCW99kzgWEt6m5cRUCCCCAAAIIIIAAAggggAACCCCAAAL+BQhv/ZvlwhWEt7lQhTTHQHibJiCXI4AAAr4FCG99kzkXEN6m5sZVCCCAAAIIIIAAAggggAACCCCAAAII+BcgvPVvlgtXEN7mQhXSHAPhbZqAXI4AAgj4FiC89U3mXEB4m5obVyGAAAIIIIAAAggggAACCCCAAAIIIOBfgPDWv1kuXEF4mwtVSHMMhLdpAnI5Aggg4Fsg/fD28Ms/0d1/2pH45Jn3aemdF3YxmrbwM3rS2DuW6GezpJd/crfs7Wbet1TJbuHreYdf1k/u/pN2aKbuW3qnBiUZa2fPiYyr4zjNwMy7Dep0nFv++C/6xSpz6dg7tMS80CDfNeECBBBAAAEEEEAAAQQQQAABBBBAAAEEEIgXILwN53wgvA1n3RJGTXibB0XkFRBAIGQC6YS3bdcmf+mxumPJzzSrfXoZC1STXDV2polZV2lV0vA2hefFnjVWY8fu0I52GXN0BJHguN1At/xR/+KksP7GSXgbsq8Aw0UAAQQQQAABBBBAAAEEEEAAAQQQyHkBwtucL1HSARLehrNuCaMmvM2DIvIKCCAQMoFUw9v4jtRIV2tbn21Xn8UHsInXte+oTeyITfF57YLixJC287FIcZ+166DtepwhKz/DRQABBBBAAAEEEEAAAQQQQAABBBBAIAQChLchKFKSIRLehrNuhLd5UDdeAQEEwiyQWngbCzC7WBo42oEaH5i2BZ/tA9+IYXwwGh/epvo8c8PWZZPtKsZJumvjOnPju4RTHWeYZwJjRwABBBBAAAEEEEAAAQQQQAABBBBAIFcFCG9ztTJdj4vwNpx1Sxg1nbd5UEReAQEEQiaQSnjb1gXb5X6x0WWHYwFv23VJg1RHLtl4Un2euV0n4Wxbkbp+nr9xhqz0DBcBBBBAAAEEEEAAAQQQQAABBBBAAIGQCBDehqRQ7YZJeBvOuiWMmvA2D4rIKyCAQMgEUglv3faebU8Q7bL18qxkQW2qz4sPb5N3+iYPi1MdZ8hKz3ARQAABBBBAAAEEEEAAAQQQQAABBBAIiQDhbUgKRXgbzkJ1NWrC2/yrKW+EAAK5LuAlqGz/DqmGqV6eRXib6zOG8SGAAAIIIIAAAggggAACCCCAAAIIIJBtAcLbbIsH8zw6b4Nx7Na7EN52Kz8PRwCBHingJVDtPLztctnkDp5entV1eOvveWYAsWWT6bztkdObl0YAAQQQQAABBBBAAAEEEEAAAQQQyAsBwttwlpHwNpx1Sxg14W0eFJFXQACBkAl4CVTbv5KXvWuTMXi5LtU9aDthTym8TXWcISs9w0UAAQQQQAABBBBAAAEEEEAAAQQQQCAkAoS3ISlUu2ES3oazboS3eVA3XgEBBMIskEp4axtaf6K7/7TDvHhnHa1x54y9Q0t+NkuDzNlu17V9bu5831LdeWHE1u26hHPinpda56378zobZ5hnAmNHAAEEEEAAAQQQQAABBBBAAAEEEEAgVwUIb3O1Ml2Pi/A2nHVLGDWdt3lQRF4BAQRCJpBaeCvF73s7Vncs+Zlm2XS29djyx3/RL1ZF/iNxqeP46xKD3/hAtOvrfDwvpc5b+/RUxxmy8jNcBBBAAAEEEEAAAQQQQAABBBBAAAEEQiBAeBuCIiUZIuFtOOuWMGrC2zwoIq+AAAIhE4gPKd2G3i40jQWjnV839o4l+ll8qmtP7eq6mXfojs/+JNvU22F/21Sel3J4m/o4Y8F1fAewGy2fI4AAAggggAACCCCAAAIIIIAAAggggECnAoS34ZwchLfhrFvCqAlv86CIvAICCIRMII3wtvVN23fMRv668+WUI5+37SsbBYsEvdLLP7k7eXibyvPSCW9bnxffRWz/ym2chLch+wowXAQQQAABBBBAAAEEEEAAAQQQQACBnBcgvM35EiUdIOFtOOuWMGrC2zwoIq+AAAIIpCWQ6jLOaT2UixFAAAEEEEAAAQQQQAABBBBAAAEEEEAghwUIb3O4OF0MjfA2nHUjvM2DuvEKCCCAgFeBWFfqzPu09M4LO1625Y/6F2ezXLfOXa9P5DwEEEAAAQQQQAABBBBAAAEEEEAAAQQQCLsA4W04K0h4G866Ed7mQd14BQQQQMCrQPwSyx32w40Ftza77STc9fogzkMAAQQQQAABBBBAAAEEEEAAAQQQQACBvBEgvA1nKQlvw1k3wts8qBuvgAACCHgX6LjXbYdrx96hJWbz20Heb8qZCCCAAAIIIIAAAggggAACCCCAAAIIIJDHAoS34Swu4W0460Z4mwd14xUQQAAB3wLxXbZxF8+8b6mSrabs+/5cgAACCCCAAAIIIIAAAggggAACCCCAAAJ5I0B4G85SEt6Gs26Et3lQN14BAQQQQAABBBBAAAEEEEAAAQQQQAABBBBAAAEEEMiUAOFtpmQze1/C28z6ZuXu/7nkwaw8h4cggAACCCCAAAIIIIAAAggggAACCCCAAAIIIIAAAgiEQ4DwNhx1aj9Kwttw1i1h1IS3eVBEXgEBBBBAAAEEEEAAAQQQQAABBBBAAAEEEEAAAQQQCFCA8DZAzCzeivA2i9iZehThbaZkuS8CCCCAAAIIIIAAAggggAACCCCAAAIIIIAAAgggEE4Bwttw1o3wNpx1Sxg14W0eFJFXQAABBBBAAAEEEEAAAQQQQAABBBBAAAEEEEAAAQQCFCC8DRAzi7civM0idqYeRXibKVnuiwACCCCAAAIIIIAAAggggAACCCCAAAIIIIAAAgiEU4DwNpx1I7wNZ90SRk14mwdF5BUQQAABBBBAAAEEEEAAAQQQQAABBBBAAAEEEEAAgQAFCG8DxMzirQhvs4idqUcR3mZKlvsigAACCCCAAAIIIIAAAggggAACCCCAAAIIIIAAAuEUILwNZ90Ib8NZt4RRE97mQRF5BQQQQAABBBBAAAEEEEAAAQQQQAABBBBAAAEEEEAgQAHC2wAxs3grwtssYmfqUYS3mZLlvggggAACCCCAAAIIIIAAAggggAACCCCAAAIIIIBAOAUIb8NZN8LbcNYtYdSEt3lQRF4BAQQQQAABBBBAAAEEEEAAAQQQQAABBBBAAAEEEAhQgPA2QMws3orwNovYmXoU4W2mZLkvAggggAACCCCAAAIIIIAAAggggAACCCCAAAIIIBBOAcLbcNaN8DacdUsYNeFtHhSRV0AAAQQQQAABBBBAAAEEEEAAAQQQQAABBBBAAAEEAhQgvA0QM4u3IrzNInamHkV4mylZ7osAAggggAACCCCAAAIIIIAAAggggAACCCCAAAIIhFOA8DacdSO8DWfdEkZNeJsHReQVEEAAAQQQQAABBBBAAAEEEEAAAQQQQAABBBBAAIEABQhvA8TM4q0Ib7OInalHEd5mSpb7IoAAAggggAACCCCAAAIIIIAAAggggAACCCCAAALhFCC8DWfdCG/DWbeEURPe5kEReQUEEEAAAQQQQAABBBBAAAEEEEAAAQQQQAABBBBAIEABwtsAMbN4K8LbLGJn6lGEt5mS5b4IIIAAAggggAACCCCAAAIIIIAAAggggAACCCCAQDgFCG/DWTfC23DWLWHUhLd5UEReAQEEEEAAAQQQQAABBBBAAAEEEEAAAQQQQAABBBAIUIDwNkDMLN6K8DaL2Jl6FOFtpmS5LwIIIIAAAggggAACCCCAAAIIIIAAAggggAACCCAQTgHC23DWjfA2nHVLGDXhbR4UkVdAAAEEEEAAAQQQQAABBBBAAAEEEEAAAQQQQAABBAIUILwNEDOLtyK8zSJ2ph5FeJspWe6LAAIIIIAAAggggAACCCCAAAIIIIAAAggggAACCIRTgPA2nHUjvA1n3RJGTXibB0XkFRBAAAEEEEAAAQQQQAABBBBAAAEEEEAAAQQQQACBAAUIbwPEzOKtCG+ziJ2pRxHeZkqW+yKAAAIdBX7+6FMq/GxrztK0tLTovvvuy9nxMbDgBJ56+ufauqUwuBsGeCfmYYCY3AoBBBBAAAEEEEAAAQQQQAABBBBIUYDwNkW4br6M8LabCxDE4wlvg1DkHggggIA3gZ99XOvtxG486yfjKrvx6Tw6WwKn636WrUel9Jxe5T9J6TouQgABBBBAAAEEEEAAAQQQQAABBBAIRoDwNhjHbN+F8Dbb4hl4HuFtBlC5JQIIINCJwH/8x3+o6dYf5KxP0WO/0b333puz42NgwQnYuXj3PU3B3TDAOy15oIh5GKAnt0IAAQQQQAABBBBAAAEEEEAAAQRSESC8TUWt+68hvO3+GqQ9AsLbtAm5AQIIIOBZIFudt83NzWppalJBYaEKi4o8j8+eSOetL67Qnuyn89YuY9zY2Kzm5hYVFEjFxWZembmV7GhoaIqdV1RUKPuTykHnbSpqXIMAAggggAACCCCAAAIIIIAAAggEJ0B4G5xlNu9EeJtN7Qw9i/A2Q7DcFgEEEEgikI3OWxvcxgdrNngrsImbh4POWw9IeXKK187bzuaP13nmZ/5Faem8zZNJxmsggAACCCCAAAIIIIAAAggggECoBQhvw1k+wttw1i1h1IS3eVBEXgEBBEIjkI3O2/ahWvv/dsOi89ZNKD8+99p56ye8tTLtf1EglfDW3ofO2/yYZ7wFAggggAACCCCAAAIIIIAAAgiEV4DwNpy1I7wNZ90Ib/OgbrwCAgiEUyCTnbdNjY0qKi52YM6cOKZDH21Sn2Ej9KWRo52/i/+8M73Mdt5u1gNTb9cyT6VbqEfW36NqT+dyUioCbp238aG/XQr53fX7tXXLEfXpW6arrx6pgYOqnMfW1TU4SyOXlESW535r7R59+MFhDRhYoUsuHaqRI/s5f29DXHt46QLPduftkeWLNOf+tc74pi9eoQfnDeyadPMDmnq7mcnTF2vFg/PkcnYq5eEaBBBAAAEEEEAAAQQQQAABBBBAoNsFCG+7vQQpDYDwNiW23LqIztvcqgejQQCB/BbIRudtY329dr35sna+ukKDxk/ShBtuVXnvvp5CM6ufuc5bP+FtZB54CtLye8okvl1raLjwkfW6J81k263ztqmp2QllbXBrw9i/Lt2iNWv2aKAJZe/4zhTN+fpolZUVO6GsDWTt+bt3n9BD/71Rq1fv1rnn9tL8BRM076axqqwsic0/L+Gtfensdd4e0fJFc9Sa3XoLZPM9vA1wnvWkryfvigACCCCAAAIIIIAAAggggEC+CRDehrOihLfhrFvCqAlv86CIvAICCIRGIBOdt7aj1gZihUVFajhbp20vPqWdrzyn2gOfq6RXX5175UyNn/0N9Tt3lKtTtjpv3cLHzQ9MlW1sNEmaFq94UG6NkK4vlhcntIWMbn5eXtet89aGsjU19Vr3zj69/toevbHmgI4fazRhbbPGT+ij2XNG6qZbxqtv33LncW+t/VzPLf9Ea/95SCdPNJk52aILJ/bVtdeN1LQrhmvMmP7OeV6W8c5q5+2R5Vo0536tnb5QC01f+DLTgOvqm9fhbbDzzMtc5BwEEEAAAQQQQAABBBBAAAEEEMhNAcLb3KyL26gIb92EQvA54W0IisQQEUAgbwSC7ryN30/ULpW8b+M72vz4n3Rq50emK7LMdEM2qaWily78xrc0esZc9RkyzNUyG523ruGY4rohFz6i9em2mbq+dRhOCDZUc+u8tSL79p7UQ/+zUS+/tEeNDcWqqqownbiNOn26RuPGVen2O6s1sXqQ6uubnM7cvz/zqQlty9SrV6VZTrleZ87Uauy4Xrr9jkmaM3esg9zY2KTi4sgSy10d2eq8jf2igJlnKy54KLJ8sttyyIS3buXjcwQQQAABBBBAAAEEEEAAAQQQyAMBwttwFpHwNpx1Sxg14W0eFJFXQACB0Aj47by1XYot5ifaWRv/ovazZtN1W1xa6ixd+8GzS/XJymdUt3+3Sk04VlhY6Jxed/asKkeM0YgrZ+nib36nS6tc6bx1BpnXAVkqUzbY8Nat89aO8LPPTui/fvWu6b49olIzz8rLS01Q2+j8UkBhYYPGjK3SgAGlJtBt0c6dNTp0sMH5pQEbzto5WV/foIpK6bt3TdSt3xzvvLS9vrQ0sjdzZ0f2Om/blvJ2fqFgWGsXrlvHd17PzWDnWSoznWsQQAABBBBAAAEEEEAAAQQQQCA3BAhvc6MOfkdBeOtXLAfPJ7zNwaIwJAQQyFsBr5238R21UQwb1toQ19lf1IS2RcWRAKzm6GHt2/C2Plr+Vx3fvtl0R1aprLJKzU1miVvbeWvO6T9uooZfMVOj5yxwtfXSeRvrVnTrUEx4WrugzG3P1mhAZhazfWT9PXJOb/07Zy/c8/6sqZG1lZ2jfTfvkeWLIl2U8YdLF2/Sa9yCPHN/X8+KLtPb+l7DkozT07uY58bvCey3Jl46b48drdc/VhzSmtf26+OPDzvdtHb+lZSYJbobGsx/15pRNJmlkGUC2QrzU+b80oDtzrXHsHP66eKLh5qu22G66OK+zt9F99J1m4heOm/9vnOHZ3aYYx47vtuFt2bT3MS55vK9CPM8c6sbnyOAAAIIIIAAAggggAACCCCAQP4IEN6Gs5aEt+GsW8KoCW/zoIi8AgIIhEbAT+dt+wA3fq/QJhOcFZWUOO+99YUntOWZR1Vn9ritLC9Xkdn7tsAEaPZ68z8aeP44Vd+0UOd8ZYZOqeuOR6+dt6mFZimGt/FBWDS8XbhQWrZMsWg2ISxre07yiZFsH9240K6T2RQflLadksKzYuHtdE2fvlZr2+XL0XvHPy952JdeeOul81YqMr8o0NfsebtPSx99T9u2HYr9AoGZXE5I29i653KJmY/O3DPhrp2rvXuX6drZE3TrrRN1znB7do3n76nXztvU5mF0GG01T6htsl8aaD/yWHjbtk9uspfruDx4+OeZ5yJyIgIIIIAAAggggAACCCCAAAIIhF6A8DacJSS8DWfdEkZNeJsHReQVEEAgNAJeOm/jQ9tjn3+qozu3q9/I8zXg/AsS3tPucfvpG6u0c9Xfdeyj952O29LyCuecxvqzzp/nTrxIX752noZdPkP1JWWqMx2SboeXzlu3eyT/3E9420kHZCxYM09I2t0YH47Fdew6A+ris9h9kwS7nYZ5KT4rFt5GlBJD4fgwuPPxu+8Z7F4hL523kun0Vrlqa0v0yqo9WvP6Lm3dckAnTtSZDlvTAd6UOKEiXbmFGj68n74yfZRmXXu+LhhfaX6H4IwZUIP7oOLO8NJ56+uG7U+OC9EXr3hQ8wZGT2irQfLA3pwXPw/91LAHzrO0asTFCCCAAAIIIIAAAggggAACCCDQrQKEt93Kn/LDCW9TpsudCwlvc6cWjAQBBPJfwGvnrQ1wTx3cp09WP6+969/U0OqpmnjLbaro+yUHqbG+Xp+uWalNf3tYtXs+Va/evc0+o8VmqeQm53O7pHL/kaM1+foFGj1jrk42tai2sTm2D25n0l47b1OrlNfwNj7AbBemxoVmyQLMWIdqF8vWRrs1ky457LKscvx7p/oss8ayFs253+kaThoOdhoqBrsXqbfOWzldtIWFFSos6Kvnlu/QX5du1O7dx83oW2xjt+m2jXR5NzfbBbplfomgVF+96nzdfselOufcYvPZSedcP4fXzls/92x/blddu64dvXHz0K0ju6fPs3RqxLUIIIAAAggggAACCCCAAAIIINC9AoS33euf6tMJb1OVy6HrCG9zqBgMBQEE8l7AS+etRTi+Z5e2mD1sD5jgtv74EZX07a/h06/RpJtvU+WAQfroxSe1/cUnVLN7hyrKylRslqwtLilVfd0ZJ0izHbfV18/XoCnTVF9WqXrTIOk1PstG563XQncIaLtc0tZjuNluv1LbcBm/LHGn3ZYJg079WW3hbbLlm+1DOgu5PT7TI66Xzls7lxoamsxetna57TK98fpBPfzQJn322Qnz3za8bTG/NFAUC29tgFtRUaprrztP//aDS0wXbr35rNHp0LXn+Tky23nr8osEcQF70i5nD0srJwv3e+I881NzzkUAAQQQQAABBBBAAAEEEEAAgdwSILzNrXp4HQ3hrVepHD6P8DaHi8PQEEAg7wTcOm9tGHZy/x59+voKbX36LyqoqzUBWInqTadtQVUfTVzwrya8Hawtzy7V8W2bYkslNzXYkKxFJSbIHXjeWI2/Zq7GzJyn2pZC1Zqu2+hhl7Xt6shW561rYTvrgE0SvLbdy23/2fZPjV+WuLNr3QNW13dxToh7ViwYbL8scvRO2QlvvXbe2lHV1zdq16fHtOKFvXr11YM6fswugdxsQtnI3LJzzy6jXFBQ6HTiXjixr+bdOFyXXDpYAwZWeSOKOyvjnbftlj3ucoDJ5mKX87D1bkkD3p43z3wXnwsQQAABBBBAAAEEEEAAAQQQQCBnBAhvc6YUvgZCeIlgZ30AACAASURBVOuLKzdPJrzNzbowKgQQyE8Bt87bpsZGbVvxlHasfFp1e3aqrLTUgbBL19oAt7ncBGGFpoPxzGmVlxSboKxIBeanxSyXbM8ZNn6iLrrxmxpy6ZWqLSpVg4+O26h4NjpvU96zNWPhbeTtY8vlJpt+CSFeGkFxjoS3bp23tlvWBrH22PLhIf3vnzZpw4ZjaqgvNiGt/Yksm2yDW3vY8Lalxf7YZZYbNWhQoebdNEa3fWuy83n8Xs5evt2Z67yN36vYy0i62Ae5i+W52zqsO4b0PWmeeRHmHAQQQAABBBBAAAEEEEAAAQQQyE0BwtvcrIvbqAhv3YRC8DnhbQiKxBARQCBvBNw6b+2etQfXvaY9a/6ho9s/1NnTdr9Qs69oaZkazJLIdXV1TghWZjpsyyur1NTYoMaGBmfZ5GHjJ2ncjNkaddVs1ReXmo7b6H6lkQDOy5GtzttMh7cp3z8OKVnA1rakstf9e5Oo50h469Z5a8PburpGfbT1iFau2KUXnv/M/AJBodMJXmJ+caA1s42Ft21v2qLGxiadOXNGk6r76Zb5Y3Xp1KEaMaKvCXwLWvfQ7XpOZrTz1m1J5NiLtNW4w1LaKXfedpwP+T7PvPy7wzkIIIAAAggggAACCCCAAAIIIJCbAoS3uVkXt1ER3roJheBzwtsQFIkhIoBA3gi4dd7aF+1VVKCaTz7U+089qs83vq0mE84WFJqwy6RltrvWHs7yx61LILeYvxs0+gJdfPNCjbhipk41F+hs5LSUjvB23rZ1VHrbt9Y7Tyxgi3VapvGsHAlv3Tpvrc7nn5/Qb5es1xtrDpjpZ/ZWLi52OmztYffB7T+gUr17mV8sMPviHj1aqxMn6mKodq6ePXtGw84p1e13VuvmW8Y7n9lzS0rc97/NVOdtx1p2Pg/agtV23bMp7nnrNuPycZ65vTOfI4AAAggggAACCCCAAAIIIIBA7goQ3uZubboaGeFtOOuWMGrC2zwoIq+AAAKhEXDrvLUvUmqysQoT4B79YL0+efVF7XjrdZ2trXG6a4tNB649bIduvenEtSHuiEkXO3vcDrv8ajWWVepMa3AbXc7WbZ/beLxwd97KrFS7SHPuX2teqbP9ZOPO8RPEJum0TO1ZZmg5Et66dd7aebF790n916/e0/p1R5zgtqys2ISvzc4vEQwd1kfXXXeBJk0epmNHz+jV1Tu09p+7nOlkg13bfWu7d8vLW/S971drwa3jnM/s/rn2866OzHXedtFNm2xAnXXpxu2Zm/wXBZI9x0Pgn4fzLDT/ODNQBBBAAAEEEEAAAQQQQAABBBDoIEB4G85JQXgbzroljJrwNg+KyCsggEBoBLx03tqXMdmt+hYX6MT2zXrvyb9o7wcbVH+mNvaeNpAtMmHagFFjVD13vkbPmKuTTS2qbbT7jRb63l80HjC8nbf2LeL3ou24V2n8ErXxSyu3BbEm9n1kve6pjhOJC/ASg7rUnhVEeBtEZ7GXztsTxxv00spDWv3KPn28/ZBZCrneCXH79CnTV//PeVq4cLJGjupjsAr03PJteuaprdq58wsnoLXHkKF9ddnl5+jrc89R9eTezt/F76Xb1Rc3I523HjpmE8cUtz9u/P62ceGtPb/zeZH4SwQ9cZ6F5h9nBooAAggggAACCCCAAAIIIIAAAh0ECG/DOSkIb8NZt4RRE97mQRF5BQQQCI2Al87b6MuUmAC30qyWfHL7Jm17abm2vbFKjfVnY+9qO26rr5+vQVOm6WxphepNx21LmhJeO2/9LD3bNqQ09omN3sTLXqNxYWtnHB3Dz7iQrvOLtOLBeRoY/3kqz0q589ZE0w9M1e3L4gaw8BGtb02a/dbES+et+TUCnTheprfWHtLyv2/Vpvf3ql+/Cs2Ze6FuuGGsRp1XYuZcgzOg2poSvfP2F3rsb+9r86a9GjCgStfMusAEt2M1ZkyJCovOOOfZjnC3bnCvnbf+3jmuxnFurl+ZWFAb98sAcfNw8Xn36/74msRu2PGXB0zbtZYvmiOnOTyk88zVixMQQAABBBBAAAEEEEAAAQQQQCBvBAhvw1lKwttw1i1h1IS3eVBEXgEBBEIj4KXzNrrcsX2pErO/aB/TgfvFh+/pg+cf1/4tm9TYUK/+I87ThFk3aMw1N6i2pVC1puvWXme7btM9vHTe+gvNoiPKUnjb+rj4Lsc2k86XU3bOaddRGb2uQzduO2Rfz0ojvO0Q/sV1g/qtiZfOW9tRW6BKHTsurVr5md57d7/Z57ZC824ar/ETeps5d9IsodzohLGFBZWmq7ZSzz79sd5++3PTddtbM2eepykX9zfn1RixSMjr9fDSeevrnWPuyULVrkYV12EdDX3b/RKBSWRbl+tuvY9bOBzieea1fpyHAAIIIIAAAggggAACCCCAAALhFyC8DWcNCW/DWbeEURPe5kEReQUEEAiNgJ/O2+hL2SWUe5v/qdm5VVv+8bRqjx/Tl80et0MuvVI1hSUyW5Cm3XEbe9Zjv9G9994bGk8GmijghMgrr+vYIZwEylvnrb3QTECV6dSpEtWcLjTLJkv9vtRg/qwzf9+6wbJzf3teiTmvrPW8FvXpa/e3td3iTb5K5bXz1tdNORkBBBBAAAEEEEAAAQQQQAABBBBAwJcA4a0vrpw5mfA2Z0qR+kAIb1O340oEEEDAr4CXztv4ezY3R/awLTW5WJXpwD28aZ3qa05p2EXT1FBWYTpuvS1D62ecXjpv/dyPc7Mn4HSiqm0p5a6e7K3ztm1+2Q5cFZSZWzabTtrT5s+mhCWQo8shR84rN583ms/tUskNnpZKbj9WL5232ZPlSQgggAACCCCAAAIIIIAAAggggEDPEyC8DWfNCW/DWbeEURPe5kEReQUEEAiNQCqdt9GXsx24vQrN0simz9YulXw2vukxIAGve94G9DhuE6RA67LA5z2yXq3b4HZ5d++dt0EO0tu96Lz15sRZCCCAAAIIIIAAAggggAACCCCAQCYFCG8zqZu5exPeZs42a3cmvM0aNQ9CAAEE5LfzNkoW7WosMQGu2QY3FtxG/z5IWjpvg9TM3r3sksn3a7EenDfQ00O9dt56ulkGTqLzNgOo3BIBBBBAAAEEEEAAAQQQQAABBBDwIUB46wMrh04lvM2hYqQ6FMLbVOW4DgEEEPAvkE7nrf+n+b+Czlv/ZmG9gs7bsFaOcSOAAAIIIIAAAggggAACCCCAAALZESC8zY5z0E8hvA1atBvuR3jbDeg8EgEEeqzAzx99SoWfbc3Z97edvPfdd1/Ojo+BBSfw1NM/19YthcHdMMA7MQ8DxORWCCCAAAIIIIAAAggggAACCCCAQIoChLcpwnXzZYS33VyAIB5PeBuEIvdAAAEEEEAAAQQQQAABBBBAAAEEEEAAAQQQQAABBPJHgPA2nLUkvA1n3RJGTXibB0XkFRBAAAEEEEAAAQQQQAABBBBAAAEEEEAAAQQQQACBAAUIbwPEzOKtCG+ziJ2pRxHeZkqW+yKAAAIIIIAAAggggAACCCCAAAIIIIAAAggggAAC4RQgvA1n3Qhvw1m3hFET3uZBEXkFBBBAAAEEEEAAAQQQQAABBBBAAAEEEEAAAQQQQCBAAcLbADGzeCvC2yxiZ+pRhLeZkuW+CCCAAAIIIIAAAggggAACCCCAAAIIIIAAAggggEA4BQhvw1k3wttw1i1h1IS3eVBEXgEBBBBAAAEEEEAAAQQQQAABBBBAAAEEEEAAAQQQCFCA8DZAzCzeivA2i9iZehThbaZkuS8CCCCAAAIIIIAAAggggAACCCCAAAIIIIAAAgggEE4Bwttw1o3wNpx1Sxg14W0eFJFXQAABBBBAAAEEEEAAAQQQQAABBBBAAAEEEEAAAQQCFCC8DRAzi7civM0idqYeRXibKVnuiwACCCCAAAIIIIAAAggggAACCCCAAAIIIIAAAgiEU4DwNpx1I7wNZ90SRk14mwdF5BUQQAABBBBAAAEEEEAAAQQQQAABBBBAAAEEEEAAgQAFCG8DxMzirQhvs4idqUcR3mZKlvsigAACCCCAAAIIIIAAAggggAACCCCAAAIIIIAAAuEUILwNZ90Ib8NZt4RRE97mQRF5BQQQQAABBBBAAAEEEEAAAQQQQAABBBBAAAEEEEAgQAHC2wAxs3grwtssYmfqUYS3mZLlvggggAACCCCAAAIIIIAAAggggAACCCCAwP9n7zzAJCuqNlxLNP6KZDOoqIiASjBnUaIYMCIgiuQooKiwgGACYQEFjCRFRURQgpizAkpSQUHBrIiwZiXuf9/aObPVvd0zPTO3e/r2vvd59tndnnsrvOfU6d371TklAQlIQALNJKB420y7Kd42024to1a8HQEjOgUJSEACEpCABCQgAQlIQAISkIAEJCABCUhAAhKQgAQkUCMBxdsaYQ6wKcXbAcLuV1eKt/0ia7sSkIAEJCABCUhAAhKQgAQkIAEJSEACEpCABCQgAQlIoJkEFG+baTfF22barWXUircjYESnIAEJSEACEpCABCQgAQlIQAISkIAEJCABCUhAAhKQgARqJKB4WyPMATaleDtA2P3qSvG2X2RtVwISkIAEJCABCUhAAhKQgAQkIAEJSEACEpCABCQgAQk0k4DibTPtpnjbTLu1jFrxdgSM6BQkIAEJSEACEpCABCQgAQlIQAISkIAEJCABCUhAAhKQQI0EFG9rhDnAphRvBwi7X10p3vaLrO1KQAISkIAEJCABCUhAAhKQgAQkIAEJSEACEpCABCQggWYSULxtpt0Ub5tpt5ZRK96OgBGdggQkIAEJSEACEpCABCQgAQlIQAISkIAEJCABCUhAAhKokYDibY0wB9iU4u0AYferK8XbfpG1XQlIQAISkIAEJCABCUhAAhKQgAQkIAEJSEACEpCABCTQTAKKt820m+JtM+3WMmrF2xEwolOQgAQkIAEJSEACEpCABCQgAQlIQAISkIAEJCABCUhAAjUSULytEeYAm1K8HSDsfnWleNsvsrYrAQlIQAISkIAEJCABCUhAAhKQgAQkIAEJSEACEpCABJpJQPG2mXZTvG2m3VpGrXg7AkZ0ChKQgAQkIAEJSEACEpCABCQgAQlIQAISkIAEJCABCUigRgKKtzXCHGBTircDhN2vrhRv+0XWdiUgAQlIQAISkIAEJCABCUhAAhKQgAQkIAEJSEACEpBAMwko3jbTboq3zbRby6gVb0fAiE5BAhKQgAQkIAEJSEACEpCABCQgAQlIQAISkIAEJCABCdRIQPG2RpgDbErxdoCw+9WV4m2/yNquBCQgAQlIQAISkIAEJCABCUhAAhKQgAQkIAEJSEACEmgmAcXbZtpN8baZdmsZteLtCBjRKUhAAhKQgAQkIAEJSEACEpCABCQgAQlIQAISkIAEJCCBGgko3tYIc4BNKd4OEHa/ulK87RdZ25WABCQgAQlIQAISkIAEJCABCUhAAhKQgAQkIAEJSEACzSSgeNtMuyneNtNuLaNWvB0BIzoFCUhAAhKQgAQkIAEJSEACEpCABCQgAQlIQAISkIAEJFAjAcXbGmEOsCnF2wHC7ldXirf9Imu7EpCABCQgAQlIQAISkIAEJCABCUhAAhKQgAQkIAEJSKCZBBRvm2k3xdtm2q1l1Iq3I2BEpyABCUhAAhKQgAQkIAEJSEACEpCABCQgAQlIQAISkIAEaiSgeFsjzAE2pXg7QNj96krxtl9kbVcCEpCABCQgAQlIQAISkIAEJCABCUhAAhKQgAQkIAEJNJOA4m0z7aZ420y7tYxa8XYEjOgUJCABCUhAAhKQgAQkIAEJSEACEpCABCQgAQlIQAISkECNBBRva4Q5wKYUbwcIu19dKd72i6ztSkACEpCABCQgAQlIQAISkIAEJCABCUhAAhKQgAQkIIFmElC8babdFG+babeWUSvejoARnYIEJCABCUhAAhKQgAQkIAEJSEACEpCABCQgAQlIQAISqJGA4m2NMAfYlOLtAGH3qyvF236RtV0JSEACEpCABCQgAQlIQAISkIAEJCABCUhAAhKQgAQk0EwCirfNtJvibTPt1jJqxdsRMKJTkIAEJCABCUhAAhKQgAQkIAEJSEACEpCABCQgAQlIQAI1ElC8rRHmAJtSvB0g7H51pXjbL7K2KwEJSEACEpCABCQgAQlIQAISkIAEJCABCUhAAhKQgASaSUDxtpl2U7xtpt1aRq14OwJGdAoSkIAEJCABCUhAAhKQgAQkIAEJSEACEpCABCQgAQlIoEYCirc1whxgU4q3A4Tdr64Ub/tF1nYlIAEJSEACEpCABCQgAQlIQAISkIAEJCABCUhAAhKQQDMJKN42026Kt820W8uoFW9HwIhOQQISkIAEJCABCUhAAhKQgAQkIAEJSEACEpCABCQgAQnUSEDxtkaYA2xK8XaAsPvVleJtv8jargQkIAEJSEACEpCABCQgAQlIQAISkIAEJCABCUhAAhJoJgHF22baTfG2mXZrGbXi7QgY0SlIQAISkIAEJCABCUhAAhKQgAQkIAEJSEACEpCABCQggRoJKN7WCHOATSneDhB2v7pSvO0XWduVgAQkIAEJSEACEpCABCQgAQlIQAISkIAEJCABCUhAAs0koHjbTLsp3jbTbi2jVrwdASM6BQlIQAISkIAEJCABCUhAAhKQgAQkIAEJSEACEpCABCRQIwHF2xphDrApxdsBwu5XV4q3/SJruxKQgAQkIAEJSEACEpCABCQgAQlIQAISkIAEJCABCUigmQQUb5tpN8XbZtqtZdSKtyNgRKcgAQlIQAISkIAEJCABCUhAAhKQgAQkIAEJSEACEpCABGokoHhbI8wBNqV4O0DY/epK8bZfZG1XAhKQgAQkIAEJSEACEpCABCQgAQlIQAISkIAEJCABCTSTgOJtM+2meNtMu7WMWvF2BIzoFCQgAQlIQAISkIAEJCABCUhAAhKQgAQkIAEJSEACEpBAjQQUb2uEOcCmFG8HCLtfXSne9ous7UpAAhKQgAQkIAEJSEACEpCABCQgAQlIQAISkIAEJCCBZhJQvG2m3RRvm2m3llEr3o6AEZ2CBCQgAQlIQAISkIAEJCABCUhAAhKQgAQkIAEJSEACEqiRgOJtjTAH2JTi7QBh96srxdt+kbVdCUhAAhKQgAQkIAEJSEACEpCABCQgAQlIQAISkIAEJNBMAoq3zbSb4m0z7dYyasXbETCiU5CABCQgAQlIQAISkIAEJCABCUhAAhKQgAQkIAEJSEACNRJQvK0R5gCbUrwdIOx+daV42y+ytisBCUhAAhKQgAQkIAEJSEACEpCABCQgAQlIQAISkIAEmklA8baZdlO8babdWkateDsCRnQKEpCABCQgAQlIQAISkIAEJCABCUhAAhKQgAQkIAEJSKBGAoq3NcIcYFOKtwOE3a+uFG/7RdZ2JSABCUhAAhKQgAQkIAEJSEACEpCABCQgAQlIQAISkEAzCSjeNtNuirfNtFvLqBVvR8CITkECEpCABCQgAQlIQAISkIAEJCABCUhAAhKQgAQkIAEJ1EhA8bZGmANsSvF2gLD71ZXibb/I2q4EJCABCUhAAhKQgAQkIAEJSEACEpCABCQgAQlIQAISaCYBxdtm2k3xtpl2axm14u0IGNEpSEACEpCABCQgAQlIQAISkIAEJCABCUhAAhKQgAQkIIEaCSje1ghzgE0p3g4Qdr+6UrztF1nblYAEJCABCUhAAhKQgAQkIAEJSEACEpCABCQgAQlIQALNJKB420y7Kd42024to1a8HQEjOgUJSEACEpCABCQgAQlIQAISkIAEJCABCUhAAhKQgAQkUCMBxdsaYQ6wKcXbAcLuV1eKt/0ia7sSkIAEJCABCUhAAhKQgAQkIAEJSEACEpCABCQgAQlIoJkEFG+baTfF22barWXUircjYESnIAEJSEACEpCABCQgAQlIQAISkIAEJCABCUhAAhKQgARqJKB4WyPMATaleDtA2P3qSvG2X2RtVwISkIAEJCABCUhAAhKQgAQkIAEJSEACEpCABCQgAQk0k4DibTPtpnjbTLu1jFrxdgSM6BQkIAEJSEACEpCABCQgAQlIQAISkIAEJCABCUhAAhKQQI0EFG9rhDnAphRvBwi7X10p3vaLrO1KQAISkIAEJCABCUhAAhKQgAQkIAEJSEACEpCABCQggWYSULxtpt0Ub5tpt5ZRK96OgBGdggQkIAEJSEACEpCABCQgAQlIQAISkIAEJCABCUhAAhKokYDibY0wB9iU4u0AYferK8XbfpG1XQlIQAISkIAEJCABCUhAAhKQgAQkIAEJSEACEpCABCTQTAKKt820m+JtM+3WMmrF2xEwolOQgAQkIAEJSEACEpCABCQgAQlIQAISkIAEJCABCUhAAjUSULytEeYAm1K8HSDsfnWleNsvsrYrAQlIQAISkIAEJCABCUhAAhKQgAQkIAEJSEACEpCABJpJQPG2mXZTvG2m3VpGrXg7AkZ0ChKQgAQkIAEJSEACEpCABCQgAQlIQAISkIAEJCABCUigRgKKtzXCHGBTircDhN2vrhRv+0XWdiUgAQlIQAISkIAEJCABCUhAAhKQgAQkIAEJSEACEpBAMwko3jbTboq3zbRby6gVb0fAiE5BAhKQgAQkIAEJSEACEpCABCQgAQlIQAISkIAEJCABCdRIQPG2RpgDbErxdoCw+9WV4m2/yNquBCQgAQlIQAISkIAEJCABCUhAAhKQgAQkIAEJSEACEmgmAcXbZtpN8baZdmsZteLtCBjRKUhAAhKQgAQkIAEJSEACEpCABCQgAQlIQAISkIAEJCCBGgko3tYIc4BNKd4OEHa/ulK87RdZ25WABCQgAQlIQAISkIAEJCABCUhAAhKQgAQkIAEJSEACzSSgeNtMuyneNtNuLaNWvB0BIzoFCUhAAhKQgAQkIAEJSEACEpCABCQgAQlIQAISkIAEJFAjAcXbGmEOsCnF2wHC7ldXirf9Imu7EpCABCQgAQlIQAISkIAEJCABCUhAAhKQgAQkIAEJSKCZBBRvm2k3xdtm2q1l1Iq3I2BEpyABCUhAAhKQgAQkIAEJSEACEpCABCQgAQlIQAISkIAEaiSgeFsjzAE2pXg7QNj96krxtl9kbVcCEpCABCQgAQlIQAISkIAEJCABCUhAAhKQgAQkIAEJNJOA4m0z7aZ420y7tYxa8XYEjOgUJCABCUhAAhKQgAQkIAEJSEACEpCABCQgAQlIQAISkECNBBRva4Q5wKYUbwcIu19dKd72i6ztSkACEpCABCQgAQlIQAISkIAEJCABCUhAAhKQgAQkIIFmElC8babdFG+babeWUSvejoARnYIEJCABCUhAAhKQgAQkIAEJSEACEpCABCQgAQlIQAISqJGA4m2NMAfYlOLtAGH3qyvF236RtV0JSEACEpCABCQgAQlIQAISkIAEJCABCUhAAhKQgAQk0EwCirfNtJvibTPt1jJqxdsRMKJTkIAEJCABCUhAAhKQgAQkIAEJSEACEpCABCQgAQlIQAI1ElC8rRHmAJtSvB0g7H51pXjbL7K2KwEJSEACEpCABCQgAQlIQAISkIAEJCABCUhAAhKQgASaSUDxtpl2U7xtpt1aRq14OwJGdAoSkIAEJCABCUhAAhKQgAQkIAEJSEACEpCABCQgAQlIoEYCirc1whxgU4q3A4Tdr64Ub/tF1nYlIAEJSEACEpCABCQgAQlIQAISkIAEJCABCUhAAhKQQDMJKN42026Kt820W8uoFW9HwIhOQQISkIAEJCABCUhAAhKQgAQkIAEJSEACEpCABCQgAQnUSEDxtkaYA2xK8XaAsPvVleJtv8jargQkIAEJSEACEpCABCQgAQlIQAISkIAEJCABCUhAAhJoJgHF22baTfG2mXZrGbXi7QgY0SlIQAISkIAEJCABCUhAAhKQgAQkIAEJSEACEpCABCQggRoJKN7WCHOATSneDhB2v7pSvO0XWduVgAQkIAEJSEACEpCABCQgAQlIQAISkIAEJCABCUhAAs0koHjbTLsp3jbTbi2jVrwdASM6BQlIQAISkIAEJCABCUhAAhKQgAQkIAEJSEACEpCABCRQIwHF2xphDrApxdsBwu5XV4q3/SJruxKQgAQkIAEJSEACEpCABCQgAQlIQAISkIAEJCABCUigmQQUb5tpN8XbZtqtZdSKtyNgRKcgAQlIQAISkIAEJCABCUhAAhKQgAQkIAEJSEACEpCABGokoHhbI8wBNqV4O0DY/epK8bZfZG1XAhKQgAQkIAEJSEACEpCABCQgAQlIQAISkIAEJCABCTSTgOJtM+2meNtMu7WMWvF2BIzoFCQgAQlIQAISkIAEJCABCUhAAhKQgAQkIAEJSEACEpBAjQQUb2uEOcCmFG8HCLtfXSne9ous7UpAAhKQgAQkIAEJSEACEpCABCQgAQlIQAISkIAEJCCBZhJQvG2m3RRvm2m3llEr3o6AEZ2CBCQgAQlIQAISkIAEJCABCUhAAhKQgAQkIAEJSEACEqiRgOJtjTAH2JTi7QBh96srxdt+kbVdCUhAAhKQgAQkIAEJSEACEpCABCQgAQlIQAISkIAEJNBMAoq3zbSb4m0z7dYyasXbETCiU5CABCQgAQlIQAISkIAEJCABCUhAAhKQgAQkIAEJSEACNRJQvK0R5gCbUrwdIOx+daV42y+ytisBCUhAAhKQgAQkIAEJSEACEpCABCQgAQlIQAISkIAEmklA8baZdlO8babdWkateDsCRnQKEpCABCQgAQlIQAISkIAEJCABCUhAAhKQgAQkIAEJSKBGAoq3NcIcYFOKtwOE3a+uFG/7RdZ2JSABCUhAAhKQgAQkIAEJSEACEpCABCQgAQlIQAISkEAzCSjeNtNuirfNtFvLqBVvR8CITkECEpCABCQgAQlIQAISkIAETlBshQAAIABJREFUJCABCUhAAhKQgAQkIAEJ1EhA8bZGmANsqqt4u2DBggEOw65mQuDIecfP5HGflYAEJCABCUhAAhKQgAQkIAEJSEACEpCABCQgAQlIQAISGDECb99nrxGb0WhOZ86cOS0Ty+KtQm2zja1422z7OXoJSEACEpCABCQgAQlIQAISkIAEJCABCUhAAhKQgAQkUDcBxdu6iQ6mvTlv3XP3WlJsFYAHY7BOvSjezh57e5aABCQgAQlIQAISkIAEJCABCUhAAhKQgAQkIAEJSEACw0hA8XZ2rdKeUdvraHoSbxVme8U5O/cdcexxs9OxvUpAAhKQgAQkIAEJSEACEpCABCQgAQlIQAISkIAEJCABCQwlgXfsu/dQjstBpTSRsNsi3s5EpJ3JsxppZgQUb2fGz6clIAEJSEACEpCABCQgAQlIQAISkIAEJCABCUhAAhKQwKgRULydXYtOJ/OWZ+a8ZY/dJiybrCg7u4btpfd3HjOvl9u8RwISkIAEJCABCUhAAhKQgAQkIAEJSEACEpCABCQgAQlIYAkhcPB++ywhM23mNLuJuy3i7UyE2gW1nJzbTLizPep3HnPsbA/B/iUgAQlIQAISkIAEJCABCUhAAhKQgAQkIAEJSEACEpCABIaIwMH77TtEo1nyhlIl0U75Gs+8bRdtFxdiJ1dmJ79jyuPzgR4JHH70MT3e6W0SkIAEJCABCUhAAhKQgAQkIAEJSEACEpCABCQgAQlIQAJLAoFD9t9vSZjm0M5xYu229ael0DvnwN13HdddF4m2Cz/qKMh2SbFVvJ093zjsqPfPXuf2LAEJSEACEpCABCQgAQlIQAISkIAEJCABCUhAAhKQgAQkMHQE5h7w5qEb05I0oMXE2w6puIvuWfgnbsnibSnatiu5PYuy1k2eNX87VPF21tjbsQQkIAEJSEACEpCABCQgAQlIQAISkIAEJCABCUhAAhIYRgKHKt7OrlkmqZs8LtyO3Tcm36Y5B+xG5u2CRVm2lQjbIRW3cxZuOeWeVd7Z5TSKvc9931GjOC3nJAEJSEACEpCABCQgAQlIQAISkIAEJCABCUhAAhKQgAQkME0Chx14wDSf9LFaCHSpm9zycSncxp8f9ahHKbvWYgEbkYAEJCABCUhAAhKQgAQkIAEJSEACEpCABCQgAQlIQAISkIAEJDB9AnPWXHNNxdvp8/NJCUhAAhKQgAQkIAEJSEACEpCABCQgAQlIQAISkIAEJCABCUhAArUQmLPGGmssmFOl4XLwrb/LQT9wHRgHjAPGAeOAccA4YBwwDhgHjAPGAeOAccA4YBwwDhgHjAPGAeOAccA4YBwwDhgHZikOkHnrAnQBugBnaQG6ccKNI26cceOQccA4YBwwDhgHjAPGAeOAccA4YBwwDhgHjAPGAeOAccA4YBwwDhgHjANjcSBn3taSw2sjEpCABCQgAQlIQAISkIAEJCABCUhAAhKQgAQkIAEJSEACEpCABCQwbQKKt9NG54MSkIAEJCABCUhAAhKQgAQkIAEJSEACEpCABCQgAQlIQAISkIAE6iMw5+EPf7hn3pqKbiq6JSksSWEcMA4YB4wDxgHjgHHAOGAcMA4YB4wDxgHjgHHAOGAcMA4YB4wDxgHjgHHAODDbcYCyyZ5565m3nnnrmbfGAeOAccA4YBwwDhgHjAPGAeOAccA4YBwwDhgHjAPGAeOAccA4YBwwDhgHjAPGgdmNAznztr5EXluSgAQkIAEJSEACEpCABCQgAQlIQAISkIAEJCABCUhAAhKQgAQkIIHpEFC8nQ41n5GABCQgAQlIQAISkIAEJCABCUhAAhKYlMDznve8Se+Zyg1kgdx9993pHve4R7rrrrvSH//4x/Tb3/42/fOf/5xKM0N377LLLpvWWmut9LCHPSzP77bbbsvlCvk13StY0fYyyyyTbr311nTDDTfk32E3bNeKK66YHvOYx6TVVlstjw8OweD2229P8+fPT7/+9a/Tn/70p2kPfemllx6f+//93/+l7bffPq277rrp5z//efra176Wrrzyytw29wW/9s423HDDdPDBB6c777wzHXLIIemnP/1pWmWVVdIxxxyT1l9//TR37tz0uc99brydknVpT9rv9cLf8Q1+/eUvfxkfZ7fnH//4x6eHPOQh6Te/+U365S9/mf2p0xXjmcpYOj0TGXr08YAHPCA9//nPTxtvvHG644470oUXXpi+/e1vd53q8ssvn7bbbru0wQYbpOuuuy59/etfT1dddVW2/1JLLZWf489ew0sgYgzrdBhjy/CSm3hk7etqnXXWSWuvvXb617/+lb75zW+m3//+97mB8r6mzrUf437ta1+btt1223TFFVekD33oQzkeekmgSQTmVF/6nnk727Wr7d8a+tbQt4a+ccA4YBwwDhgHjAPGAeOAccA4YBwwDoxgHHjb295Wu10RBxB8EHQQzi699NL0hz/8ofZ+BlkyEnHuRS96UVpvvfVyLERsQ0AsX8xPdTw8CyuEFUQwGH33u99NN95447g4PEwlER/xiEekF7zgBak64i0Ltf/5z3/ScsstNy7iwQMuCPbXXHNN+tWvfpX++9//Ttvu97///dOOO+6YnvCEJ+T2vvzlL6cf//jHk7b3lKc8JR122GFZvH3LW96SffB+97tf2n333dMjH/nIdMopp2SxMoRnGHfjHC+RJ7PDfe9737TRRhslhOPrr78+nXPOObnN8rkQpul3yy23TE984hPTj370o/Sd73wn/f3vfx+fF74Qwvhk/fbyc9qjT9rk/pVWWim98IUvTE996lOzvc4///wsyHLPfe5znyzO8/nvfve7fP8973nPbAfmh4j+1a9+NdthIm69jGuq68X7p1cilk0Q+OWDHvSg9Oc//zlde+212baT8cRvSjuyFvh7fB5/b2+n9N+Ij938uVxfU3mufRyT9dPt/tgUMVV/jf5i7jzPunnSk56UfyHennfeeXljRhln2sfZy7i72am0T2ykmGw+nfqfqh3b+43x8Tmxgu9K4sf//ve/HIPLn4cfENuJf0972tNyPPrhD3+Y4wobXybzS38+vTggtz5xo2zyVAOI989urWv5y9+A2KeAOIIvSowXxgvjhfHCOGAcMA4YB4wDxgHjgHFgNuMAwladF3MJQZI/X3zxxenUU0/N4hufN83fQ1AgW/Gggw5Km222WcbFy2lE15lm3sKErFvaQRgj+wgBF9FzNv2ik50QRWGAAHrJJZfkrLJ73/ve+QU94uUDH/jALOzygv4b3/hG+tSnPpUzNHmJ36vdS4ET0Wm33XbLGZ/4KRmibARo59IusCJKvu9978vj2muvvfIY2ExABi8iLr5IdnDZTjfBtFchFeHmVa96VXr1q1+dhWE2RZDVWs4n/ky/hx9+eHrZy16WzjrrrPThD384i2oxnvCpdsFrIqGnm6AWn9N3CClkUG+11VbpGc94Rvbjz3/+81kYp38yk7feeus8HkRuMjXvda97pV122SU9+clPzuy+9KUvpcsuu6xFmCnXwbD57ZI8HmIUYuLOO++cf6cKwic+8YksLMbGim4bFEJ0DGGwzK7GrzrF88jE7iT0dvPnTvYJv51og0D7+EK47CYUl/eX/jqdjRIxz3JdPfShD80Z7c95znPS3/72t3TyySfnuMW4sAPxoBOf4DpVP4Vxu+DNZxMJ5d3iRCcBt4w3pWBbfl4+x5+JH1FRgCx94ktZoSFsxH077bRTHj9VENgMArOJ7D1VPt7v/696/XfHTO7Lmbd1/iPatiQgAQlIQAISkIAEJCABCUhAAhKQgAQkAAHK3Pbz+ta3vpWOP/74XEa2ieU64+U4gtfRRx+dX8z36yLzFtGR8sBkbg3bRdYtpYcRarEpQh6Zt7z45HcyqCgHTIYmL86Zxyc/+cn0k5/8JE8FAYMX+ZEB2j4/WCOGIHJwkZ1FtixZg1dffXUWOhFD6I++KMWNMNx+Pf3pT0/vf//7czs8j3jLhQjJszzTzRfpk3H+4x//6FrKuJNdyGpEjNhhhx2ycI3YifBJW/QVAg6fcX3gAx9Im2++eRbR8CsyITtdK6ywQmaCsIH42suFrzLPv/71rx1vh92LX/zi9KxnPSvP8bOf/WwWb8ma4/PXve516Re/+EU68sgj0y233JLtzXwQ77Hl2WefnX9nXCuvvHLOwIaX13AQiJjFaNZcc8284YTy+FQN4GdkWh966KHj/hHCxXCMvrmjYN2xgQPeN998c5o3b15Lmfcmfv/1Yg02H0VsIn7ga8Q14n95lX7GJho43XTTTTnr30sCTSWgeNtUyzluCUhAAhKQgAQkIAEJSEACEpCABCQw5AQ4Y7XOC5GKF7mIVlwXXHBB+uhHP5rFniaeixkvnBHREDwod8uF6BXC5XT5tbNCDEXUI3MTQWzYLoTr97znPVlYJqP1Zz/72WJDRMB4+ctfnjjLkGxXxN7PfOYz+T4ydsmmRRBsP9sQYfXBD35w9huED8pncm+It/gPAiOlmLEFZ8siwpL9i/BZnhmLeBuZt3vuuWcWbxEYHv3oR2cBl7LUpbCJjRFt6X/11VfPdqWMMVmKtN+L6ELmLaInvxBv99tvv5bMROZfnuf77ne/O73yla/M2ckf/OAHc6npuBDYmDvjWXXVVfPYEW+5BzadBGvaJjucrDfO90W45n5+/fvf/x4XzekDwZXMWzjBDTGW0s2PetSjst0Qy2FEhia+yFje8IY3ZPEWH6W8KXEDOyAOIkhjTzaCkM3pNbsESjGNDQIvfelLc0l2/Aq7Y7t3vOMdeSNEt4t7aYc1zPrAxsR1fuFrkXnbHtP5Gc9ROpd78K94rtO9tB2ZmTzLc6w/+uNZfo9szXKsPEesYMMB9+Pv+B6/d/qeift5Jkq9xyaOXjdFlP0zR34RT1hfXGzgQLgk+5ay8ieddNL4xhHmxrh4JuYZG0noPzasTMVzoq34Hop2+L0Ts7AN90cmcNinnRm2KzcB8CzPxXEIsGPMxMaYG20S9yjJTkwhfsAmNq8wN+bMZhB+cT82I7bR/3QYTIWX90qgHwTmVCn3nnlrqdShK5Vj6QFLD8ykpID+o//oP5YGNA4YB4wDxgHjgHHAOGAcMA4MRxxADKvz6iTefuxjH8uZk3WXRIxSjrzELl8QM5+6/CvYIO5xjuoWW2yRP+qXeIuQh2DGS+9hi5PPfe5zE6Ij4i3ljCmL2YkzZ9RSXnnjjTfOYi/lQxE5yErjnENK7lJKu5xfdWxcFpl4qf/9738/C6AIM/SDmEgmKJm2ZGwhbFOuGaESkZXsbp6JM1qf+cxnZvEWMSDE2zjzFrHxjDPOSN/85jdz/4wLURfBgazhyHAlO/XWW2/NoiZlrOPM5hhz+7wRWbfbbru07bbbpq985SvpzW9+84T2o2wyQumnP/3pdOKJJ+b2w2833XTTnOENizgLF0EWsQPfoGwx90cGM2IsXJk3TJgD4hFCC2sEEZr5IrYzbgRqst6ibDLn8yLk4duvec1rspBNv5zHy8YLhG7KQdM+oi7tczYuwgt2oFw2Nvne976X7UBMmU4p2mHz96aOJ4Q5xo+Yhk1Zb5dffnkun4wv8Xd8ifLh7fESv6FENkIkmxJYR8Q7SttStnydddZJj3vc4/IaxeZRghg/xKf4hQhLTGYN46us0SuuuCJv3AgBj3iCj7Nu8SfWHxsC8D/WJX7EWmLjRnkmNOOj7C7CNHEDX0NYZKMFa4OS7mX8pK211147r3HKukfJe+ZFLGKN01fYe7JS6WyqQKAlvnEvcQKROUqx8zlzJ+7FGd1wWGuttdKzn/3sPBZ+HiWU2VzCPCdaN/E9xPrl+46NMPSDHWg74hHCPHalBD9rMj7HNtiUNUxsI4YzZjbJ4Bd8P2MbmMCBjRrEReYEL8bMvLEXNuJe1jrjZv7YgU072AQRG5szd+b2gx/8IJ8DTruU7ubseM5PJ47wGeIv9xGj4oxgxj2ZHZq6Ph33iP3/h7LJdf2D03aG4z9G2kE7GKhHLFC7waS2FyPGR+Oj8dH4aBwwDhgHjAPGAeOAcWCwcaA9A3KmQi5rmBfAvEznokTnRz7ykSwOxZmbda5zXsxzlilt8wI4so7q8qPIliSjlMxbMtfqFG9LVohrZN4idJQv3uvkNRMuiC2IsQgje+yxx3gJ4/bxIe685S1vSZw9+973vjef44tgwGdkLn/xi19MBx54YMv/IxF8999//5w9yhmIZ555ZuaMeEu/CIjYlhf6CAP8mX7IwEVQJLsXEZKxIFAcddRRWXTYe++9sziBwMjZsghEhxxySDr99NPzvfSLTXmGv2MD5ofQgtBD5ipnv+LHiB3lGbblvGkf4ZbMW8RexGuy0xCa4mxQxk4b2ICSxC95yUty5u0JJ5yQz5ilbUQQBDZKGpPJik/zPD7+2Mc+Nn/GPClJGoIygghCMAIu5YsRu+DFmCiVS7tkwSHYMWYEOUQWMm8ZD2WTEeIpeUo2MAINggzcGB98Ed4RXWAT2bWIZcyRsSHG8HfawhaRzVhmVg6LH4/6OEJMRVh/5zvfme32rne9K59tjH0RMRH0KW2LcFnywF9ZI5zHjHhLWwh8xCk2UCAOsh4R8yhNftppp+XnOe/1aU97WqK0Ohnc+AXrDyGWnxP/WUOIffgcmx1Y2/gO4i2fESMQffmdTQgIjPg5/o4gSzsIlfg7c2DNcj8+yeYMfs56odoDQiA+jO8jWsIAsZP7WSO0g2DM+qYPYhLfhcGuFLRL4ZSND3Bhowkxgkx4Sv/CB0GTebMWIvOW4wIYF2NmwwRjIZM9xGX4wJfxMm4YdxIuy7jDuiZ2cBY480asD1EXQRQGfIcEM/rjHGs2hRDTYE18iGxXGIQQCxva2n777fNmDmxAbMIm+BO/aIM+iTPYn3PtEXoprR6bTngOARmxH7b8mXi9zTbb5M04kbGMv9EmIjGbAbgXH+tkh1Fft86vmf//yZm3M/2Hs89LQAISkIAEJCABCUhAAhKQgAQkIAEJSKCdwKDEW1709lJ+thcLhQDJvbxIPuCAA/LLc85hLTOoemlrsnsi+wdRkczbQYm3UYpzsvEN8ueIFoi3vOCnjG6385IRNnbdddf8wp8MWARA/oxgi4CBiPPWt761ZeiIjCHeItYg3vIye8cdd8yCKOIF5Xopx0kGLhcZhGR7bbLJJlkUwj6IJgif9ItIQXlnMv4QXciEI2OPkrFk33IxTvpAvPz4xz8+XiYZQQEBAzEKUQWBNbJjOzEn2wyBk2fwQQRrxhKiEs/gS2QQIhwhdCBiwOa4447LAg6iD4IJWW88CyfWDRwYP2INP2deiPzw4EKIRbxFrPrCF76QxQ/EE4QqRBsEOzIkOVsXIQZuPIPQgtgE6x/+8IdZ6IU12XyITvBA5EPkQZhGeIELIgs2YoyMDQGddYGox5hCuGadhng7SD+1r4XnRSPmcwYzYv2xxx6bs1IRZvF5BFY2SVDat7wQJF//+tfn+7A9GxEiwx7xjYxTBEg2lxxxxBFZrOdCTGTTAb6JSEymJfGeTTwIp6wjREXGgZBL9ib9vOIVr8j3kC2KcIcAio9FNjzxnT7YjMHFGiGO8HMET57D11lTxCfaY7MBme1kfLJuiCsIy/gtDGITBln4ZJSzWYHsd3iU5deDS3sZaubJWkYgZYMD6441Qv+IyvBmXLR57bXX5hhA+XfWLuuZ+bABgrXB+EIIZoMFlRdigwdrq9NFP8Q1WLEhgzFHKWtsjkhN1jy2ZX2zrrEV86UPBHs+p382hBC3aAtm2I0L8Z5YgD9QKh2bsrGFfhDqEc7Z/EGcYIMADIgDb3/72zPrc889N8dYPkccRkBmzPgPPoWtww60hx2IS8RozkmPs8FdyxIYdgKKt8NuIccnAQlIQAISkIAEJCABCUhAAhKQgAQaSqCJ4m28TOclP4IRoh0v08kEQ7yKEpt1CEeKt4scG7EPEYCsK4RAhAn48EKfK0QXhBrETIQNslYRT8m0QzRCaOXsWrKYywthCIEDkZwX+4i02A+Bh3LECBlkztJeeZHJy1gQHShVTOYaZVsRbxGPKJsc/XP+Lpl++AvtM17mg3iCaEBJ6PLaaKONsoiBGESWYpSY7bTUKSmKuIlYhphCNh+CLKJ1iDCwQiQh4w+Rh1KmCKdsOuBzxg0D+NIfHBBI4yIbERELcZf5UdKYvhBnyIRknIiw5YVgtM8+++SxIwyRCYeQQpYttmCTAFnICCqMh/Ejfn/961/P5xVzIYwhcMMJm3A/olF5Ie4efPDB2eY77bRTFtSirHk3EaqhIXNoh12eqYxQh/iGyInoFtnVxE42DmBPxEw2MpTnFCOuzZ07N4t78+bNyxsX4mKN7rvvvlm4I8uarHrEUNYRGe6IgBdeeOFiGzNYc2T+spmA9YtIih9xP/5GFibrAGE3LsaJ6ErMYAxk+iOQ4rNkrSPu4deUPY6LTQdk95P1ja8jOrKGGTMCLT9D1CwvYgHCM30wNsr2djqbN852pQw1Y7nooosyJ7Ju42JN0xfs4cCmDDa4kHXLM4ibrHWE0PJCDCZ2sQbZHMM6nuj8V2xH9QCyZYmN5Zm9xFk2a5BZywYL7PiYxzwmb74gVmDT2PzCGBCa2aSBcAof4hYXc8F/2OxCPzAv/62AHbAp42RulEjm4jPsyjyI11zEAaowwAbRHm4IyOWF6MsGFLJ4Eb3ZgFLXZq+hXbAObCQIzKm+mD3z1pKkliSt/pE+k9I+lh6Qn/4z2NJr8pa3cde4axwwDhgHjAPGAeOAcaAZcaDf4i0CFCITZ+rFGZ0ziQ8IFCHKkolI5iXZnLyc5+U3JZrJyOKFMQIAL6xn0l88y0tnMpP6nXlLhmdkk81k3P1Yf4h6iAaIE3HGLMIe4gGCJAImP4M7cyDzioxPXsIjPCI6YCsEH4S+cn5k+iEAwRnhkrNgaedNb3pTzlgjCxABClGkfI7sL0QfRE4ywOgXERRhCQYIC2SHIU6QrUo/b3vb27KwgdiDGIP4SaYsflpyIyOQeTF+xMiJ/Je544uIUYyPebOJAL+M8eKTZC0jYiGA0XZk3iLeMk8yknmO0sOUGkVcxef5DGGbLHOEEM6RxtcRiMsNBpT3Zq5xwQJBjgy4s846K7OlVCkZuVEGGTvBDXGJzGHaR1yJc4MZJ3ZAvCde0AaZzqUdEF4QZciufOMb35jPs2TcIYT1wx+HbX3M9njw18jaxIb4EvEPoR17Rklc1iCiLeWKEdnYhBGZmAhvCJrEa8S8spIBwiA+ihCIDyHoIXqyprA557AiTOKbpb3JrCRTnxLlZJ4i6pEBTjwgnvJn1iOZ5uVzbGRgDKx5hNrIxEewZFxk4JLVGdxZV2TmMmfmxppEhCRusXmB2FrOJwRkNmiwvuiH2BQl69tLpLP+EBnZpEG8QKgsx8v84MfmCvix0YK5wYs1iNBL5itCZ/kcm12IU4joCNt8f1GOOTLXuTfu5zNiDLZl7myCIQO4bI/NGfyd2MH6w1b8gkt8H8YGKOI146RcO/ExSqtjZ+aCMI+gSzZsZNozBrKv2SzFRhPiNt8HfM5nbPJAPGdTDeOgbUo2E/NgADt8rlwvxE6yb/FR/s1AfEFk7lRCerbXmf37/5uW7zPKJvsF14z/8Ggn7WQAN4AbB4wDxgHjgHHAOGAcMA4YB4wDxgHjQJPiAKJYnRdzbz/zlpf1MznzFnEKEYyX24gTwZeMpde85jU5e4gX97yA5+Uz5SK5l/v4HFEjXgRPdX2WZ94OqmwyL++H8cxbhEAEOkQaXtaTHUVJUMTNOLsQXgh8COmlCE35UwQ+MmXJrkK8LdcJ2XlkySKQIA4iNNIW52IivsSZmZzjiCARdkTAR0RBQEacQXwh2w5BgntoE7GE8qT8nOxBRB8EAoRfRCf8h7MbEUxD9GdOZfnSyfwGoYiMN4QVhCP8EBvif5F5ynzwS37nPkQvBGkyfhEtED0QY1g/CCZ8xkXfCDEILgggZMjCiAxYMiARWBCiyfBjnowdMRgmZM5R+pS/8wwiGe3RVyneIu4h5DAuyq5iX8QX+qV97MDn2AGRC5E2sgNDBEMQRLRC6GUtxtWkeDiZnYf55zE2BDUERjYpIPAhpBHn8QdsxprBzvgJmyTIIkVkxE7YmYxXsnIR5cLvsCXt4mPcgyBH1jq+gDBJhjy+R6YpmyXw8YidrGkyw4kBZMazCQYRlbVHCWAyg2mHMsdxfitrHMEXkZLxUYqbOI6gSxyiD8TjKC/Pum3fqIPvsyb5nbWIYEhGKuuIuTNf1iCZqaxLxGOyb9l4AMsYP/fFedSwefazn50zaPmeic1E3M/mB4RxslLhjTCO4MkGEWIYGyiImQjJkZWOTciOpoQ6cyF+YROep98QWcO29Ed8QxCmPzZvIIjy/cbvrEuyi9v9NGIEtqekNmI9vkEblFCnHwTayOYnMx9BlTERr8nEj3N6GTPtEGPZvEPWMJtVmBMbaXiWjSXMnzkQcxGCEbexA5tSsEPwjTO98RF+jr2Jx90EbOOJ/88apjicM2/r/Ee0bUlAAhKQgAQkIAEJSEACEpCABCQgAQlIAAL9Fm8RyXiRO5Mzb3lBzBmNvOxFrOKlLoIUL9IRoLjihS6iF2UgEZ8ox8mLcYQA+p+oFGU3byizGgeVeUsm1TCeeYtogWCDYIsgj4DCn2EEW8RGRCDOhkUciIufl+JtZN6WzCPzNsRbBAyEHMqm0i/2Q3xE4CkvhAzETwQAMsdoO4QF+kVoomwyAi0/D/GW8tqIt2wA4GeINpRu5SrPuOw1StAGWatkBSJ0UCIUkSP8p71dMoPJNKN8M4I44gvndSJI8WK6FL5L/2YtIC5RLhaBDfEGsQhOCMiUfUUg4hdCCGIbPBBL6IuzKOFKqViyErknMm+xUYi3iDFk3iKIsXGCUrtkFCK0kW1J/1FlYUWRAAAgAElEQVTWlDmyiQJBHvEWUQ7x1rLJvXpPffeFiIgvIvCxHlk3cQYy9sRPEPsp6c26YqMBmyK4EOIQSMl8xIfxj7jYiMAmC7JEicfEAnyB7NnIvGXtYHtiLvE6hE/+ToxgIwXluBEOKa8dGzMQ7GIM0R+bABBt6QMRl6x8+iHrkzXN5gL8mivWWVk6Gr+n9C9ZyGSjshkjMtmjD9YCTPgeZAxsGoEVV9kW93E+LJtBiDnEEr7XyousXzJMWVe0xxpnrTJ2Mllpg5hQxkaej6xYhG9iB/aCTzmvEKv4jBiAIE1c5HxZ+mWsPINwS+yAD5tIuMjGR4hFpKWcPQwQkPENfIBzcrEZ35uIpvBAgCUjmXspc19uJqFNxGbsiE/gJ2zW4aJUNFn9CNuIt1yMlbjCWIkl+AF+hc24mFvYgY0/9MemFtjFz2MDTAtw/yKBISCQz7x1R4E7CoZpR4H+qD/qj2YSGAeMA8YB44BxwDhgHDAOGAeMA8aB0YgD/RZvyWaaTuZtvIzHzyjbSslWytuSNUSWFC+NEZMox8sVMYkX2GQf8SIcIYGX9ghKCFc8R3tx9RLHzLxd5OfYIIRSyocixCA8YCtECUSPMjM6+MKcrE7Eysi8JcM0Xt7zMp+sK0qkIjTw4p4sWOyHKBkCDxsBEG95jjZ5jmxQRBwEB37/6le/mj9DeOQehCbOYe2UeYuoQDlWxsaZt2Se0SdCAm0zJ9rgV8yxW9yjfYRbfiECUd54Iv+ixDMCG5mwiJ6wI1uSstT4MOVVEVcYTwhhzJEMWjYvhAACL0Q6xBmEVcrW8nOy/BBkyFIk4xm7wBSG+DQCS5x5S19k3pJNyZgQpzg7l/MxI/MW8RbRLMRbRKKST7t4i5Afa63MlPZ7o/7vjTKekWFJJiyZ1awpRDriH0I7MTPKWCOisU7wUUrdIlryZ4Q4xFtERIRcRLZYA6x1NlmwJkO8JWOWNY2PsZGD81rJzg7hkTbxPYQ42mKzARmw+CCZtYwBn2LTBeJt6R+Iu4i39MHviJZstkCMJcYzbtplbqzZKP0c646NC8QcMmu5j4xP1gVXCMusET7DX1l3iIesrfbvCe6HJ+It64AsfrJUox3iA+sH4ZZ1xSYjYiWbMogFfFfRPhnHrE/GGJsb+F6CC1m6iNF8J0fliInWCxuYiGGI8cQB+PNn2oUZm1HoB5GXGEHGPiIrc2RczJkNTjDlecRbftE38QEfisxbNorEWfK02S7estmDz4kZkXmLeB3iLfEBfrDuZAfGQ2yjD3wWBjM98qCX73fjUf3xaEnjPqdadJ5565m3nnnrmbczOqNnSQucztcXif4DzH+AGQeMA8YB44BxwDhgHDAOGAd6iwP9Fm8j83aqZ97GGsaOCA28FKf0Ii/7uXjBjhDBS/sQF/h7ZANyD3/nhTnCLVlSvNyPTDDu6yVOxD1kfSG4xZm3tIWYUb7kn2oSCGMpS0wjYlCOc1jPvKXEKdlUiDAIPIy30zpDcOTzOCMWMQFRgdKqiIyRSVfyRxBBxERMIBMQIRW+CDiIQ7zQjzNby+c4LxLBgGxfyvYiAFFaGPGW/sm8RejhvM448xbhGZ/gLE5KyyJKcw4jJT/L+TBmstoQFhBd4szQTn5D5m2It5S9RvjCtiHuhK9GKWY4UtKVcZDRjbjEPCmxis8iJiO0tPOlPbhgAzhTihTxhYxIBCVKKZfjo00EaoQQsosRi3merDqy1hGNYU22N5m32AhxjDlQjppxs3kCwQ4BCmEOcfrSSy8dty9jYm3GmbfYjPmUGzCMx73F4+lwKjnj5wiwCJeIdJQpjhLaxEpshT/zO5sFyMDljFrWCzER+7M+WEe0QyneMgYShzmrlphMPEQkJKOS54iRnOHMua2TzYN78ROyPhkj7dBn+Vxk3pKJyXriZ/SNr1133XU5o7UcH+NEoOR31irl3fF/Nv0gGLM+YNFL3O80fuIFfVIamZhDlml5HywRi8noJ6MZpgiykbXO2mF9khU/GZ9uP8du2BFbEV/iPnyAKhNkGiPUEjuIK9zHZ8RE4iC2Zc3Hc6xtvhsR5U888cT8i4vvuSibDH82xZRHD+BfxEs2BBCz2PwB18i8JdZSVpl+yFgm0x+hGTuQlcvGlOnawef89/10109fnrNs8lT/6ev9EpCABCQgAQlIQAISkIAEJCABCUhAAr0QGJR4O9WyybygDjEWsQlxjxfjvDiPixdxccULXf5eCqpkCCL6kZGIgMVLbn7FmYeTMbJs8iJCZHDFOZOch8mL+G5XaQ/uQaxBZCTbDvFvr732arEdmXshMiJckjXGGZcIEQg2+AAlPREHyguBJ8QmxoTIi1DBOBE3EKBCvCVTDyEH0QmfoE3Ov0VEYkxkvSIGxYXogSBLiWDEXcSwTv7GZ4i3zIFfCKFkESPURuYsvopP8xkX40M8Q0xFyEXsRMiCD5nACPicVRrn3ka/PMM5lYhd11xzTRZGmAMlYhGLKIEcF/fRHll0iNtwpSQrPk2JZtYSggyCG2IPJVURmsh0pv0oewonRPDIvCVLknUVWZzYGiEaO7BJg3vLLL3J1pg/r48A/kA5WyoUsFYoHx+xLs5zJrOSC19FoGN9sGmE9YxPkDFJBi0+XK5xhGFEVIQ4MkVZR/gCn3Mv6w7/a1+j9IXwSWZonNHK+FjXiIBkYnKuKhsCygvfxbfZSIBAyIYFsjrJ2id7lRLK5ZqkygKl9GmbTRHMgZiFbyJYMnbWQXmRzUsGK+uA2BFsynsilrEO6BtubDAhXpQX2ahk2ZLpi+CJwEubrD++u8hUxzbt86QN1j4bghhzpzFwD/ZjjbKphDGxeaY8W5p7EI7hT+YvlQiIO/TPHMmOjWzYGDcbNSh/TflknkPI56LMM5m3MGcuZN7CKC7sRryBH3OmbS7aQPhF2MWnuIj9+BUMsANxgs0w5UWsx3fJ9MVG3Ri0PORfJDAEBMy8NePSnShmXk97R1ZfdpRoD+1hXDYuGweMA8YB44BxwDhgHDAOGAdGJg4MSrydauZt+f9ZBDCyAhEaKL/IC+N4mY0gVl5R8pLneVHMi2eyf3m5HCLGVDJ3zLxdlDFI1h3Za7zQRzihHHF7JnO3ErnYCREFcQXhBSERoRR7kf1FFijnRSJGINLyC7sjBCKgYjtKuVKGG0ETIYXMOjJv8Q1EScQSBHo+I/OLPyMQUd4ZcZUyp2SoIrqQhYptyczjHjLaEInwU0QUzt5FvEVUQQhCjCBbLPwyfC7+TtlkRGC4cF4oQnWceRtZyAgUkXmLsIGowhm0CLm0zRgRwPBzBCiy3eJsWcrhIuoirNIG/PBp7qM0NEIL8ySLlivWDCIL2cOsGQRXMv8oXRrlXRFJENwQ4WiLDErEKQQUsvAQ1uiPuSEMIfRxXjCiYGRWww4bkelHdiHP0wefh8Dr+6n+Zd5GjMJ+iGRkoGM/Svxiv27xjoxZziJl/bB5gQ0KCIMIlJSjJ3aSUUlb+A+ZnaxR/IA1jLgfmwEQ/fF9zlklkxPxkHXEuqdcLiIhPkEs5jxWxhrZ3IiQtEOp7tJPyO4n0xU/p22EPTZfkOHNONngwZrlc+IBmeFs4CCGICyzIYEYgWhLZillw1lTfC/gl4jJxArWLrGFDRNxhm7790+UCGcdMC7K8rOW4EucYX1SohxxmfLJiJ3EDMRv5k8cgzfjZRwIoYyBSgN8zvgQdYkHjKFTnGE9YRdiBKXNsQuxhvnE9x7ZrWxYQRwlxrB2mSNVE8g6Jq6S2U98QHRnzPgM/BDQiZHYkM/Y4ME4iQ38rKw8QP9sLmH8zI154Wf4BN/RbP7AD/AT7MFGEjbsIHCzkYqfM27iOqL7c5/73HwPG184X7eTHabyvW286X+80R5jGdBk3upwOpwLwpIAxgHjgHHAOGAcMA4YB4wDxgHjgHHAOGAcMA7UHQd4UVvnhY+WpYB5Wd/tzNsQmSKDNoSedgGQ+8gM4mUyL84R+0IQ4yV0efGSPT6jZCXnpyIMkKUYL+DLF+Nx7mqcP0jfZf/tZ97ycp6LF/aIcXWXTUYc5UU4AumwrXcEP0RRxobgiRhYzr/TeIMf9yFQIK5Q+hpRAdGFzDR+IX6sssoquW1e4CNCYgfEG8QN7Mf9ZJ5hK3wAkQQBAOEJGyMs0g9CAOJmiLeIIjyHMLHOOutkcQvhhfEimCJEIH7ysyitjXiL6IAARBlYhGr8ulspYMQkhB24ID6QERyZt1HKG7/EB+kX4YMMNcaN4AEDPqdfxoKozNiYA3OkTC1CCWIQZadhhEDGeDjjFHELcTfGjxhMFh8iE35KXwg/n/70p7NIhhBHJi3jiXLU+DU2RvxBcEJcZ+0iIOP32KEUb8szb5k3ohrjQ6Qnkzh8wzNvB/O9RfY1MZIy4JwNTRlyfLhbHHngAx+Y7YrwjqBHCXF8huxuRF18+sorr8wliuNsccQ4BEIENzZLIETSPpsEyJJnLbGG8QM2BuHPCHb0hdDIM/gka501gg8i+McGm/L7DVGQ9c9cyMJFSKQ91kb48y9/+ct0/fXXZwGWssUhQuK3ZOXyd85xZkMEa4j7KdOMT7IGKDuOnyN0sq6YSzuvWPN8zvzgxbgRM9kwgSiNAM46Y63zZ4RV5krcYN2zpnkOwZT+GQdrm3vZUBJlzdlIwboq42Y5HuIkc+d7EPGZTRTMn/nAhhhLrGOTC1mwbM4g+5hNM8RLRGq48CwXojzn3cKPfhCPEWuZJ77BHBHxEW9jTXMf8w/xFuEe4ZvPsRmxgPEwdypuwJX4RsY2dqRvfIpfzJXzk/EpONImY4h/EzDGYfsedDyDiWdN4Zwzb+v8R7RtSUACEpCABCQgAQlIQAISkIAEJCABCUgAAoMSb6dSNplsLV5y8zI8Sllyth5nHVKekxfYIbJOJN6SvUOmEZk+kWFMxhfCHy+1yUSa7GovmxzibT/PvEWYQ6gctotyoAg7iJJkvfXiO2X5ZMQTsvZ48U8ZVV7OIpxgmxCZED8QkhCG+TliIr6A2IF4idCB/fmFHTk/ErGB7L0oSUyJUMaJjyAC0z6CAWU76Rd/QJCMi5+RmUZ2IKJUnCtJFi6CE75blgguhYWyDZ7nF8IVImkpWnJf+BJ/RkxCIOGcT8TemD8/Q8yAE2IU40HgYE3gswhZ+AflZ/mcCz5k4yFEIYoxPhgyjlh3CNqUJSXrEVawQ+ThQpDlFxeC3SabbJLHBm9Y8TOErhClENvi3M6YPzZFVMInKClr2dPBr15sgN/gzwhnbGpgwwEX6xB/LH0QYRORHrEd/2JzA75BjIwMW9YCohqxmA0BrCUyOfFNNnIQB7jwU7JiyQxn/eHPiH34EKIiIiAbIci4JLYxRrLt8XV8hnVAFmt5kf1JzMffEFeJuXF+NhsJECUZN3GcMfNnxGaERH6PNYvvcj8iMvdEVifjoj02hjCu9v5jLGUMox+y8WHAZgniF/3z/cSf+UWMIY4hSCPUciGcskYR2GECU8ZHe3yHEd/ICibuhb06xRl+Rgzkewh2COXRFu0ixsKTjGl+cSGcIx4jkLIuI/OY71biCD6CzWiPmIdYyzOMlfZZ/4jU/Dku7idzGr9AcIUhF2wi1hCfQrxlUwAbAOAWdoBbbFiBMazwWXxwMgaDX132KIHOBBRv9QwJSEACEpCABCQgAQlIQAISkIAEJCCBvhDoRYCbSsfdMm97FW95GUyZV162I/aRhYrgxEXmDqVZefHfi3jLi3ReLFP2lhfWvJBGYCCjEXGLDMT2MwPb56p420oEMSeynqfiF3EvL+kRjRAaYIvgiqDQfgZxCBfcH8ITv/MMAgUiDNlq/IrM1nI8jJOr/BnP0kan+/kcEQVRmPsQKhA1Ot3bbd4xvl74xL1ReriT3zEHRCHmC6cQXUKUKp+hPe6FLf3DpRw/64r2EFRC9C0zY8u2gjFtYRt+hR0iM7ETg5n6xnT8yWcWEUB4p0IBIicCZYhjEzGKM19ZjwjyceYztmdTQGTckuXNmmADB+XEESNPOumkLO5zRZxEjOQZYixt4rfEWrJto1Qw97PW2DxAjEfMRYBsj8XEa/pBBEZYLf0ef2Z8zJnMUXydbFf6YZ20X9xPe4yN7w/GS5/cj4g5lXVO24ydzQwIwMyLbNYQuRkP7SN0l+fE8hkZroi7PMd6QdTmWfiG0N6LT7PWGQN84vswzovtdG5unJdLGWliHKIt94WP0A6/aAMm3M9ZtXChggVzKxlhNwRc5oBtyrO58QE2ivA7gn+wYV7EbeyA3Wiffmife/CTiE29MPAeCQwDgTnVQlxQd0kc27PUVlNSzx2npQiMV8Yr44BxwDhgHDAOGAeMA8YB44BxwDjQvzgwKPG205m3ZOBwTiEv5XmRzEtcXviTvUNWFS/cyYj6xCc+kV82k9V49NFHj2c2hWhAjIjyx4gFPMfFC/Ejjjgil23kpTHZR2QH8uKZ8ZCdhjDA3yMTlMxGsozKNvkzL5o5R3FQmbcIEPp9//ze7xW/V0ZtfSHocSHcT8W/EWqDBXGO8uHEUwQ1fpXtIdy+7GUvy4I+Z5qSNd6JI4IisZxnEf46jaesmhDCYHkfwiD38P1QnmVe9kesRySkn4lKREe7MGJstEHsj40JU+EV/cONthgb313xOWPmz1EivZ0PY4gMf0TPmZTI57uLtmCEaA/rsr8Qt2J+UX6dubf7CT/j4ju0/bzuTqXPY6MI82/nx/ct2f2MibZCmI77eBa7MVbsBoNRW4/OZwn5/qZs8nQCiA6yhDhIFeT65x/VOS+335HuqP6T0uJPSy+b7rHMUl37veuuu6udN91/3ut4F2vn7jvT7XfcleYss1xabunpz7tf7fY6r1G/767bqy/mBa32WXq5e6Rl5szOfwzq8sep2K1aMtWaWViWZirPeb+89JfZiRNyl7vx1/hrHDAOGAeMA0tyHEDgrPOCZaczb8m8bT/LDyFgr732yhmD/JwMKF7qkt1FqUsusm4p50lpXEp1IqBSNrK0GfdFFmHZN5lknPtIuU7OWeVMUso2clGaEUGYl8tkQZGRy4v8Y445Jp1yyim5vcgkRFggm4qs30GIt8N65i3MQ0zhz9NZNyGyw7fT2cbYpvw87ufzENTj52H3yMgrx9NpnPRJe+1nH5dCfYwL23c7g7nbvBlPnFUZ4+32/RJZwLTVSRgJ34vxlBzwx/Z2y/tjfCWX+HnwLe3Q3h5tR/th57L/bmfYxj2dxuf37PB+z5ZnulIKmJLenJ3Kxh5K+VKCGP/hXFtKLK+88sr5rFXOJqU0d8SFsHs3f+60TqfrF4yZftvXWbfPu50hGz47lXjWLoj2GgfjO6obn6msm27zibXbHkfLeFaOtxuv6dol5tgt/tVph165e5//z5uJP0/mPznzts5/RNuWBHoicPcd6bY71ktvOPLlac32B244O739Y1ekZZZbPlUaanFVO6FuWzFtsfVD0sUXXd1TN51v6tLOuq9Lh2y9Rpr/ow+lEy68aRrt96vdaQxlBB9ZcNdt6fY7V0tb7b9n2niF1gnOv+SEdPQX/pqWW37p1OIyfeVQlz9OZZCz0edUxue9EpCABCQgAQlIQAISkIAEWgkMSrwl07V8Oc0ott5667TbbrvlEosIp3GmHplEkT3L55xPytm1CLs77LBDPruPzB6ueIHfSby9/vrrs+BKKcidd945C7hk+3DRbpyRSl+UDyVrifsps8zF5wh9vGxH4B1U5i3i7TCeeQuT4Bzcp7Oe4kVq+Wz7S//2n5V2brd5p7F0GmcIG93KDnfyp6nOM8SQXp4rzx9t59ht/OUYO/Hr1u9U2utm4052K8cwlblPx298pv8EyL7k7FxK1CPWUgGA0reIbsRAYvD3vve9dNZZZ6Xrrruu5RzU/o+uPz1M5td19TpRP1MdQ533T7WtmfCok8FMxuGzEqiLgOJtXSRtZwoE7k4rvnDvtHu7AtfWwg1nz01nXFOIcatulvbceYO0wo3npsPPmIF4262d9bZLh7y4OuugEm+Pn4542692p0B2ZG+txP61t3tnevliSn854xvS2Qefnq5ZdqnBYKjLH6cy2tnocyrj814JSEACEpCABCQgAQlIQAJtBAYt3pbdUx55m222Sc9//vPzWYBxIUBR0pHsSX6RHUsGGOIuwu3DHvawLCJwlVmY8fc475Qz9M4555xc2vJVr3rV+DmpvEAOcTj6RMylXPK8efPyWbhc3BMlIRVvXToSkMCSQIAzUTfZZJNcZYAzYiM7nDiMYEspezaYdNoEEXwm2oxRN8OpbiiZ6v0TjXe6bdXFp2yHcU62aWSi8dYt4k7W3nTZ1e0/tieBmRCYUx3i7Jm3lh6dVimaaaeEr7pp2nOXjRLJk78+97B0+tWtpT3W335uqjTU6rohnXPoGemnS439fLXNx8Xbw06/avolY+tqp91v+tXuEu+fC9IDKrF/jzGx/9fnHZ5Ou7IsybB+2u6QF6fsMvMvSScdf3H6SxpAyYbZsPcqm6a9dtlwfAPDZKUV/PkA/GCJX5/DW5pJ/9f/p/3vFNf1YP9dKG95tx+h4t+n//8c15PraUjXT7/F2y984Qv5bMSrrroqv+wv/x241lprpc033zyfobjGGmvk92dlydfIlORzMsDIgqXEMqJqWe6y/cVbvBQms5bz9MjSjYzbEHvLf4vw/E033ZS+8Y1v5AxfSjgzjhBv+TlnQXJ+br/LJh933HHpW9/6Vp6v/17y/zP+v8n/N81GHCADd6WVVsqbZCKjmsoJxCXOd/WMUv1yNvzSeKjfDZ3fUTZZx9QxB+mYq2y6Z9plwxXS/MtOTidcVMlsHf6DGQLuuFC34M70vxW3SAfsuXFaYayscvvZtJ3OQp0zZ9m07HJLpaXiRcZE7XQ783bs83Kci52xOp12OTvh7tur8tGL/K/r2a2pOhj+tjta/mM107N5m7Lu717phWnv3Sq7p1+n8w4/PV3Z8YXEammzvXZOG1TVqW6sNgSc0bYhoDrpZjF+Sy+7XFomNgaM+cdCe1Q7pO+xXFrQdrZuy/11+WPxgu3uO/+X7rhr0X8cF7PvXben21faMu0/tgbe9tHL02ye9dsU/3Gcfr8N8vtNf9Pf9DdfgBoHjAPGAeOAcWDxOPCHP/xhJkkHiz0L4/Yzbz/0oQ+l9rLJrEeE2Gc961lpl112SWThls/GGZ0htpZnbpYZRu2ZR90mg/DAFVm5/J1xIuzSBmfgUgr0ggsuyEIun7Wfedvvssk//elP0wknnJBFZMQR/dXvLb+3/N4yDhgHjAPGAePAcMaBnHlb67+ibUwCkxBYdfO90i4bVOJtdU7pURfckpZvPdi249OrblY9Uwm+5YX4u7C8MeeArpS2PGDxs1DJ3j37bR9PP1l+2UQx3Qnbqcomz+XM2/F2abo6m/fxO6Z3tdXrzWP/4l/T8mMleqfcbm76tvT4Hd/VUgqYdt9/4a2ppfJvj2MYVcdbd7u56SXVBun5P6rsfcEEZxGvt31lv4fnbO7TrlpEA853rP/GxWx4w9lvSx+9erkW/1uv6mvrNeanS074RErbtvrTDWe/I532sx78aAr+GKPsxRcmXgOjan3nJQEJSEACEpCABCQgAQk0nUC/xVsybz/84Q+PZ96WvBBvn/rUp6Y999wzbbTRRlmsJFsWQTWyvbi/k0Dbfu5pL3aIl5/ciyhMJm+UT7788svTZz7zmXTxxRenm2++OTdHyWbuizNv+515i3h7/PHH55Kkw3rmbS+cvUcCEpCABCQgAQmMOgHF21G38DDOb9XN0967bJCqJMlKWz07kUE4fi217LggWg591c33rgTf/MT49bdKzDuuEvMWrPyisczMbpOdny496fhUJfmmidpJi4m3C9LKL9o77dbtbN75l1Ylei+qSvROtV3+F7dietE+e6ROTc+/5ANp3pduyWJzVdCp5zEMo6lnPqZVq4zaXdKGK8xPPzr5+DSRdtuxrwk45/sr/3vHaT8bF8sXirfd/eiSE49LX7p5zoR+NBV/zD316AsT+u7MQduCBCQgAQlIQAISkIAEJCCBvhAYlHhLKWLE0rgoQ/zMZz4zbbXVVmnddddNnCmLkIrA2p5lm/9rNlZymZ+V5ZQ7nfFXnqXXnnFbQowzG7nnlltuSb/85S/Teeedl7797W+nP/3pTy1nOjI+xdu+uKCNzpBAWUJ8sjMvZ9jVSDwevCY6s3UkJjqDScCoUxyO829jI0xkhE7F7zrxpx0+j3g9g6E34lF9cDBm8lzdwXBeknuZs/rqq3vmrWcDDbxUTichKi/E6szSE446L/2x+s/UssvfoxIwi5T16ozROO/z0NOuHC8hvP4Oh6Yq4TIh5s47/89FaeH10/Zzt85noUY2bf7y79LOnPXJ3FyYeXvcBbRTnaVaPV99ki47+bh04U1RQmG1tPneu1Qlev9WCYrzKkFx0Zm8nca3eLtz0sqb7pV22yif+pvOPey0haWAV9tiTNSuxOZKJLyoEgkXLFg3bX/oS8bGUImXfw4eq6Yt9okxHJfOH/98OFP8p196YWz+8y9LJx9/YfrzFM9wWsQZWxWcqg0E+4xtIJh/6UnpuCqDmy/cyPKtvKm4v7J3JSBXyeJVTebPp8NOv3rheqnJH1fdbO+0a/jCoaemq4hH4+NbuPHgwpvG7LrqZpWPcOZtMQ7j18Dj1/T9edTWp/OxtJClhYwHxgHjgHHAOGAcMA5MHgcGJd5G2eRYl1WlubTTTjul7bffPp+ryEv79mzb9hevvZZIbn+R2ClLtxRuQgwm6/dTn/pUOvPMM9O1116bxxTjRWw+8sgj+3rmLZm3nnlr3DJuTR63/H53nbhOXCfGAePArMcByibriDri7DhiCJCd90/c8NmD0qk/KwTcKQhXC+6szge9a0F64NYHpj2r9NZFgizCWBcBbN3t0qFVfd5FQoVm4mYAACAASURBVO96aYdDEX8po3tUOvePC/1kqWWWS8tWpZ4XWzc9t7tKJf7uOp5NWgqvq22xT84wXiRELxKQLzn+fem8Py/sd8k563Rs/pV4e9JxF6S/TEmo7M45+/tYBvgKVQb1yVUGNcLw+ttXGwHGSjQfV24EGBP2qwN10/jGgVr8cbW0aSUMb5Qzi49btBGgGl9scBjPMJ9o48GUuBjvZifeyV3u/sfHf28aB4wDxgHjgHHAOLBkxoE//vGPtSZNtJ95S9lkzryNzNvws/vc5z458/bVr351etrTnpbPv+X673//m8smc95sP8VbhFnEWvqlH7KCf/SjH6Uzzjgjfetb30p/+9vfxrkg9K644oqJM2+33nrr/Pn//ve/LDpPV1CmjXZWUTa5SWfehuAedo15GU+GO55EZmVkO0Zme2RAliXDWSvac7jtqX20T7d/xxOTWc8Rm/muC3/h8/gOi8oY/n/A/w8YT3qPJznzttZ/RduYBKZLoMo8jWzIaOKGzx2STv/JwgLCqcp0jKzDQ8tDTasf3X1nda7pXfHU6mnrA/dqKUkc4u2E7VRnpoZ4S+YtV2T1llOaf8nx6X3n/omvprTc8tV/9uKH3ca3WLvrLcymJZu0EiQX9tT9mtIYpst+aJ+rsqcrAX2NdGM659DT0tVTGudknBdmUG+4wqK216vE25dUZ96SaT3mAt19rxZ/nGyMbROeoM8pofFmCUhAAhKQgAQkIAEJSEACAyIwKPH2qquuailDzPTuec97po033ji96lWvymffrrTSSuOzRkyKl8rTFXHbM27j7+2lmW+99dZ02WWX5ZLJCKd///vf8zgQkKNMaJRN7rd4S+atZ94OyPlHoBvEl/ve9755EwIbCv7xj39Mu/RsKcCPAJqOU2BN/9///V/+2T//+c+WUu6jOud+zYv4zQaWO+64I9122209scRf2bjDpgH48yx+d7/73S/7MP77n//8p19DHop22ZwEA66ZrNeZTAb+o142nGMY8Cm+w9mohY96SaBuAoq3dRO1vUkILEh33XZ7unPp6mzbZcZE2Q5PrLYFZ9xWdWo5V/a4C9NN3NNFuFpw1wPSZvu1irXtTU5XvKWdTuLpwvZvSJ89+LT0syoLN199Em+nNIaR87/V0haUqK4yUyklfSEHDHe97k533nZHumvctyYTRkO8XSTW1iHeTs0fJxtj22QVb0fOw52QBCQgAQlIQAISkIAERp3AbIq3sEUAeNSjHpVe9KIXZRF3tdVWy8h50YrQUp692Kn88UT26STe8hltR8btX//61/T5z38+XXTRRemaa67JL9PjinLKvORWvO1OGjECruWZxqO+boZhfqyPxz72sWnDDTdMq666ai71/b3vfS/h0xNdnURaBGAEtH//+99p/vz5LY/TT5PPIi3nS3zZcssts3D15S9/Of3ud78bBlM2cgxsuHnEIx6R+A7B9zgnfLKzbymX/9znPjfd6173ShdffHH6zW9+k78DNt100/w9wMaVSy65JPNout91M+pDHvKQ/H2HD55//vnpppvyW/W+XJ1EWtY5v6guUX7fMYCmb+Aox/+Yxzwmrb322vl7ifPsf/WrXyng9sXLluxG51RfKp55a8nRAZ4ZWZUiPoys00vSB+ddlP5SnmnbYod1q/temjMuz60yLq+gZOzqnAm78LzPuafGmbd3p/W2Pzy9dM1FC/nX5x6aTrliYQmClTfdO+1O2eSxc01zaYaO7VSfr7/DeObtvPP/1KFky+pjmZpF0LjhnHRonIHac7tPWJhNWgnTH5x3Qbq5Zd53pbtuv3NcgFy8lMSqact9d63O2y3GcOM5FY+rRrbEzOpbUkq6suElH0jHXHhzWrrLel2w8mZp3z02TivM/1E6ad4X001zJuKMf6yaNt17typD+8b0+bkLz5pdt8q8fWmVeXvpSfOKM44XltreZ9eNKt+r7H3a2Jm3tfjjovVw4nEXpZtazvRdkO6oxOi7qzLdy1X7HBaWeu4wDuPXAOOXpU0sbdJ7aRNLAbleXC+uF+OAccA4YBwwDiyMA4MWb7txX2uttdLLX/7y9PznPz898pGPbCnzWIqp03lN2Cnjls+uv/76XCIZ8faKK64Y/397iAZlSeRBi7f/+te/hv49AucA84IcAZEX5D/4wQ8y08nia7dSy+WZx538pP25iUo1hxBRZnDzWWRdlz7RPt6yH57vNK729icab/Q7GZcy07zsl89jHtEPY3r0ox+dXvrSl6YnPvGJiezxr3/96+nb3/524hzryeIbGZNrrLFGXmsImohpZKqR9YioQ/b5zTffnH7+859ngaeX+fViv+nYoxuXybjGeNhcQIYnF/56+OGHZzH66KOPzqXSS7t08ptO/CfjO5s/b7dDCHjtHDv5fbufxTzgQjtcUWL7jW98Yy55T7l3hPDrrrsuZzgGw7BPaad11lkn7bvvvonY8e53vztdeuml2fd222239KQnPSmfOf7FL34x+1vYrdN8elm/3fxjIj8t7d8eB3pZv+12L7+vwo822GCD9Ja3vCX74Ny5czM3niMrOTZJdPOfaG8q/gVH1jm/Vl555Szc8hnfMaxzMqCJGYyDP3ea51TXxWTxt5uftcfnXuJs6dfh67Tzghe8IP/CJ7/73e/mjS3EstiUVfpHtzg/Fc7T8Q/bH4H/j1I2WUOOgCEbI+AsEkA50/YjVxfC1LhwVQmYK26R3rxXKcR1E64oq4sY3C6EpioLc8W05Vj5ZDJvxwXZbgLYutunw15anXk7LvSOCalp6ao8clW7vxTW0nppu0pcXpOzWOdVu5gmEtYWa7cSYPepBNgqm/SS449JF9yyVFpqzH7jAmR1turcU/mP3ZiAV5VoXrZS8OK+HLDvfnza/vCXVWOozmytspP/1CL8jdCLkups2n133TDdn7OHq3N/v3Bz+5nDd6e7b18pbTFu65PScRfcVJmr5Pz+dP4tSxfCb8X1AZun/bOPLSxfDb/1dzhsvGzy+X8q4kInobajH03VH2M9MLf3pwtvXeRnd624adpvz2p81WYFyoRPuPGgMet/hPxyVNeb85r0RZD/YHYd++9m/91sHDAOGAeMA8aBqcUBsqXqvFiDCCUIQVyceXvyyScvduZtJ+GAF/pkJL3+9a9Pj3vc4/LztBfruhRTpzLmeNHPC1qEWS4ycT72sY+lr3zlK+nPf/7zuCDRTdDgzNsjjjii72feUjZ5mM+8RWCIMxOf8IQnpDe84Q1ZcOelOHY+55xzcuZmt3UYAlApKHV6kd8uvMRz7e2GmNT+eZS8Dtt3En67neUaL/fbv0/K+8v2u33vRDu9nhkbAlmMOYSLWANlP5T+fclLXpL23HPP7Lunn3569huy+Mi8nSgOYkOEMkqAv/CFL8xiDs8h2iLqhLiDKHfmmWemCy+8sOVs53I9tmf20W+n+Yb9wq7xXLtA1klw68Ylyr52E5aDX/gs40Lo5gxufPjAAw/Mok67QNmpvW5+NozfN+F37aXnQxgL8bWcZ2mfTusxziCn7Sh1fMABB2T/oeQ8G2Aojc/Pyn7a/YEy+UceeWQWEffee++8eYa2qbqAuBgbENrXYCc/K8dZ+k18T3QTCGOunfw01nXYtex3IsGxm+DZaaMKgvf73//+vE523XXXdOWVCxOg8FPYlWfSlu3GOug1ntAW83n84x+fXvOa1+SMZ9b2LbfckkVbxsamJH5n8xJrnQ04ZN93i6dTjb/lei/9rdt6mmqcD1vHczCMjRrEx5e97GXpv//9b/6e/9KXvpTnHUJ5N3tOFFeGcb37/57Z/X9Pzrydyj9IvVcCMyZQZbge9pI1FjZzw2fTQR+5vLXJ1bdOByKqVZ/Ov+ykSnQdOxW2Khmbsx/HnlmqykhcZqn1F2byjgl7+SjafD0x7fTubVIk5M6/9MQ0rxL08tWxnerz9apxjYm38zjwlDN4K9FwBcojH/SR1DLKJ+6U3r1N1fqYeJtH2Gu73LrFPmnXDZlh2fais3pv/PzcVCUXT30MMzbOcDawiFeFfPzM4U62XphFC7psknHOC4Xfcf/o4mPrVeJtZN62n3kbmbdkOXf3o6n7Y8++MJGPDafZHJUEJCABCUhAAhKQgAQkIIFc6rLOq5t4e/XVV3csvVoKDYxjlVVWSc973vOyiIvAxMvl9pe+3NcucJWftYu85Yt4so0uv/zy/CKXbDEyjuJqFwj4PD4btHjLC/RhvMpSpq985SvTwQcfnGBD+dmvfe1rOWsOMSdeoA9qDmHjQfU32/1Q9pvMx7322itnLyLiIppPVmqWErVk/iGWkQXJevjtb3+bM/AR4BFv2URBNjWlmCk1esEFF+Sstd///vezPe0Z98+cP/nJT+ZYRAYo4uGSes1kzfDsQQcdlDbbbLO83k877bQsQk52PfnJT07vfe97s2+RbYtYy0U5ZXwXca29lO9kbTbt55SbPvHEE7MPsoYRTvt18V2KgMlmKLLqf/3rX+e1ToYtQifnzD/4wQ/OYjqbNxA5OfudrPumX5RH32GHHfJZ4MQwNqEwRy8J1ElA8bZOmrbVM4FSjOv60Fh55PGfj4upCz8JQXZhtuQkXVfljedW2Yv56tLOYuJtdevEbVdnpVbldUNbnkq71SDSFlX2bdZv269SEJ7qGHq2QPNunNzOrcJtzHDC59pYT028DXF/hv44BV/o6mPNM6cjloAEJCABCUhAAhKQgASWEAKzLd6WmEvxlCyhV7/61bksJ2ISFy+7uafXDNzIWIzsJ17iIjB89KMfzeJte+ZWJ5Mr3rZSCcGHUqf77LNPFh9+9rOfZQGHsxzJaCazMV6SdxPEEQ4Qa7ABmWaR7RS9leI8n9EvbfEcv7gQiDs9y8/KEq88iyiJ4EmfiBiU0mzvI/rmHjLHeSb64Zzkcoxl+91CRfhqr+fFxhwZJ3NkjMyRfsu++Rnng77iFa9Im2++eRYgKb+Kf3OF37ePi3mtu+666bWvfW0+Y/QXv/hFOv7443P2aft5xWRVs/4Q2xB8TjrppJyVxxWZrMyPNuP8aPrvZo9Ys7ERg2d5DsYxz26Cf8mF+7EFz0QGaSf+YXPsyBgRqbl//fXXTx/5yEdyLNl///3Td77znZbHGRclpXmOuYTd2/1zmL8e2n2fuTAnmGCj8KlyDmWma6d1QZvRbmSGkrnMJhs2D5x99tnj1RXYIMA9nWy00UYb5XLJiLe77777uHjO+LqtSfqN9cuYyaSkfT6LTNlyfUa8n2h987NONuVZeEUJ4/DnXtdwO9MYd/CgnWc84xk585b+d95553HRm3v5rFtfk9mo3Seraq55c82LX/zi9MMf/jB9+MMfzmcKw6q8yHh+3etel48tQEh+17velc9/L69YF4yR8U22LsqxBtOIp7F+O9mH5yL+8hx94a/83s2ejJO2sRm2Y61zb2Te4ld833PGcpznHb4cPhQZ4uGzw7y+HdtwEZhTBTPPvLXk6KRnVfQnRX71LgJmJYqeeGw6/6bFSzGtWmVS7haKZyXuHnLKwjNjFopurYuLrN1jL9sg7btblT07JtJFaeGO7Tzh9TkjOD/3xeLM27HPW1pvay/4TKndTuMeO792Md5VVvDhi08wnXgsZ7tOrWRVs0swrJdefzhnIbfbusqsPp9SyV1KGXTgR3ZznI0cz4V4u5j/rbrFQj9qs09d/kj/T3j94a2bEAr/Lue1+pb7jmVtVwy6+Yulby19u0TFhdktYdKf78clKa5rv2Z/L2s/7We88nvAOGAcmDwO9Fu8JYsHMY+SmiG2dLNLedYs4uBTnvKUXFaSDFye4fkQinp5fUcMiDMY+fNPfvKTLDKQhROlZWMs3eJF/JwMYMp9UmqWCxEkBJFextLpnvYsZcrUzps3L79gH9Yzb5nHfe5zn5y1yQv/tddeO5111lnpN7/5Tc7+RFihHCrZnPEiPl6886KcDDAEeZ5H5CFjF6EAsZd28QHKWHP+Ir4Jo/vf//5ZRMQPyBLjJT2+QHbyj3/84/xSviwVvOaaa6Ztttkmi01kV1MqlAxBsroRUcjsQ2xuf47xIu49/elPz+OkNDFjZ2wIVJQAJzMQAWrDDTfMY0D4xG6l/zDPhz/84eMliXkO32sXX8p1cN/73jf3+6xnPSv3G/7FHGkfgRbGiBNk7m2xxRZZBGJjA1lynN16ySWXZDGSbPIorRriOeNjTe2xxx75nFzmwVogCxWbtfs/diZD9znPeU7mTdYaa5j74rxcsvrWW2+9zJlxMmbEe1jdcMMN4yIK2X2MlefI+uPvnD3L2MnaZk74AFmYbAQI8QU++ARxgL7IDkR4R8yh9CvZ/GzGwIfK8cPymc98ZqJELyIh7XMP7dPnoYcemsfLuaPwCjsgiOMnZB3H2oQNvoyoRcY+cyw3jwzDvzPKuAnP7bbbLotZzA1msLv3ve+d/ZX5MI+LLroo/eUvf8nzROSjtC5rkrnys7J0LszIYqQt1k2UmoYfbXPOMhsBHvGIR2Tb4mfE6RtvvDGvP9ZolFpm3ZB5S1vEC0p9cz8CI88T+8jyDj9jvbMmWHPEC9Y5vkuM4Jxn+iHGM1fmw33MBR/CP1g75TpjfZOJij98+tOfzm2V9qcMNGJmbEogXuDLjIn11WvJYvyW81aZb2w+oi98EFu84x3vyEx22WWX7MPEKEobk4FMvGANleNmvbDWmC/jYb23r9vSD7ApG6B22mmnHD8/8IEP5POEu32vsFawAXw/97nP5Q0b0T9nayPSMwYuxt1tXeB/2JEz7IkbxCY+Y9MIaxGetP39738/+02sJ+wNF8bMeuf7Fn9F6GWtX3vttZk/2f8lF2Il3wusd+I+fosPMw/iPXEY/0C8xq/je4L4jl8xJ5gyDtjQPusDm/DZMKxv/x07+b9jZ9VOlE2e1QH4gtmFqtCk0GQcMA4YB4wDxgHjgHHAOGAcMA4YB4wDxoGRjAO8BK/zahck48xbXqR3O8uvfO8V2Xzcywv+o48+Om2yySbjL41DuOPn/IqsLF5wRvYg95RZj3HO7Ve/+tWcQcjL2cjmCVF4MkEZUeKd73xnzubpp3jLmbe84EekGqb3gaUwQIYt2ZucH8qL+I9//ONZLEJ45mU6GXWICwgdfB7CzRprrJG23XbbLAgiaPBzhAiEWoSZhz3sYfkzXuyTKfXzn/88C34IC5T5RZQJuzIeRB9Ev8985jNZCIgX84ibJ5xwQu6Dc3hhiSiHDbEzIgKC0rHHHpuzSXm5T7sPetCDsiDNGb5xFiTjQVS4/vrr06mnnpoFTIQJBDLEAjYmkMlZ+g/PItyQVYdwSFYsJaWxJ3+P/iLzG2bPfvazczYs4hI/R2BGAIILohRnip577rmZJW2TdQuXyIRD6GajBPcgpNEXv8ozihEzPvjBDyayasnC+8QnPpHFVFiGyBvzCMEdEQjxBwGFcfBzBHvEccbMXBkrv3gGAQShmrUWAhR2pUQuoliILwg6zI32+UX72Jwzk/Ed+qFffAXhEF+jfcYQ2Yn8Ga48g8gTfGGIKIZwhu25EHS4t3rPnn2Qeb/97W/PQiQXNiWLGQELTsTFyGSmP2IG9sdf6aed12wKLLE2GReMWY/4MpsquPCTyOZmDSBoMhfELObI3MmyZo3AnmxNhNGIPwioRx11VPZ3zlYmhsJkv/32S1tttVUW3LFFCPL4ODECX0D0Zxz0SXyOssnYH/EWsRY70yb+dMwxx6T3ve992f70h00QDhHhaI+NCfwemcCsTUp78zxiMeels8GGM5zxi/PPP78ljhJHiFOIc5zXjR/Q1kMf+tD8PcOzxI1Yf6xB+kNkPuOMM7L9WZ8T2Zv5s/GB9Y8PsvmDufM7IjM/xweJVzBgYwD9sybxXTKa6auM/+GbrDdiHZsuWDPlhpDSD7A5LFirCO7wYWMF8SBiMr7B88QUPsPOsCCWIM7GusAv+N7Dd+BaZvizxoML48VOCLBwJD7zvQ8vhGfWXmTCY3dsTVzlOWIgzLbffvssxtI/NuBZ5sXGFWIgcy8FaPoiFsGZOcAEP0DEpU02cvAZm1/wRQR0/l1BP4yRe7ALbXIRLxB6uZc4it2G6Xt4NuOMHDpviM2Zt3X+I9q2JCABCUhAAhKQgAQkIAEJSEACEpCABCQAgX6Lt2Xmba+lJ+MFJS+eEW8Rbrh4IcsvXuoiLvCSmZfrZAbxghdhiBfRvGTmpT6CBQIRL5G5EJUQr3gRz0tcrk5lfUvPiJ/Hmbf9Fm8RFhjfsJ15GyIgbHjJjiAJX0QgMrUQFd7znvdkW0RZarLb4uJeMt7IyuVlOWdkIsRgL17qI1ySkcvPEGPJiiNrC9tTzhPBEZEXMYZnIuOKn/OC/7Of/WwWNLhoB2EA0RARkUxrxoKPME7OQaRPfJO+EH94oY9ISF+0j/AT2cOMjYw+XuyzGQFxHbELgZA+yaILsYP+ESoQVxkbggmiDL7HVYqpvAznQmx+61vfmoUG2kdYoj3uRcxhTAgQCGeIPwja8OBzbEHbp5xySh4v65nzLKPt0pfJNuOsTcRSBCKEXq72TNL2yIjgwhVZ7IhSb37zm3N/9Mu6i40ZZPWSOYc9sAEXwhRCGUIf6wl+2JFxYkcyXWGMTWgP4Z2LueNnZPKRwYmowpoPARmhHTGNTFoEG9rG/xBgsSX3wgyfwqbMmzGQXYngeNhhh43zxJaRkczmAQQvBGFiB/2w/hkbAjPjHqarXJuIZ2xYgB3iE76PwEbsRZRkYwKbILAZaxdBG9EOm2ID5o0/429xIcQShxFTEeoQAuHJM7FBAb9krcEcO9AHYiy25xxVNkpQshZRkbYYS2TexiYLMiFDvKVv/BuBmL6IB2zUiHWGoMvPsQ/rmLiJgMzaxv4h3nIGd3mxbhkLYjL3wgHb7rjjjjkTk3mzoYNMz8igR7xkbWJ7fuE7sW5incV3Fp8jJDIG1jXtIzoSy1gjCOW0RyY682EdIXDCmLhJ7CCjmfhYXiGghniLHfgO5IrvqNIP4MN52IyP+Mxaj/s7xaDoizmHYMl36Jve9KbsF3Bn/fEr4i+Zwnz/EgOpYsD3MnEUUZSMX+zKOsf+fN/SNjGZahr8mdLRZ555Zu4aUZ8z1ImZxBX8NioIINCSuYtNEFWJd8RiRH82YLCm8T82CfC9yc/waWIwcZt1wNrlWWIZLBFvsTvxlqxq5szY6J92WTPcX36HDdOadyzDQ0Dxdnhs4UgkIAEJSEACEpCABCQgAQlIQAISkMBIERhG8RbACG28yOYFPRldCCm8zEU44Rcvosma4mUxYgwvqXmBy0vmEG8RbiO7L8pNIozyYpasJ67ypXsnwyreLqQSHLALL8sR1ciaOuCAA3L2LYIi2aiUUYUtL8UR3LgQCxCVEEgQcHkxjygTF6IdL9P5ORlQZLPysp3nOFMXIY6++IzMwLh4yY4YjAiDcLTvvvvm5xFPDj/88Ow3CDuIp+UZjvRNJhvZXAgmiHW85EfAC8GXTMPI5EaIQoxBZESIIGOVssVHHHFEzsjkjEjEwzhLEj60hWCDyIK/IWyUHGMOiE+IIIgQiBKIYWUpcwRHWLMWyB6DAWIEfk02K+sDnoxlogv7IaYhsOPzZEdHZmxkn7c/321jA5luiEPYF/G7vLAh48UenInMWmUOCDPME/GETGU2UcTFXLAXIiliTvgGmzfIHkSMwSdY73FhJ0RK+HGGKv1xYRf6QphBNENojIuyyPAl+xKGiL6RCUkmOf2REYhAV240wceJMfgJojTi3TCdgRsZl8wTsRQbIxzi85xpzHziws8pnY2I+rGPfSxnuSKy4a8Iu2SBUh4+zgblObJ4EbpZw9gbYREhH4EOARYBj5K8rIPYdIKdYYoQjMDOfWTS0y9rCxGSccCbksEIusQOfobNiCdwx8exLSJiZHwyJrJkGROxHvGQTQkIhIiz+CZCLsJhxKCYP5tv8BfEW8RNfAq7IySSkY9PELvKi3mwzrii1Hj7Wi7XCj6LjxGL4BUZ0DyDqM7aQ0AsxVsYIyrz80MOOSSL1eWFbXgGboiN+GGcKx7fYWVGLWsUYZgYx3pjrcemjk7feZ0+Q7xlLVExAd9n00V5Xi72ITOeKgbME6asZURT7I0PIKoz/8hsxVeJufgBsTHsRsxG0GbdsSaJq6XPEjuwDzEQG/AdQ1zGltiPbPHYvMNzjB1b8hyc2RBCpjnjY8w8y78nGHdk5+NzfNdgO/yYUtNsZvCSwEQE5lSlGjzz1tJMpuhbos0SbcYB44BxwDhgHDAOGAeMA8YB44BxwDhgHKg9DgxKvCWbcLIzb8uSgLzkJdsJYYAX47w0RkyLMwf5O39G+OMFLS9gEX54ScxL4ygnye+IgPGL+3iJXZ61N1EpwvhZnHnb78xbXuAP65m32IEzGRFpYU62FQJBMKLcJS/7eRFP1hKCDKI6duTFPBlZiEuII7y0j+dolxfqiD+8XEeU4+cw5+U87SLA8qK9PKOS52kTAYqs3P333z9nZyEMwBFxl5f6ZN9FqVMEDoRixB98CGGDUpy8sEfYQ2iiH4SKMgONsbBRgKwwsvM4YxERhjEgnrIpgJ8xX4QLhEuEI4QYhIYoORkvgfk7Po6gCEtER9o46KCDcmZb3I+whnCEcIO/w4F2GQ/98DnZkzw3kR8jTHAvghcbHBCYEDXopyxt3UtpTOzJ2LFF+/34Blm92AF7IsIg3sIcAQqxDKEPISXGS1uMn/kgSsEO9ggwjJvx8qucH+ez0g8Zdgj0iNqsbWyITyD2kz2N2F6KW/yM8uds/ogzb/G/iDMIYmU/zJUSt2T/IcAjCOLbvcaPXnjOtBRqmUmJwIpQRYYn4hisySyPcbAmEMcRQ/kZDMl+RiTFPtgLIR0+MS6yQtkcgIhHjKUsM+sJeyG48x1CW2R3lnYimxLRHb+lT4Q3xGPWK6Ir4i0+62KbtgAAIABJREFUz5gQ+eifvlmT9Ik4SNzAvmwIKDmRicnPKRMd5fBZl6wlNmaQecu6L/2M51lL9I9IzfgR8BDmEbz57sB/2YxS2o2MddYLMYo2WUOxfjudLc2aZ5MKMQS/ZFNGtAdrhFV8jzEyBr4biauIhWTUs5EDIbKcL/EKYRFWiLfwjvUXwnGUZOc55hEbQojD2BWbTaXkd6wLYha+X46H+INICxPiKIIqbHiGtc6mGnyI38ksjvkT34kLZOezlhCpqU7A56x1bFCWKiY2EP8jWxmhGKEdnyNTns09+D/nKMO7tBvxmbFgY/yWTQyIssQV7uPPZVzGJ6lkgKgPZ3yOWDvT9enzQ35m7Uz/X0HZ5EEEeh1pxB1ppo7o87X/B9l13blWvFzk4veR30fGAeOAccA4YBwwDhgHjAPGgcHFAV4g13lhO8SnKLXKi3fEuF7PvC0FnXgxPpE/IG7xYh1Btv3s0Tr8KLLaeLGLgNFv8RYRY5jOvC3P9kTk42U9mWhkLjFOsqiwGZnNvBSHD78QVBB2sQuZdbxoRwDDprzkp5QnL92xES/rEUgQ1ThvlBft2BLbkjnIC/X/b+/ucSQptiiOMyYWgkXg4oAFwkXCw8TFQFjYCIctYOHgsgMk2ABCYGKBy0rem1/qndElX31kdWXV9DQnpdbMVFVGRpz7UT3xjxuhGgsEyfnF7gEUQIBU5oImYBB4DGClcheo0XcXSKcyVpWfsXkOqGTCHggApAEXEDf+d+iMS1v5aseYVMqqFvQccMYWyOANeKaKcQ164pf6B07RC2wDmvSbnvrmcypLjQdAtG0teAvsAKLAj/NvwX5ACbx0b6pGp/8DIyAVOGY8Ki0BnSxy8Nl1vEzQvP5etmjCFqOqkXPWpOfbeta21apTVdcC4yrmaAvCeF1OAGHmudR8BegB9tkiZ+6yN1AL+gFGngEKgd7goHEZv2eBWV9//fWyzSs7AkogbtrKmavykRzlmfwq4xbj/InO+uY5nmkrZlBU+0A9uJ8zdh/D2bfrM29pwT6AFp8Sg/qZSnLb1qqINRbwVq5mH4CQD/MllbfRRVUoP6YBaCjmLcQB2fm5e0D333///cUCHc/yeVszi+NUtPIBoJRPgGupvHXWt5gUw+Aw3wJ3QdxUUIsXl2eDtrbilof4sbgQh+IEvFX1zpeMf/o1cKq6VwW/+AF8vaZqny/xGWBQHOdManlNnKvktyAA6E7lrbZ9bi6AsPWzSn15RH7J2bQ5q1lbFpdYAMAWYsEiBLEfeCsHzn6LXQs8aAnegp5sNOM3EN99dLAgQrWz7xQagZU+fyquD/3+LS5UcoP33rfAQVywgVgRk+yvT3wR0JdfLGYR0+DpzL/yowU2Fp2wkd8NcrE7m6qc1677gFT5UYWtscthIK/vfbGuypr9k8+is4VEdMiiC/A2fg2W283AGMSGK4vBLPDgv2LD4o89fo/o/2ue7v9rlsrbPX+JbltVoApUgSpQBapAFagCVaAKVIEqUAWqQBWoAlWAAveCt3/88cc/tiK9Rv1MhGrDJKztO03mgjJ7nxU7t00GMG4Nb03qP6Yzb+d2oMABoJIqUJWb4AAYCACBEeAXCGS7STAW0FG9qEoLgMi5sSDIvFTSqZwFdVJJCaCAOrb79QxAJosCskjAxL4+ArC2c6Ud0Af6mvgHeFS25QJDwRrQ030qA90L3qjaBLQAF5W8661xp98BPZ5jgh9oAA2BKKAVVAC8QNZsmTq3tk1fjEW1IQgMUgFNIPDcsld/PUeb4JGKZONUBQyM2CIWRFdhDCgG+tJnfQEwqtbYA7gEOLdec+wAC4AP0oL2gAhQo+oSaDUW54aCiOAokAgOug+oUXE3t7/WB1WUqjPZHtSjgTHyNfoAqNpXFel5/ARABya1RxexDzzSRBUoyGp75KkFLdkcnOFvbG9s+ia22QPgd1YpGGh8cozXVLACiXw328dOXbZquffn5lmnNKGFRRAgpYUS6zN6gTX+oqoQSJvV6PI00JrzUfUVWFzDW/YRM+At+MjPxToonsvW1nwV/JML2Facg7d8gp1TeSvOaQ8qg57gHkiafDC3v9Y+mCe2LfrQ58BbfglyAnrGrkp6XmJfJaq+ih9AXrWutoBIoA+cZHdX8owYZ2tbTVvEIzeI6ewmMW3A7/mS7yNAdm5Brc3AWz4UeCtfqLzlh3LJ3ALYPXKnRSpy8C+//LJA9GybnBw9t032fPYxPuc+yxE5x3irz2oXbPdcOV0MOAPW7wz0YRs5Wuzrr7jQB3qqeBU/xmJL+VzaAOgtvABvxajvEK8Dsb4nQFr9zlnaeZaxs6fKXfErpwD+Pidnr3OKtuyoIG+AxPIdzfgOqEtTbdsNQIywh/HwPW3KSfyzVxU4pUDhbf2jClSBKlAFqkAVqAJVoApUgSpQBapAFagCVeAmCjx2eJsqxDl4k8qpprMNr0l+k68myv05q5Hcl8nqTLRfIuS/Hd5OrVQpqeYDKE2U2+4StIgtgFmfcW4j0Aro5ExB25WCKj4DkAI5gWrsotrKVqKAAAiQylsARDUa+ADSAJ7uC6Q0Ma9SDlRQ4eUHoANC2B3Yn/BWFZ2+gBEu0GdW3qrOUi2o8jYgasLUqQeYAIYC1qChqjCw0eQ/oAEeAVuuQ+fHGotKZnBElSK4oD+pkHQfqAGggA3AHPCoKu8h8JZt6OlPAARwATzZcAIdfQXLXcYIBNr6GdgCZkERQNVrtBNzoAjbAsSqrIF9CxGAJlXC4Bi/AG/Zfw1aQHCwSUW2P2lPS9v78gna0hRUtEgATPM+2KLKmy4WcICSoAz/0hYfjX/yM7YCArUfeKt9IA88ZHc285yc00l/FcbGD7Dzz5yTeUkuudVnJzgEINkYMAVvU3k7Y02+BNX4OngLYGVba/YBJye8BVptX65tPsNHaWoBAEhooYaKVRW4qUg2Vj6tipYPaRP4BicDby0EEdcWYByCtxZTsA0475m5+KrKa2ddA336vIa3vtf4Wc77TYWs2AdvnQGrclieMnZ+BsaCfOwsBrLggq3FAz/n1852nVe+o5In5B6Vt3ySrwWyusdnAEfVuam8VTEqriw4ESMA9qEzb1UU09LCCPA2UDi5ZfqBZ9CXH/ABdpAnjSnbKyeHJj5U0/IFOTULJCyoUE0PwMq/oDg9tAPEiwvjEGvZTQEwtW0zeAvUWvSQy8IRMSoOs3OD3C2W5Wr5zsIZFfNgs1xozCA932E3Cwn0Eby1sEfOl7PpOBdqAPVyFdv5LuJH/EnfPvjgg+V1OwHoX45lkOssAKClbactcHhM51vfKoe03Ycr8Oz5l3HPvO2WvS3R79lW3WO/eaB5oHmgeaB5oHmgeaB5oHmgeaB5oHmgeWD3PHAveHvpmbentirMpLpJc5PeYI8JdyAtZ/NlKu7aLQ8DtUxsA173qrwFjh7TVov6kjMpTaar5gLG/J09TISDAKCa7TXBFZP3tuwEdVRV2U4THFAVqSJvjk8lFsAD5AANqtcASlWEAI1qQIBoiz215X6T7qAM38t9s/KWj9gCVsUsgAMeAEHg6K+//vqiqg7kUGnrXmMEK3LmKQgGquibCi6AGnAA+FT3ia9jdlSlBlp/+umny/bJQBMI7Ep/wQxgg9/5O0gFCoMMtn1VZao6DGiYVY+5f8YBkAN8ADvG/MMPPyzbGh/aMjlbNhsbewJAwCaQk8picGptR1uOihOwx/amv/3224vKWxDU1tcgCggzdQHuwTTQClB0gYPs4rNAHmiUcQGK/EU1smo8wAyIBoGBM1DZVq7A4nyO8TjzVJ7wHDroF3Cm+lFVKog+/QzsoT+bg3sgVbbS3ivPbPHrU37E9t4HTMWMqld/8ks+mPbFKiAHXHvPnxY0GLcYpRe4Ns841aY49if/A4ezbTLfVd0MJoLo6Yfn8W1VtGChKkYgzMIKC0D47yF465xR1a2qI9kfIBRLbDbHLyd4X55R3W2swKJFDhZDgLIAPoCb+8TxZ599tpxlyi8BezEL8HnN3wG/Q2c5n7NPAKrP+R6ygIEm4K0qztwvj/ClVDcD6fKTBQ4+C1Da7lhszvG6Rz9BRVv55vzvLGRhj3n2MdjJNhYysD9gLSayFfR6POJJRTD/0B95UF/0Sd7gH+y7jgux5jVxKy7cL17Wlbe5j6/RWo4WexZcsZVYln8tDgD3Z95UdW8LZGOx6MNnwWV5SOU3XwXD5dvZP3DXZ3yWf8hh8qz8JH6NTS4S17lPfpNLfffISXLBY/oePueHff9+R4688AvbJlf4lyB8/0O46RfiJrCnu2d7807zTuO78d080DzQPNA80DzQPNA80DzQPPD084AJ7z0vPrM+89Yk6aVn3p7KP3nPswCFnK2qOgz0nBPa1+axeebtvbZNfkxn3kY/1ZqqLUEJYM5kuYonQJNGgCWwCUiqhgbbwBuamdhXUQbOgS4m6MGymV+ACbAPBAGK+IwqLa+p5gTiQJ15FmfuB4RUToEO+pttk4EK25LmdZ8HD4wBiHaB0LbvtI2yz7pfhaDzatM+QG1SX7UWwKP/AWL67V79MuGvr6CEcdNHG8eAiffcoyqVXuAI2Dx10V+QVoWZCjUaAE+28vXZwFswKNsmH3se24BAqeIFi1VnguzrOAGCQGNwCXAyHpDM/SrT2Bp44avpr3sspADlaA4CintAX1/5gMpF8DlVcnku6GqcfMV9xi2uwSHQBfybuqjGBsnoQBP+ZPyeo/KPViA8YJj7+JMFBPr4999/L1WBID1ttQUygnd//vnnP/SgLXjkdbB/DQRP2ffa/LPl/nnmLdCuihV4EzNg6xwPaApa0gEgVOXJvrQWF6o6bWc8nyuOwXGAT9sWRnif1gAZqC6O2GHeR1efVbGqTeBNVbo8zSf0A1BUPa1KGzz0nkUBbGWrZfYHKgHNaX/jAyTlfz6jfyAgYOkeQM99E8TnnF1wkS/zKdWoqkD1k097j4+udXevBTzaFdeH4kUO9Dr4x49UndMkZ7Hqvy2oVQzTzWIIIF2saJut9AU0lGPmeOUHehsjvwamQWbPW1/Jczk/1+IEiyxopHr90O914lp+lsd8Tk6U8/zd52mqv3PccgKfUSnrc2LN+8AtHekE1M772JU+/IDt5XkV/PxKLpWP/Mzn8Av+6TuIT4O3gCtI73V5LdvWz/ssTJCLVNYCtvJrFm94je9bTBI9fJfxSYBf1a98ZDFDfw9++r8Hb8mzx/xgqbzd85fotlUFqkAVqAJVoApUgSpQBapAFagCVaAKVIEqUAUocC94u+eZt/P8ULDCBLGJ7FSMGdehbWofYvG5bfK9Km8Bsb3P7r1m7O41IQ9ImMBUOWubymPbCYNBoKuqJ4DIJD+bARDAoQnzVD/SFxxVsWkyPmc0gqeqo0y2m9RXkQu0gRZgEdDmPhBH9aVJdsADwANZbbsMqoEI2brYOEBBgAf0NBb3GA8/ArSAgmzD6XxVk7oglKpEoJBtgAbQx+WMV8DFD2gMTtAGYLCIYYsfAiDgFMgFXKtkZH9Q4p133lngropllZKqTIFJ/QVzaAa0gJ/nzrw1FmDdPexg/CpJVawBKIAIAPv6668v4N3W0rZFZS9wFIRSucautnAGxlTbuVQF6xMIRAuQiA60BefAKjAJzPWaZ85L7IIlqiwBFOMFuYydHcQesKR/2mMnPgN6qTwGyWyBClSByxYJgIX6YNta96nS58P0prFnAu36BRoaE3DEz9iOH6sA9RxjohGwz2fYf1Y6PyS+9rpnbpebKlmLCOgiXvg/29INkMv5pYArffgF+wCJ4CCoDW672EHFo4UNLpAzVe1ffvnl8jpoCWizq+8Tuqj85WfiV+W0NvmtfvEl8FalJaAmtkE8FeGqLi0McYHsnmELXfbhU3IOX7P4QmwDbnwG8NW+WOU3bGn8Kn/lAZ/zmjzGh1Wc8zOxTjMgTy7xusUCnmUc+sk/QFc25xviYH3NOLc1M9jPN8FwMZbzuuUq/iefWARjcQT78DW6gKRZqCIXapc+Yo7dLLTgf6m8PfRdFxAl12nfGbS2GQZXQevYKPnQdtj6w8fFjEUZbPbuu+8ueVreUy0tx8rJ8oO4EOsqaMWXfK3SWA5SDcuf9BVAXW+bLDc6L5vt+ZLPAdagqVzGL8Wa7wz5lF9YSKLK2vbpoD3N2JNf6Tc4TRN50/gtilEtzHf5j8UZFo3or98X5FZ+Y7z67znayxnk4sUuCPrIF3pVgWMKFN7WN6pAFagCVaAKVIEqUAWqQBWoAlWgClSBKlAFbqLAqw5vTbhmG0XVNzlfcAs02yLovxneBpKb6DaJD2IBGyrE5jmyh3Q0eQ++qLoCJFWhmWQ32Q4W2EoZbAEVTJyDigCLilaAwXPADcAJcPEDcGgHWHrjjTcWcKoa0PbNzjQEjwBJcEaFJGgDyM7zVQENMAOsAIJM4IMOAJiJfdVn2v3rr78WwOd1wEnFInCq6g28ASlc+pStTlWTAZ22lQVaXQEpa43m66AncAGsAWEWOgAe4LQ26aVKDdSipwvIoAmb2EZVFeE5eOs+/kxrkEgltbbFjPGCU2wAcoJvQAh4ASZ5n61soaqKkn1VIXt2Kv34C9DkM+xiDCC6KjbQFIgOvFU9PC9+oUqO3WmhTYAW+Ncfr7M7vdlCP/UPVPNvUB3UAoLYFvQDz/QvlcX00QeAT7WgZ7qPL1lsAKrxJfYFim1lq23who/yA/nSmECmvXPnlnx06DNreAu+qXIWR2zE5v4EIsEs/xYvfJ9dXRY8AKS2qDU21afiQ/zZgpePaiNbnltAwedytmlgry2CVaeKJQCdv4oZANM9oJ0qTX0B5tmHn4sZ5z/zcQDXJR4AZe0AcOIC0OSzfoyDT3rdM5xFy178M9vl2hbXc0Fo4PHDDz9cfIA2Yl0OkhOM3yIR/TZOkNY4LF4Qg54LUILUxnjq4pPiC5zWdnyQn9kZwncWO2jHghZQ1AUmA8/sCZ4aM1Cq4pQdXIAywAxWrs+8PdQndvMsY6MZiMzH/Sle5QKfEUtiQZwBo/5NS1XnFrrIxXK+s5Ddw2ba8RnxpK+2u1flTS8x7LO+A3wulzgS03I0XcBbviMXiX/taYP/0Use0jaYCgqrgGZr97Gd54h1uZ5m+im3GpNt0I0RCOZ/crKcQHM5IvfoJ6gu/3mWre+BazrzE4t1elWBYwo8e/6F1zNvu4VxS/R7tlX32G8eaB5oHmgeaB5oHmgeaB5oHmgeaB5oHmge2D0PABt7Xoe2TVYVlXNH99iCcJ55a3JX1SIApTpvvZXktc+LNiartQ+WuUwmA0mHtq3cqudaK/AB6FQN+BjOvA24zta9ICV4A2LOMzEDIlXDggsmxd97771lQt5rxgMCghIqm0z2m4SnoQlzNvMMUMP9JuF93qQ/jZx7CayBGKCCz4MaJvr9W3WbiXZAzufBVxP6LhVjAFL8gM08X4WmfoKI+ud9NlYpCOCo7gN9AiSBOlWmJvOzTS59wFZjAfToo2pMtV+AxTH/i494n0bGCFb6k7bgCkAJNoAL4C2wAqjpEzDh84A4EA5We2+rvwM5bAGQeQYQlIpmYzcuoBX8mmcGa989QApISxev8Ve5RBwCZfT1p0pVcAYMEauqaFXdrrcmttUxwMuWquRorOJPlbTKR+BN2/xD3zwLHOYToKpnsA/wamy5zz38xQ8wAwixr36DcdlS29bXKhtBZ2NhA/6qGjpnaYp98Ml20wAnyLdV71t+zuKKnDULWqliBbwBWuP0d+CanfkN31SlCJDl7GaVihY10MbF/4zdD//kizTha+KFr7AZ6Cm+vEd3tuGf/s4fATqfT/UiSKZalx1AMfbib4CrynVbIOdsa3HF1/wA6eLA4o5U6/MvfYvtQUc6s6PqV/lBZa0x6p/FGLQAF/m276WcrZqqZODOAgRgkM9pw79pJvcZPy3P2RPwTgU4LfkhPSzu0GexxydtF80vtSdnAtjyiIt/0Zn27MgW8p4Y4oNy37l+eJ/NVUEDpsbpvtid9j6jX6q05xbz7Aj8At7acB8d9V++UAUrn8oFYkVlL11pxgbAOigvx6efbGbRCSDvWXKa99mFJnxAn4zX8323gMr8BxBnOxX28qxnWWwgb9gpIHlBH8UEO9GP7nzdwh82lYv0jy+ygX56Jv8xJnYArLXjuRaHbdH5mq132/4rvDWzbZNrwFfYgP2PZRNcJ5g6wdQ80DzQPNA80DzQPNA80DzQPNA80DzQPPBI84DJ6z2vNZBU8fLdd98tE60mUfeY4JzgywS/yWMTyyoETcTuOY+2rry9Jbw1gQ5oPLYzb8EDFWj+BBoOnZG6titIAIT5M+dEZktLIMZWpWApSAKqmMy3xaZJdHakAXihXT/grvYAQODHRL2KKtVr2cI2UBVgA0/4ASA+QTggwGdU/nkfWAnA8W8Qwnv653Psr30VXSpIA0h9zvPcYzwqwfRN9aKKxry31d89JxXI2vN3gIUG4BTIMOMneoBu+hXQvfV5PgdwsAHYYqxspd90Bb08OzB+tuvv7AScgi76pY800meAiT1BL/BDe/7udT4QMDjjFHSkn/fAmbkggB4qjfUPwDNWcIcPsFOgIZgbXzAubaqCpK3xqDLVrraMHezPGcrZotUCAtDY54zJs1IdDhRpl7/wW7pfoveeeWk+d555q/+gJL0tXFBB6u/GxGfYFPyLL8922JSefmjNFiA7jXK/+8ScsdCX/7EFOOl+/uA1kIxGnjXjT7t0BP0ANW2zD38Bl32e7umXOAMO2YwfeL5KW3+3oAOAY1eLBFSwuk+eSq4Qy/xTu57nPfcAe/xsgljPEgue536QUu4yDjnP3417ix2NKXlEX/VLOwG1xssH5ae54Ehu0z828Bxag+PGICeIIRA3sbnV/4xF28blx9/FOhuLWzGa3QTm+PhWYj1xQUtxIda1w576pg3xp10a6rPxAqjpZ8C+OGLLQGnv098zjD15zXdDgL2K3+jCR8S7+/RBLqIz3WmW6mg+5TNspx05w+UeuYEPu8eYUuHrvXw/BUpv1bmfe7YpPp6STkvl7Z6/RLetKlAFqkAVqAJVoApUgSpQBapAFagCVaAKVIEqkAqrWyoBwqmkU9Vy7IzUa56vkscErEnZTHJf09763sBbVYbOJFShd6vLhLMqH2eJAh6P5QIZAiszwb+1b+5NRS4ADEwYpwqnednm1VagJvqdRQo6zUn/fBYkMLkOKpr8z2T8uj/gkOtQf9kURHC5H6w4ZHc2N8mc6tJDYwY2VBir9AWivvrqqwUuuTJBvVWrfA5sM059P7U1rzGwi7g6psPWZwN7xqItIG5re6BvIPjUkc2BJu3EBvQAdgK2Z9+Mha/4/KFn6xtNUv0379V39/MJz9J+LgBNu8YENsUu/ANgnJ/NPcARH1nbXTvyTfzK/Y/hmtsmB96KEWd2qpx28WWfy1nNp/oNrKVCE5DLxZ6pfPYaPdh06sAW2R4YMDt08Y3cF5/RFhses4lng45yAggHsjrPVd4AZVXrrs+iZSvwzmUc6Scd/MQfDvWRX+snsHpsHFttH3+y8CDnJBu//unDOv/wPePzfDku559nwYUYvea7NLHuufq0NdYzjvWCr8SF/ok/OtN37RvRy3vGmIUw6xhka3YDqdfai1u66bv3p3buodmM9fmsQ3nn2Jj0Vc7RF4C7VxU4psBy5u2WFR1PiVh3vK00rj//+1aqNO4b9437xn3zQPNA80DzQPNA80DzQPNA88D984Cqmz0vNjQZbBLV38EDW7qqMNqr8vaefjIrb7/55psF1LlMugdCPFS/aBUIohLMeZC2AAYp7jnOe+TfTz755LUvvvhiqYK0nWa2zjVBnnNtARhnkfLLjJ++AX+H+hn999CLvQMEZnvxA88PaAQRwPyPP/54AUu2VHYesMl+n0tft/br2DjOjX9r++vPnWv3VP/n1uXHdHpov9btHbPHodfT52mvLf3YYvct7dwjjtb9WFfeii2w1tmxzmhdb8F+ys+8d8hPDr1+Dz2O2VG1p/OsVbCqvA28TXwe20L8nF8ce//cfXvlpYc8Z4sdjvm3frsCU9fjuGdcXOqX8/vhUv+8lc4vI/632L/9ut3/r549XyHUM2+fJ5I64v3/A9fArt817hp3zQPNA80DzQPNA80DzQPNA80DzQPNA087D6jO2vPiLypcVMjkjD9VlKotX+V8AjA6D9V5hMYI3qrqufYCulN1RiPnQ9oOUgXTq6zXobzhPFfnQDqfEJxW2ahKS6WpSj9VgaqO/eRMxnvnny0gWFWccziBWxBJpZezPZ35mO2L793vhzzvHMA49f4Wnfbw34cCnYfosReA22Pcl/R/nnlrC2nbJgfe/vjjj6/0QpBj9reNsgUfqvltret835zNnErke9vhMT/vXLyee/8eQP9cPnrM+l4Srx3HE/t/lW2T6wBP+z9KtW/t28T9xBJ3F5x0wU3PtHtyE03N083T/X2tv681DzQPNA80DzzVPPDRRx9dyx//737QNlumOpvPdsaqv24VR6lyvGVlrypbW/7aotlzsgVnKpceIiI9/IANAIytPYFbf156Zuo9/PPSCX5jm2DJeZP8DXR5//33l+ZAaqDfuL///vvXfv7556Uyd+o6/SaVYN7PGbe38qtUpmp/VnY5m/Xzzz9ffly2Bv/222+XrZ73sMOx595qnNqduq7He+q55yr6LqmIO+Vfp+wevQ75w6n+HRvXufZu7XeX2nlW3jr7U+Wt7aKdv/zTTz8tuZcOscW59n0uIO0S+6XdU/qdqow+Z/9AWfq//fbbSx5xtrUKfpW3tubX/ux7nnfpOKKX+6619zE9To2XTROH1z7/EHideWpr+/eKi1P571y+ufR7Ye/29sj/5+Kz7z+u/4+08rYT4Lv84tfAflyBXXvUHv1C7wRw80DzQPNA80BkqvGpAAACjElEQVTzQPNA80DzQPNA80DzQPNA80DzQPNA80DzQPNA80DzQPPAK5gHWnnbwG3gvoKB28rLm62objw0HvoLbb8XmweaB5oHmgeaB5oHmgeaB5oHmgeaB5oHmgeaB5oHmgeaB5oHmgeaB15WHlgqbx+y9UrvqQJVoApUgSpQBapAFagCVaAKVIEqUAWqQBWoAlWgClSBKlAFqkAVqAJVoApUgf0UKLzdT8u2VAWqQBWoAlWgClSBKlAFqkAVqAJVoApUgSpQBapAFagCVaAKVIEqUAWqQBV4sALP3nrrrf+09Lul3y+r9LvP7dYTzT/NP80DzQPNA80DzQPNA80DzQPNA80DzQPNA80DzQPNA80DzQPNA80DzQPNA80DzQP/ywO2TW5ANCAaEP1ibB5oHmgeaB5oHmgeaB5oHmgeaB5oHmgeaB5oHmgeaB5oHmgeaB5oHmgeaB5oHmgeaB54uXlgqbx9cN1ub6wCVaAKVIEqUAWqQBWoAlWgClSBKlAFqkAVqAJVoApUgSpQBapAFagCVaAKVIFdFCi83UXGNlIFqkAVqAJVoApUgSpQBapAFagCVaAKVIEqUAWqQBWoAlWgClSBKlAFqkAVuE6BZ2+++WbPvH3WEviWwL/cEvjqX/27FUnzcPNA80DzQPNA80DzQPNA80DzQPNA80DzQPNA80DzQPNA80DzQPNA80DzQPPAUnlbR6gj9AuhXwjNA80DzQPNA80DzQPNA80DzQPNA80DzQPNA80DzQPNA80DzQPNA80DzQPNA80DzQPNAy83DyyVt9cV7/buKlAFqkAVqAJVoApUgSpQBapAFagCVaAKVIEqUAWqQBWoAlWgClSBKlAFqkAVuFaB/wLWdwPFUjRU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101603" y="960581"/>
            <a:ext cx="2974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buFont typeface="Arial" pitchFamily="34" charset="0"/>
              <a:buChar char="•"/>
            </a:pPr>
            <a:r>
              <a:rPr lang="en-CA" sz="2000" dirty="0" smtClean="0"/>
              <a:t>Detailed VF/ AMR view</a:t>
            </a:r>
            <a:endParaRPr lang="en-CA" sz="2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900218" y="2456868"/>
            <a:ext cx="5767676" cy="3749961"/>
            <a:chOff x="1431636" y="1366982"/>
            <a:chExt cx="5767676" cy="374996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 descr="amr_msa.png"/>
            <p:cNvPicPr>
              <a:picLocks noChangeAspect="1"/>
            </p:cNvPicPr>
            <p:nvPr/>
          </p:nvPicPr>
          <p:blipFill>
            <a:blip r:embed="rId3" cstate="print"/>
            <a:srcRect l="9394" t="16066" r="27530" b="52740"/>
            <a:stretch>
              <a:fillRect/>
            </a:stretch>
          </p:blipFill>
          <p:spPr>
            <a:xfrm>
              <a:off x="1431642" y="3408215"/>
              <a:ext cx="5767670" cy="1708728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1431636" y="1366982"/>
              <a:ext cx="5763642" cy="1935066"/>
              <a:chOff x="1431636" y="1366982"/>
              <a:chExt cx="5763642" cy="1935066"/>
            </a:xfrm>
          </p:grpSpPr>
          <p:pic>
            <p:nvPicPr>
              <p:cNvPr id="12" name="Picture 11" descr="amr_tree.png"/>
              <p:cNvPicPr>
                <a:picLocks noChangeAspect="1"/>
              </p:cNvPicPr>
              <p:nvPr/>
            </p:nvPicPr>
            <p:blipFill>
              <a:blip r:embed="rId4" cstate="print"/>
              <a:srcRect l="9697" t="6286" r="27273" b="79887"/>
              <a:stretch>
                <a:fillRect/>
              </a:stretch>
            </p:blipFill>
            <p:spPr>
              <a:xfrm>
                <a:off x="1431636" y="1366982"/>
                <a:ext cx="5763491" cy="757382"/>
              </a:xfrm>
              <a:prstGeom prst="rect">
                <a:avLst/>
              </a:prstGeom>
            </p:spPr>
          </p:pic>
          <p:pic>
            <p:nvPicPr>
              <p:cNvPr id="13" name="Picture 12" descr="amr_tree.png"/>
              <p:cNvPicPr>
                <a:picLocks noChangeAspect="1"/>
              </p:cNvPicPr>
              <p:nvPr/>
            </p:nvPicPr>
            <p:blipFill>
              <a:blip r:embed="rId4" cstate="print"/>
              <a:srcRect l="9697" t="37565" r="27273" b="38913"/>
              <a:stretch>
                <a:fillRect/>
              </a:stretch>
            </p:blipFill>
            <p:spPr>
              <a:xfrm>
                <a:off x="1431787" y="2013575"/>
                <a:ext cx="5763491" cy="1288473"/>
              </a:xfrm>
              <a:prstGeom prst="rect">
                <a:avLst/>
              </a:prstGeom>
            </p:spPr>
          </p:pic>
        </p:grpSp>
      </p:grpSp>
      <p:grpSp>
        <p:nvGrpSpPr>
          <p:cNvPr id="19" name="Group 18"/>
          <p:cNvGrpSpPr/>
          <p:nvPr/>
        </p:nvGrpSpPr>
        <p:grpSpPr>
          <a:xfrm>
            <a:off x="2886382" y="831284"/>
            <a:ext cx="5778443" cy="1570175"/>
            <a:chOff x="2867910" y="886700"/>
            <a:chExt cx="5778443" cy="157017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9" name="Picture 8" descr="amr_desc.png"/>
            <p:cNvPicPr>
              <a:picLocks noChangeAspect="1"/>
            </p:cNvPicPr>
            <p:nvPr/>
          </p:nvPicPr>
          <p:blipFill>
            <a:blip r:embed="rId5" cstate="print"/>
            <a:srcRect t="11069" r="22090" b="65606"/>
            <a:stretch>
              <a:fillRect/>
            </a:stretch>
          </p:blipFill>
          <p:spPr>
            <a:xfrm>
              <a:off x="2868049" y="886700"/>
              <a:ext cx="5778304" cy="720427"/>
            </a:xfrm>
            <a:prstGeom prst="rect">
              <a:avLst/>
            </a:prstGeom>
          </p:spPr>
        </p:pic>
        <p:pic>
          <p:nvPicPr>
            <p:cNvPr id="16" name="Picture 15" descr="amr_desc.png"/>
            <p:cNvPicPr>
              <a:picLocks noChangeAspect="1"/>
            </p:cNvPicPr>
            <p:nvPr/>
          </p:nvPicPr>
          <p:blipFill>
            <a:blip r:embed="rId5" cstate="print"/>
            <a:srcRect t="70427" r="22090" b="8640"/>
            <a:stretch>
              <a:fillRect/>
            </a:stretch>
          </p:blipFill>
          <p:spPr>
            <a:xfrm>
              <a:off x="2867910" y="1810330"/>
              <a:ext cx="5778304" cy="646545"/>
            </a:xfrm>
            <a:prstGeom prst="rect">
              <a:avLst/>
            </a:prstGeom>
          </p:spPr>
        </p:pic>
        <p:pic>
          <p:nvPicPr>
            <p:cNvPr id="17" name="Picture 16" descr="amr_desc.png"/>
            <p:cNvPicPr>
              <a:picLocks noChangeAspect="1"/>
            </p:cNvPicPr>
            <p:nvPr/>
          </p:nvPicPr>
          <p:blipFill>
            <a:blip r:embed="rId5" cstate="print"/>
            <a:srcRect t="40824" r="22090" b="48261"/>
            <a:stretch>
              <a:fillRect/>
            </a:stretch>
          </p:blipFill>
          <p:spPr>
            <a:xfrm>
              <a:off x="2867910" y="1551725"/>
              <a:ext cx="5778304" cy="33712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Strain Information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18</a:t>
            </a:fld>
            <a:endParaRPr lang="en-CA" smtClean="0"/>
          </a:p>
        </p:txBody>
      </p:sp>
      <p:sp>
        <p:nvSpPr>
          <p:cNvPr id="59397" name="AutoShape 5" descr="data:image/png;base64,iVBORw0KGgoAAAANSUhEUgAAB4AAAAPTCAYAAABR9xSMAAAgAElEQVR4Xuy9C9QmRXnv+8wFMDshMsDMgImOsDFrRYHRaNSclazstQajgoCXJOccttcBFZBhwNy2OM4wI2AuW2UArwje2GxP4oU7oozZbt1RUKMIkrXIZAZyMcIAg5rsLTDzfaequ6u7uruqu6q73+97L783a0Xm/aqrq35P1dP91r+ep5YcddRR80uWLJH5+Xnhf+EwKePgkUceET4QiCFw2GGH4efw8zzneN7jB/AD+AH8AH4AP4AfwA/gB/AD+AH8AH4AP4AfwA/gB/AD+AH8wET4gS996UsxMkip7JKjjz5aaX6Iv4jfkyV+P/roo50HPRfOJoFDDz2UhzoP9Yl4qPM8mqznEfbCXrxH8zsCP4AfwA/gB/AD+AH8AH4AP4AfwA/gB/AD+AH8AH5gFH7gtttuk1WrVuXahlZ3zH3s/7a/M98v0RHAsykH0etJJoAAPMnWW5y2awGYDwQgAAEIQAACEIAABCAAAQhAAAIQgAAEIAABCEAAAhCYBAI6AtgIwKa9ZrOB/rfrv/V3+oMAPAkWpo01AgjADIpYAgjAscQoDwEIQAACEIAABCAAAQhAAAIQgAAEIAABCEAAAhCAwGIR6CUAP/OZz+QMYNKiTlxaVJcArEPc+UBAEzA7XGwaWgAmDQdpOEaRhoNxxbhiXJHmCT+AH8AP4AfwA/gB/AB+AD+AH8AP4AfwA/gB/AB+AD+AHxjaD3z5y1/uFwHMoGRQDj0oR13f3r17c20P4RfR10fAFoJXrFjBGcBsdmETgEr/MWr/TP382OG9knmGH8AP4AfwA/gB/AB+AD+AH8AP4AfwA/gB/AB+AD+AH+jvB3pHACMfQWDSCBgBGPF30iy38O01IrAWgPlAAAIQgAAEIAABCEAAAhCAAAQgAAEIQAACEIAABCAAgUkg0CsCWKeAnoRO0kYI2AS0AIz4y5gIJaBFYATgUFqUgwAEIAABCEAAAhCAAAQgAAEIQAACEIAABCAAAQhAYLEJ9BKA16xZwxnApEWduLSoCMCL7XYm6/5GACbtCGlHSDvSP+0I84h5xDxiHuEH8AP4AfwAfgA/gB/AD+AH8AP4AfwAfgA/gB/AD+AHRu8Hbr/99u5nAOsIYIw0eiPhDId1hj/+8Y8nS4GktYtO4KlPfSpnn7LZZeI2u/B85vnM+8Ow7w/whCd+Fb+KH8AP4AfwA/gB/AB+AD+AH8AP4AfwA/gB/MCk+IHeEcCLrszQAAhEEkAAjgRGcdECMB8IQAACEIAABCAAAQhAAAIQgAAEIAABCEAAAhCAAAQgMAkEekUA6xTQk9BJ2ggBmwACMOMhlgACcCwxykMAAhCAAAQgAAEIQAACEIAABCAAAQhAAAIQgAAEILBYBHoJwM94xjM4A5i0qBOXFjVEANZpHPjMBgGdrqHtowXgSUnrQDtJQ0MaGtLQ4AfwA/gB/AB+AD+AH8AP4AfwA/gB/AB+AD+AH8AP4AfwA/iB2fYDO3bs6H4GsI4AxongRCbNifzkJz9p0/uS8175zAaBEAH4F3/xFzkDmM0ubAJQmyUmzd/T3tl+ycX+2J/fKfht/AB+AD+AH8AP4AfwA/gB/AB+AD+AH8AP4Adm1Q/0igB++tOfTgQwosjEiSJtAjDi72wIv3Yv20RgLQDP6kOCfvOSzEsyL8n4AfwAfgA/gB/AD+AH8AP4AfwAfgA/gB/AD+AH8AP4AfwAfmCy/MBXvvKV7hHAOgU0k55JP2mT/qc//WmjwokAjABcJXDwwQcT+chmFzYBEAGMH8AP4AfwA/gB/AB+AD+AH8AP4AfwA/gB/AB+AD+AH8AP4AfwAxPhB3qlgNYRwLMnFdHjSSeAADzpFhy+/W0RwFoA5gMBCEAAAhCAAAQgAAEIQAACEIAABCAAAQhAAAIQgAAEJoFArwhgBOBJMDFtrBJAAGZMVAkgADMmIAABCEAAAhCAAAQgAAEIQAACEIAABCAAAQhAAAIQmBYCvQTgX/7lX+YMYNIdTFy6gzYB2J7cpIOeFldX70eb6GtfoSOASXdPuvtJS3dPeyfrTA7shb14zvCcwQ/gB/AD+AH8AH4AP4AfwA/gB/AD+AH8AH4AP4AfGMoP/PVf/3X3M4B1BDCDkcE41GBcqHr+7d/+LVjVRAAORjVxBWME4F/4hV+YiJz++GP88UL5Ue7DjxH8Df4GP4AfwA/gB/AD+AH8AH4AP4AfwA/gB/AD+AH8AH4APzC+fqB3BPDEqT40eOYJIADP/BBIAMQKwFCDAAQgAAEIQAACEIAABCAAAQhAAAIQgAAEIAABCEAAApNAoFcEsE4BPQmdnIk2zj0pjz85J8sPPEiWLfH0eH6/PP7EPll6wEFywNKZoOLs5MIJwPMy9+Q+2V9txbLlir/PSCJzc/OytOHvvSw3PydP7tsvS5cdIMsGHQNZX5cukwN6VVxh1rs+P61xFoDn9z8uaqrWPo3zu9fAWJyLTT+bfNLck4+Lcm3qs1wOPGiZOGdO5v+UA5SDtAMcU19X9KXgPev+eFxttTgzYuHuauZeu09Rz4zHn5S5BZhb6fxomOcLh2eK7lSxX0TPjL9qHCPG96p6W31Z5pcTb26/q1rfNzWvfaxaVwfW2fhciWAVWnSk73ehjZjUckOMtRH0fVbe10aAjiohAAEIQAACEIAABCAwowTmZf/jT0ht2desu1SpjMMa5zi0YUZHyxDd7iUA/9Iv/RJnAI/JGcBHnLhB3vKCFXL/9e+WT93lSTtw3Gtl8yuPkr3f/ohccetDM3um6YIIwHP75cn9H5Dv/PS18ivVmXrfNXLw88+SZcsPkLLOOyf7n3yr3HTrWjn1lHOGmN/1Oq74pjx62q/IY1+/QI4+5cMD3uMK+eajp8mvPPZ1ueDoU6RrzXP7L5M7f2wx+7Gq76ju9TV1MFYAXpB0JvP75GdP7JdfO+Niec1R9dbv/twm+djfLpODnrJchzBPfFrqta/fLKc+U2Tvtz4slyufVE8Xskpees6Z8sIVmsVuue7d18j3Hf1e9fINcuavq0L3Xy/bPnWXLFn7enmXqnjvtz8ql9/yo0XnJHNPqA06q+XUP9yQ9aWw7d47Lpf33viIHHDgUuUPxjddyMjGP8+lRRmfx7/uXcnc2/WFrfLf7lnqfx9Y+VLZcOYLZYWaW+/+9PdlfmT2WiUnbnirvGDFbrlezfO7psC/jUX6o1Uvlw1vfYGs2H2dvPuauyPe+1bKyzecKdqt7v78Vvn0PUuc43TVy8+Rt6p3T/3x+/HUr8nxr0veQRNvft02uebuzN9l/rrthUQ//66++0A5UG3yafVH2Thtq1M/VxZmvO2XfU8cLied+svypS/G2GHyn/NDzQPzOycZa3d+WK64bY93HMwd+59ly6uOTszf+Luoj5+Zsfe1oexIPQH+q8+4nMX3SHgtyntk63MYu2AX/FH7+yrzhHnCPJnNeZL8jjhezrj4d6W27Lvrs7Lp6u/JsgMOlOVKMMiftyNbh4n4vTlm66z8roj7XfE//sf/6H4GsI4A5uUvYrKM0LmbRbjSolr1fkzWxHn++7//e/uaYFai2xnAc/KW6++XP/2tQxrvc981h8iLzl1aRDSeeYPsuuQ35ZD7rpVDXzxaAfjHSgA+auwE4LfKDbveI79pYxshixgB+Od//udH/3KqXgIOedn5suFF6WK6/7NbPvuuT8rfHbhs8l+WtCCQKsDykSu+KA9WfwQZ8SmVF+TOD18ut+2pPuRWy8vOeWsiVNx//Tb59PfV37N6H1ObXbSwvKjPKWXXX33dNvnddC3a89kln9v8afnBcrfIsqjtH+FzK+lX9lx67DsflctuXnyxfmZeIo3opoTBrUrY9W0+MJsrchFlZPY6Ql5+zluUAHy/XLftU3L3qMfdrNR/xIlyzluUAGw2xwT2W1a9LBX+U7VNPnzFbfKQY5HKFuWayqnbyrH/ebNkmlxZlAsWa3VTPijbv/iwynTT8mMnUFRWTw25Xo2377fV1/fvHe0wM/4ogK+92UC/M3z48ltlj/O6ObXXYItkew3Kmw0C7hP0vJ3F9zUWqUf/O2Co8Uk9i/veD3/44y/xl/gB/AB+AD/g9QPzcujvnCtva1n33f25C+VTP7CCREa2DhMhIo7TOit+NtrP9o4ADlbSKDhSAqtVBLCOwtACsFrLdX+y6AsdAXz5LQ+OtD3jXPnIBeC3Xi+73vNbonXM+649VKpa7hXffFRUEK7+q1y74sVyjslpuxAC8MgMM0QEcFaH5nKo4jKytqYVxwrAo23OvKx86blylnkJyBbrS/dcfaKcqyK5En1cL8hf/kV5aLSNWoDa18rrN58qz5Rd8oWt1yjRp3zLVS9Tkb0q/Pf++++XZz5TRfSqqJ/Lv1jp9fxx8totr5Kjs4X8uxag1eG3mJPDXroxf7nTArUKULY+pv/apnfIhy67TS1oh9dOSQh0J9A899J6V8nLVBToC5Uoq0Wy0c6t1XkE8HXbPi2+15ju/Z3RK9Vzw0QAb/O+HFbZzMtxr92ixNrH5LHHDpFDDkk331Rdr77KvHumNfjLqdDxzE+nJUvvqiHvpuoHb7JZSN3jW6otal9P88dEG6sNDuH9HuEY6WSHEbZnAqseZKwN0u9ZfV8bBB6VQAACEIAABCAAAQhAYHYJWBut6+uDIiZLosrV5lwjnV1w9LwvgV4RwDoFdN8GcP0wBHoLwI7z0lznrdln9KmE9cU5pVae+tI5l7789ZKdS2d1P+p8tx7YRi0An3nDLrlEhbE2pVk2InAuEOuU0W+9Sf7pz5RwnKWIzs/pTdJJL5HlB6idOfmZwktVSohlYo7xndv/pOxPzkm1P8vUNVaEsf6T4wzgeXWu2r79aX0qB3Wpnnqaah94twAcXLedMvuxr8mfPP1E+aBU2p+1vdTDWhrt8IExVgLw3LHy2gtfrUTMNIq1LBLafVIiybkqTeohj8m3P3KZ5Ps4krPxlqozcpfKXH6OxFI54CCVZtxcHjjH0/PsKtcmddTPkvT6g6bzeksmMv2pCAJJmVVZClItPt0la7VQ7BK+zUK/LZr7zqZwMGg+t7Kfn5pXEcznnvUiFUXXJKA1MdBzNj273f6Mwjd3saXrTGPnmZpN43MoWwVysse3Otw2O186pet8BkWPmXAftNglzY8LnQZap+OtfvLx2za3Guy7JNifNAnAYfMw2rbJ9Cqftz5Kf2D4hs6b+P5UzhHS719POyleADZi7WPflo989XB5q06nf8eH5DKVcrc6Ssy75161SWeJ2qQz79qkozmrKN8trzpUbeaZV5t5KpsVQwRg/UTIUv03bnQ0kHsIwKH2KR6tLWNIz4/DXiF/uEE9C1RKr3de9d36ecmB/kvanvVT7K96jzVzhnDLuVrqQSAHqTTj3k/f97W84tH5tYV6bygYhfUlKT/FY3Sxn+ncHwIQgAAEIAABCEBgvAnkv2kaAvPMOk1pbdh7/m55DSBdz6iv3cavLTg4OtowSL3jbbKpaV0vAfhpT3saZwCPSdj5ESedm0cAe88AVgtiW/QZwNl5mybN2f4nfib7nnuGXFzJUbrrsxfIVXcfJOpoyix9wyo56dwzkzP6vrDlY7L/DRcXaU3VotbmT/1Alu4/VF7+9g2SZzPQ+es/+YPSmW1z+34mT648NV0Ms6ZS/X6jSa89egF4txKAnyqPfe1P5Oknf1Q53/aQPiMa257FCMjp3x6Saw+5U17wmDkf98fy9QuOklM+nJ0b/E9/JvWM0/fJNQf/upxjCcXiOAM4FaMfk6/9yXtE3lGu575rniovPLcQmv2ezy0Ah9bt6n8SIZ1FAicC9we+Iz99bflE5fuuOVief87yIMY1cUOfSRj40Smgg9ICdvQHq19+bhLpqlMWb29Lg3v862XLf3pYPrz9Znkou186/x9T8/I7snbr7yZCso6U+vZHLpebfzQv8/uekCfWni6X1Ob4O+Vj3z9AnrK8OAP0+NdtVqkTdZTVZSrKykoHos6SPPfMX0/OktQRVfPzhT+47sKrZd/r322lOd4ln73garnnKQfKkpb0N6tU9oIzVfaCvXd+SEX3Wmf6qUXW12lRPLnfg1l0oIow+9Bl8kUrDfRKFSV8lmK399sqOviWLN2zjhbLzjvP0wrvVwyOW1/zc/oM3v960yNyYCX98hB+au3r0zSUrXZ97huS6Db9gvfJ7xV+L9xuKn2uOj/115Vv/vzmK2XujZeUfPOWT98r8uQKOfEPyr75XZ+6V5Yv0fcrrv/ClquUb7+obMt3flzuPnC5lXZ1Xp742WFy8h9Z9eVzSdm+Ur5xfK52PJf0mSjHvqk2XrWt/uLGh+UplfTn4ZyWqNSg6fi+4/JrRF5bbv+uz75LPvkDq5+R7Zi4dK3ZuFMHAcuFtTTQOo3qhSoKtPAjSf8c7xFN9v3n3+ngT1QEsDkDOGYepvPNZ9tN8ql7y/5Ij5tj32S9x2ivqcbY+27dm82Lwv/FtMM/DuLmTVx/9Bmzx8mb1DlCebZ5/f71xTXyB2fbfrv9vUqf1avPT0391mp5w5ZX5lkalOcvpfMyouzeb10n//CsV8oL5tPsFOV0/ir9s4oofvWh35br/v4/yitVvv7d16lzhXW6/iwNfM1fV58byn8/J/NLVT/p5J2NU3Wj7HnV3u8lyhfG+DV9X/3+fNx6y99mY+i9tzyav/ea93P7dcN+D4/xXynvx5Sf/448d5uxtdoQ9uHtcsuP4vzmpPkrw3Hvt6+Xf/iPp8oL5E6VNaOaBjrzWyu+Ldf/w3+UU7PMSPp30REnbVTvSSqHitPfpWdUJ+cGqw0vWz/5PW/aur7va5p7jD+J8wMx73t93xuys73nnpDHDz9F/qj2m67+fjkf+R42yvfuSRv/tDciPSFpN0m72fH3OPOMecZzJ+R9mXHCOGGc9Hle5Oufeh1S/2bM9ZYWrk49R/9+PVbWX1KsASTrGX/7Ynn7WekawFYVXaTbG7UO5nuOOtZZB6mX5/ZI9QYzXr/61a92PwNYRwDj/MbD+ZlFuERE/a7nofxrqcirU0AXosih8rLzzikE26ogphYQ6yLBLtm162g5unKm5a7PXi571tUFAZ229bJbH0x/jMztk+e8vuE8THU/LVYoOWpkP17+9//+34GyXyp8R39UKufd6izfp+oLs2jevI6ly+SAZXlMZv71mTekorH9Mef0GgH4vvt+RX7F6J8//rpccNQp8iGVbnp3lm7a3U4l7L7jaDn1I9lfvQKwr5f6+qPU9W0cmgTg9rpd/c8F4Lm3yPX3/6lD4M7qVYyf+sJzxYG10XQxEcD/4T/8h5GNxyVLVmeRrtkiri26Bi5ipPN/b3lequitRCSeP1xeuvFtjXPc3qRhFhuNeJy/3BxRRJKlLxFm8XCX3HHHCnlR7QwLJcR8cLvc9nAhLjufF6ZefabfZbfkonZZhPhRvnirF84vU6HPabtWqYjoM5Xw2SZSzakjLTcWKbarIyOLLM5Fi0H8VE+7RtnNiPGxvtmI7sX1Xltq4V2lXU0Wrw9/qWw8u7yBp4w0TQV764OpH28cn7WXSJHDVTr0s31noihblRb9ozjNq5Q6xdmQdQehxmzez8h2TORL6/F+cU+OT1P2Gj9i+ud46W+y7xGZKBvuT3bLdVuzM1kj52H648Pn9iv+qGHc7L3jCtl+26PF5pXIdvjei2PnTUx/5g9/mWx8W31O7t21S/TLmv3jr/m9fV6e89oL5TUq/XMiKqrn0fGvV1yfqXSzz22Ra35QPnu+EOU+Iv+f/L7azCO1TTrz2WaeFWqTzl/K/13frGh+zOofwTf8yPnj58hT/0g2JD5BnRG99ZPtZ/Zm41TUO+UFH/tb9/N7WXnzU6x95tWGR9/78947PiCXZmcVrzpRbfDSwqP1yTcFRfqvlHf9Wf+Ry26W/TF+cwL9VbHZQI2jJf+P4jBfes4k4zrzW4eq3zmfmVfjsbTZoMHfKfG/Ou7d86Tnc73D76AYP7Akajz1fW/QvOfk2a/bam0Yq/jfbHPwcrURdl5l8Yl6D2t5/z3++OPlla98ZdBPtLvuukuuu+66Eb7HsxjOetDo1i36LDJjF+zC+ME/4wfwA/iBMfMDav0zP9ovyw6Vz9Mly2vBDrn9HOsw+w99qZx3TvMaQBq8E7MO1sDLIUKHr6+NmR0m8PdwX3/eKwL4yCOPJAJ4TAaN3tmuFzpCPkZA0YNn9YlKFFHRcypGTS32XSo3P5hNyiNeIRvVSp5estp75weVgKsj81bLSRu12KLvohbhLvyE3KX7rxzRhWbVVS8WX3qTPGh/r8UVtUv/RzriUkUvXvjqJNFtcX3yI/+IpO5kc/7nt8in724RjXpwH7kArHrnFjQ1ZpPeWKSWXtlzBnARHWuifgsrm1TSRiy2/iLffPQ00XpxKRV1owBs13+m3LD7Ekk06fuulUOrBxnXBlqbABxSt7uOt16/S96ThDdX+m8J7Y997R1ydK5yh8yCuDOAtQDc19n6r1eLkhe+So7KBFA9T0ovaSr6+Yl9c/X7W4vXxfyvzGM1T1aq6OKz8zm+XW5SEcFJ/atPkvPyOf4h2Z6JqscrweZVSQSwWvw3/iApf6LyCXoX2RfULjL9EmH7AzWjr7tQPnlX6j+e+8YLE8FATWbZosoubZyvq+UVeu6v2CWfv1Cf/anbJ3Kcij58tY4+VO1I/JJqr/ZJK1SdF376bm3AZLE3iRLeq8XuzO/o71Vko8l2kEZUP1der6LYVP6DSr+M3ylzG8ZPtdi1ZXEzzm5HZEJ45puVQPK9hMMbFQdtCO0I0g0Byfgy36sx96Ekkty+Xttyq3wii0Re+wYlmGa2NNyNfR9Tgs6lN2m+5mXuuZmgqJ4bmVCvx0PT+JzXz4RXpZkptLA/P59xS2x1WRLBntavxsl5+hmRClNmHMdx0mKWHt8JEKseNQ6S7Bbq63x8x7VjdP5htD9aVytBSUfgV5+7c8e9TraqZ7WOrL/sZm2XrB01ezXbN96fpAKwHr+x8/C5b1B+J7eteZ8x40bb9jq5MIvsK8ZNKigm8yV/71EbGNTmlVuzTAOx7fD9yI6dN+H9UaLUuWeps5r1q5Xa5fvJu1J72fM/H9ct42nly9XmjhfKCu1TlahY9hd3yge336LOKS9+vK3W4qZ6KUzm73deoLJEJApw/jxJNlol730r1Hy7TL79/LT87i9cKJ8yEcCZvw55cmufs90ejz4/mo3Txjqt8WA/t0L9WvH+bL3P5s/VNFvFLdkmmPrzM7VDrP8yvMv+S9tj+v2VeY7osbZdjTX9PqAmavb7JOWZ+i091rarsZb+LtLR5iazhnme7frcZvn0PdZmBte4d7639H9fi/Un4X4gdjz1fW8wvLPfdMaPlp7X+jVQz3W9eSzuPSxksVKLwK961asap/n3vvc9xN/AzaST+h5Du0f7nghf+Ib4Y8YJ44RxgriFHwj3A0e84rzaBuHkhXbvHXLZn18nP1Lv08sOOFDSTZS+dZiVcuLGs/M1gAs/kWUwWvsGpc9ka4DW793wdbCGftTWWWPW18L54E9G40/+5//8n90jgHUKaCb5eAziYlGofQktWTxJRBEVwacWvV+oo+eMyGL/SFSLoXoxb4VDJNitxJ5PZWKP/0e9+bGvUkZfmEZsHKcW31+tUzRe9udy/Y+qg/r5coZOXaAWKi9UC5ijmvT/5//8n3ZIWYlOEcB57ZaI6rijTl/8wg3qjFYTXNsiANdFXnc3zHnAZ9/yT/JnSjgNFYBr9Wdi8RACcFjdLgH4rXLDrvfIbx5SF7+T3hsR+LGvyzuOPkVMoHOIgWMigH/u535uZOMxnz9aAFZiXLJ5wpqH3s0d1sO8tAifiGjGL6kIj41npRGyavE9F3/N342oam3SSBcbq+KbFkfUTrUsBXQqohSLhzWRaH6tvPFCnTZUzX0l5ph0rr7nhdk1tlsvFKqzSOfnjpPXb82EXSNC5PdTQvGWT8ndauLkIpUlNiZ+oyZSmfbo9LB/Idf9MOWzVJ31d4A666/armH8VOb/cv8Z8xCPtVshxtuL3fPKDm9QdtDCd9n+RiwwYltxvbbl9oqom4rnKr208uN3e8T8JI3p/nl52iv/OInUK54zS9RGI0skKo3PZrHefk4sO/AptbS8SRryTuNbvVtX+2lEqHxeFYvV7e0Yj/eATu9j5jlf2qyh0qi+fmu2AaPiNxwv/U32jfcn3d8XzI+amj8ym9RyEdQ/bsyPMVsEHMYfuOd/07wJ7o9Kz7/xLC3aplkU7E1ER7xCiWB6Z0NF7PS9XxlRU6eO+vPrfpg9954nb37P76nU0hVR09rckc53STfzZKl504wK2WYelZJXb9JRE7Ymyhl/3fzcrm4abPGnIaKyLZZH+zX/+/Nq3Ue1m7EkVteen2kGi1j/lYugXj9dfr92+83J9FdlP6OGkt60o8ZasSkh81t6rKn3BrUrqr7ZIP9dU97MYMa9vfnJ7U+L53rX97VYfxLsB6LHU9/3BhVJoN4X9YZB+72q4Jb5jd2fV5sG71bjPe49LPR51iQCI/7GvHdOpl8IHSeUw76jWleiXvwM/gX/gh/AD3TzA0UQnOt3sM7u+vG7LRG4ug5jfl9Wg2HU71qzyb8IblBBOtlm+fZ1sKYI4GrwxkD1sllxhHpDYc9eKaB1BHCI0EKZ0RMwi0I6qkJpp+6P3gmSRVppAVhEiwNZ5KGODKtdlTqk5FxJLeCK+XcaRZdUkXyKclroLW6f1a9FoOT71WqHShal0oREp/hUUSYPjgjbwgnAlQ7YqaGzP9333w6RF2/IUkK3CMD3XXuouAJxjeCbVnm23FI5DzhMAH5MnSl8tDpT2Gqzpz1uszSfARxWt6sOd71FG5TIvktFKh9SnBccOmxiBeDQeuPLqahJLdKpca8XMlWW3dLHuzss2yiRzECzqF6b/7FzXBghxSIAACAASURBVHmFbEGvPMeTm+QRwHqDRjHvq/4gbb4Rfu78kI4kbqGiXmZ0FgF9DrCORJbj1b9fnUaFpr7KrjPNEqCjx45XbVXFlLah/N73rHvUfJ1qj4lKtortveMyJXL8q/pmuRx40DIVUaw/Q/mpzK6ZcKoCYCI+sXbr65t91/ttObfvcXlyv+nSkfLKPz63lGbctl3j86mXrWI5xYzvmDETYdqxK3pEEYGvNlaoaaWi648vNmAo0a70buCwV5N94/1J9/eF8Hu1jRvbSEP5g7TOmHkT3J/MJkbkLQ2xmt9uGIDzK+Xl5zUcF6AuTVIbq4wwZt9aKSpT+epUcNaBmTp9dDGWdPpnvbHEOVYcYyp9iLwx2728S/7qHR+Xe3IfHTCJcibphsLQT7h9YsaQurvTDm11VN/Bm5710++vBhlr6vdKmnEkjfJPx6gZ92pDlPqtYr9K1MdN3/e1eH8S7Acm4Ddd+HtY6IxNy61du7YWCWzE37iaKA0BCEAAAhCAAAQgAIFFIKA2qpoMjebuOmvRp1R21PSFt6Ln+H5D67KO357hvyka+u645yD1LgLuWbxlrwhgBODxGTKjFYCNwOMTekMFYCOItHFLIz2aF2Ha6vD/fbQC8LzMPblP9nvO+jWtylNE25GrHQTg+bk3yw33/5n/fFx1w9kQgD0Rwg3DZHwEYMeCZNPwdjzM+wvAhYgb/gBvFg1NRE1NnHX2LfMNWRSivlanra5dmwnFoiJKLvzkj7KUJ45FW8/LkGvxMW2OEhje9Un5gYoGVsvoWdRsm49p81Mxdp2TfY8/KftVWu+DlusXvFBhYCjfHGdLffbliW8vC75VWn0EYF1XmK1iOcUJwOHtaBsr4/13EyVqNlboiEyd/tk5dxdMAI6fh+G+q23c2PaKb4fP2rHzJrg/xiZmA43dgAgB2Ni9ebSmGRiSjQLqUxXllAKcp+bdrtS1tM40Ja/Sf+ME4HQCFiLwpk/IDxL/GPDpIADH2SdmDCWgKhuodB/a6qj75bZ3/TC/GcBvDIsMMtaSMZVtOMs2M+iUzNrf6fTpOnVa8yfmue6ye7w/CfYD0eNpcX7TjWqM2iIw4u8YTmCaBAEIQAACEIAABGaewLzsf/wJ2Zev+7mB5Fm87OA4BOCZHz19AfQSgI844gjOAO5xFm23NAHucPwjdQ757Fw1c3ZjrX4VVbdVR9Vli4RJOq6tOgL4DhV5eKuk6frs+lfKSSoa5IUqAljviv9ucgajTiebRugkZ+blZz25vj9e1f/qJHVoWt5cny4gqlPqFiTMvcphtAKwiVj9mrzjqFPlIyZMpjZTs3JiRa5GC8DzcsU398pp+qDf7GNHCZuzc6dDAFY8j1Y8axzfKterFNG/tQARwEPO12qamCNP1mdAqLS5d1wh77tljyxr8ivqLN7zdLrPRATVZ/HOi3/+Py+PLv7ApTeXzm5M+6POjlTnRrxIz+kt6ZneaVStjo65VEXHWP5AnZF33tteZN3XzOc0kuZmc9ahSfupUsi+Rp3h+60PWWeLe/t1ZJFtYPMt8svn237H9hNFfz7430X+X31WZRYJXbKPFg2ybAeX3vSvDj9j7mcNKH22cHa2cern+vupULvOrzxRzj9HsVXpWz506Y0qDXis3Y5UYrhO56+yNSg76nT7KQ/f93oRWvl+HZ2clDflVCrHD1yan32ajtM5tdlwW5IOWEeF3/Sv5t8FO33+88e/a8603Chv0ymg8+dM0/jU6bqrz6Xqc2G1nHz+Wcn58PlHjf0tn9DHBMRyssa3GpfVM66r86o8T5vaMeFpj448OT9fe7MKpX9uYm/z3K/Yw2GvpvePeH/S/X3huW/cmp9fftO/Wu0+UouS6fnlW5KzcZrGzX7Z/4TaxJX9KEvPnh7CH8TPm+D+PE+LpDoVgpkXTX7b995VtE+nhbr0xqrfVONfcdDZpPVGAR1Uq+dHnjI6n+9ZOdHvlbfIav0cUCl5U79WlN+t68jPAG72189709b0HHL1rnr5+26RRxxp+33vu+lmofQ52ZyeLdY+Te/P8/Kk2tAzp44YOFDp1cl9Hc/tLv4r31hl83M+V6fPXxk/ozcXpc/17Dmu0kB/4NKb5Ejtt1akR2n8a8h7kdr49bnNn5Alb0yfb3qTwo223/C8r4Q+1912j/cnwX4g+nnY/70hzRKlOarjIewzylrnW/p+kl7veg9rm6/uv2sR+KijjpIvfOELi/L7st3PdOsX9cKN9KIT/p49JuuFjCPGEc8Tnif4gcX2A2Yd4g654v23yMPe9+e18voL1ZF4WkvJ1mlr62ZKEN6q1zzVptbtKkNXaX7ro/6ytdJ0/aPPOpg1bxzrrPl6T/T6GvNxoefj1772te5nAOsIYB4i4zFogxaFapPV/PjWZ4b9V7n50QNkSf6jXS2CHvYK+YNzbVGi72LBkiy9rFpA/Kt3yMfvOUiW2iLw/H55XOcUtRfNghYR4pz4z372s+CNE/FnABfn/uozfp9/znI5ID/k19x2Tva/+UZ54M9+Sw758dflgqNOkSTzcrQAbInNJXFURyG/RW7MUkFPtgBseD4mX/uTNXLylcvUmGnhGGjdmAjgpzzlKaNdTFIP6PPP+nU5RJ2xqM8bve7B5XLQAcsqi9aiokSfkP1HvlL+WM/LXMzwLKpnmzPSRXtd73vlpkeWWeKyWqQ+9CT5w2SOF4umz1MiitYSdLoRvUCfPpT2y8oT3y7nKGFPnyORvkQYf6DX5S+X99/6SO4/9j/5HHnTxfrMSI+I5JjX6aKqSh36ub+XZ71GC7vXqft8t8Y9bZ+K2P0rkd/7vTRK8ROZ+Jg/j2oiVSbqyDKV6nm5Svlo+W0VNZOeN/wtJVLclIgUacTNAH6qYtcb9lTPHJ6TuScOl1dk6ZP3fkulwL5Zn+FsxJZQuw21OUfbsrwJYX7/sfLGi1Jbpi+fmXisdiOWNxXo8XmYnJz3xSzSN41PfQZwVfzJxBOVlvsApZ4stRdN1NnQb9j2GmWrO9Ui/y1qkT+WkzqjJFgkjGnHeLwHdH8fMxzVpofNSgDepuaDZ/7V7dVs33h/UmxiiJ2H4T8+7HHzPrn5kWKc5ZsxrP7HtsN3dmh65Eb4vAnuj/Iz56nnxwolkF6mBVIjOjr9tud9yfhB+0dmxU/rs23P0mrNrs/K5k/dk/j7uiinzxzS5USdC7pDVm74XVmR+zXPZpDWTSBr5U1qs2KqAX9A3q8ii0t+wfWemPmV4nnV9p4Y69fs9+f3yi2PFs+V/Ye9XN6+IX1G6/TTyXiobULQ7Yn3X/7NFtPvr+qbDdR4Mu8NV3xFDj/nNaJTjZvNC02/i4yIuyt9kVDPlGKTQqsf7fm+FutPgv1A9Hjq+94wL7l/V7/prrbPKNPP7f1PyhP75kTyzTRx72GtdhjB78OFXoThfm1+mb8zDyb9/Zr24+fwY/gx/AB+wPYD1qZq9f585V1pBsDyPHGv09bWYcwmfr0G8N6b5VFTj8zJoWrt9txk7bbYDB2+DtZ0BnA9eGOQenmvH63ekPHtHQEcqLVQbMQEjjjpPDlLp0xVUQEqMMr9WfvGPAL40uxcTX2+aLKgZ4QnfRym/hiRSf9FLd5dqnP36bN+lZhkosyK2/i+1xESaQSwjjJLyqtFOb1LRX+0CHzl3xZNPfKVf5w5qVRgGtVntAKwavUV35RHTVjufdfIwc8/q9yVs2+Rf9Lir/r2x1+/QI4yB+/mAnB6zVK1aLJMLeSeecMuueQ3D5H6GcAmiliLo0+XEz9obvMh+c5PXysmMPixr79Djj4li53N2maLwld881EVRTyuZwDr/u9W/X+q6lylnz6OgQMnVgAOrLZ7MWtu6Einy/78OjHTMa301+TN79FCXPbJhFj9r6b5HzfHVV3GJ9htsPyBiTIr/IFuQSZcJw22zoO12tgKRp95oVWDvXtlxQrly76gfJnLDdic1H11hHHinuxP1ddlda/QqZ7fcaVYbkdhfbO8RwnJytElAnBS1YB+quCvxQtz5rBprG3TVGA1XY6zW1/fbK4PseVz08wR1WdGZXzuvfODcqkSs9vGp/S0VRwnlXRVCcBJhLuOTLfHjUrRaiKAdXSxTmWbiGqhY6Z1gI95gWTMHyJ33LFXXvQiJff75p/rPaLh/SPen3R/Xwi2rfaZ+buP7RMK31Xq/yD+IH7exPQn/eGlOrbrr+Qd5sXK6bfd43DuuDfIu39X+cFGn231QWUK0OenmmePjvg375Vm7qS+XEo+2vmscoypWitzGyh7qVTQ9yTp+hs+WZ3F86pt/sXbJ2oMGf+S2Wep2uios1nH+i/vs34G/NUgY80Mg5xX+oXX3/mGTY/3tdj3ixg/EDee+r43RL4rzcAYbfMy/B0CEIAABCAAAQhAYMYJ2L8j7N/uBotTi1F/rP1mVkfTJJnKKmsAZn0z+ZGTZgjTn5jfFF4LOX63D1LvjA+Jhep+rwhgnQJ6oRrKfZoJdBWAda35wqHrFrYoMoQA3Ha/LPpkdPKvyMgFYNXHQrRssNt918qhLz6nKKAE4N2X/KZoqVN/jHDrF4C11qzF25bZYd9nAgVg3bvGftpR1BGOYuwE4HQy5hskmrpSbMpIS7XN//A5riszwle5BXt37xaVWy9JAZ2+RJjFw71qnX9FstBf/pQFzXbTmAV4XbLhWrt9Jf9k3cHxYtLIwCEkN5eP61tzXf7+htut70JunC3b+6P6pM9z1nli28bnqG1VGSMxL6ixY6Z9jI9zicD5FykAx/sTSwBOXGImbDrRledhjG21/8p/MFXrdviVmHb4rBw7b6L6E+y3Xa1bJSeq4z5epDJFODfUWJeYPuhI3EuVAuwU5Wy2FZadBWC7TvVDedMn7lHZLBrmU7QA3DbWsntZfi1qDFXsY2+QCffzzc/6afdXg4w1x1hufN9octkd39d0lTH+JMoPtNW9yL/ppn2MjvMTnrZBAAIQgAAEIAABCIwHATtIxNui6sZs16ZpzxpAXicC8HgYfExa0UsAXr16NWcAj8mZHkeefH4Syat3sZuzGGvpNpTD2KbPAP6Wisy6SacZtdJRPO9NNeFp9+c3q2jiSrqC889OzwBWkWrftc4APtn5vUrbp1JJJmcAl8qr+zruZ3anjDpNyEIIwOn8LtJBl+f7j+XrFxwlJvDX/ltJOM6EW/NdPQI4vdIljiaRxbecmArKtkCaCcB25HF6vaNNRpCuCtVO55VFI1fE2Li63XXkt7Mjq7MvfUxC/GusADzqcWnXb+ZztR9a+H1/7WxGnQYxfP7bdXr9hUonkkY/pp/kvt96gZx/tj5HMxWAk7Mx1bx/oRINdDTlP79MR1bmF8gH35+e+RjD7Xlv2pZGsalFSv/1+mxD7Yeydjl4GP9S4+XyO9mCqD4zsJaeZlA/Zfxh2apOf2xzy/x2s92OzM9n//zmjydnOZszgM257eXvn5dF8SqxLSmv0pkm2R30ec7vl395eWaH1PhJZHSVT7ooXe2LNU6s6xrHp++55Oh347gI4qTSe2cRwN9S/bzpQWt8rn5FZXxn4yG2HROcvsbMP5+fSeaHw16t/ifQn7jfI8LfF9L2pyJm6SxPc3/1I2rzx8tp5WvjOPdvo/EHMfMmvj/GD2TzUvf31l92j2t7nBo+jX4342HmSTa/51Uk9dnKGVf92OqW70vvl5mfbRx3SRrl4rlUfz+t2MvM2yZ7Op5PMfYxz4v8uWXcoWOcaX9ceq5X2xXovwxXb/+n2F8ZftVx0va97z1H76Lf9po06r3qF2LeW2Lf1/L3jMD3i3g/UPjp0b43WM9P17jzcY19D4t8jyTNYNx7N7zgFePvGC+MF8YL6XzxA/gB/MBQfqBY16ysqtXXMzzrMOl8rK4zKv3lg3vkP2VnAJvfOdHrYA3ro/bvsUHq5X0/at28qx/++te/3v0MYB0BzOQfavJTT9dBHHvd448/HqIPJmXizwAOrpqCi0wgRgA+6KCDFiQn/2T507JoeLMtpk2wCBbrT6ajfFnMv+lfeR5Nh12xI3ZkkWKynqvYa0Hspc7GOvaNF8nvHa02jFQ3A/H+wvsui1ALsgjF8xl/vyD+nvnMfOa5znMdP4AfmEo/oM4KfvxJmV+yXJYfsFSW5uNcZN+xb5SL1TF3JusUz1vWxfR7d+8I4EXWcLg9BKIJIABHI5vKC2IF4KmE0KtTKoWqiQDWC6jVc3h71c3FC0sAWy4sb+4GAQhAAAILTWBu3xOyb07d9flvkT9ViyImqwSvLwttCe4HAQhAAAIQgAAEIAABCHQmcMTJaaYv2SV/9V8+Kt/JK3q+vOVPf0/ULx2VZHWzfHyU52t2bjwXLgaBXhHAOgX0YjSae0KgDwEE4D70pudaBOC+tkQ07EtwfK7HluNjC1oCAQhAAALDEzDPOVNzGv17I+rv8KipEQIQgAAEIAABCEAAAhAYIYEj8qPxnDdRRw5tRv0dIf/Jq7qXALxq1SrOACadxMSlk0AAnjxHNYoWxwrApM2ops1YLae8/W3qLN50EfUG0gZPcHoldXaoieb+wPvKZ+NOZboc0u7hz0gDRPpN/MCs+YHnqnPCzdn1ekf81d/FD+AH8AOz5gfoL34Pv4ffww/gB/AD+IFp8QP27xuzbs7vHMa3a3z/r//1v7qfAawjgKdl0tCP2XkJeOKJJ4L1RM4ADkY1cQVjBOADDzxwgsU9Hn7499nx7/yYY74z35nv+AH8AH4AP4AfwA/gB/AD+AH8AH4AP4AfwA/gB/AD+IEl0isCeOXKlUQAEwE8cRHACMATp9WOpMGxAjAvDbw08NLAjwf8AH4AP4AfwA/gB/AD+AH8AH4AP4AfwA/gB/AD+AH8AH4AP4AfmAQ/8Dd/8zfdI4B1CuhJ6CSTkcloj9Mnn3wyWFAkAjgY1cQVjBGADzjgACKA2ewycZtdeD7zY4T3H95/8AP4AfwAfgA/gB/AD+AH8AP4AfwAfgA/gB/AD+AH8AOz6Qd6pYDWEcATp/rQ4JkngAA880MgARArAEMNAhCAAAQgAAEIQAACEIAABCAAAQhAAAIQgAAEIAABCEwCgV4RwAjAk2Bi2lglgADMmEAAZgxAAAIQgAAEIAABCEAAAhCAAAQgAAEIQAACEIAABCAwrQR6CcCHH344ZwCTFnXi0qIiAE+rO4vrV2wEMGkyZjNNBnbH7qRJIk0SfgA/gB/AD+AH8AP4AfwAfgA/gB/AD+AH8AP4AfwAfgA/MGl+4Bvf+Eb3M4B1BDCDnkE/aYN+3759wUohZwAHo5q4gjEC8PLlyzkDmM0uE7fZheczz+dJez7TXn5M47fwW/gB/AB+AD+AH8AP4AfwA/gB/AB+AD+AH8AP4AeG8QO9I4AnTvWhwTNPAAF45odAAiBWAIYaBCAAAQhAAAIQgAAEIAABCEAAAhCAAAQgAAEIQAACEJgEAr0igHUK6EnoJG2EgE0AAZjxgADMGIAABCAAAQhAAAIQgAAEIAABCEAAAhCAAAQgAAEIQGBaCfQSgA877DDOACYt6sSlRUUAnlZ3Ftev2Ahg0k4Mk3YCjnAkjQ9pfPAD+AH8AH4AP4AfwA/gB/AD+AH8AH4AP4AfwA/gB/AD+AH8wGj9wDe/+c3uZwDrCGAmKZN00ibp/v37g5VCzgAORjVxBWME4GXLlnEGMJtdJm6zC89nns+T9nymvaN96YcvfHku8FzAD+AH8AP4AfwAfgA/gB/AD+AH8AP4AfzA7PiB3hHAE6f60OCZJ9AmACP6zt4QaRODtQDMBwIQgAAEIAABCEAAAhCAAAQgAAEIQAACEIAABCAAAQhMAoFeEcA6BfQkdJI2QsAmgADMeKgSQABmTEAAAhCAAAQgAAEIQAACEIAABCAAAQhAAAIQgAAEIDAtBHoJwIceeihnAJMWdeLSorYJwHpyEwU8LS6uvR9t4q+uQUcAkx6F9CikR5md9CjMd+Y78535jh/AD+AH8AP4AfwAfgA/gB/AD+AH8AP4AfwAfgA/MMl+4I477uh+BrCOAJ7kzjN5Z3Pyzs3NtaqCCMCtiKamQIgAvHTpUs4AZrMLmwDmeennvWE23xuwO3bn9w7+Hz+AH8AP4AfwA/gB/AB+AD+AH8AP4AfwA/iBSfMDvSKAV6xYQQQwosjEiSIhAvDUqJt0ZBACWgCeNOdOe3kp5aWUl1L8AH4AP4AfwA/gB/AD+AH8AH4AP4AfwA/gB/AD+AH8AH4APzCbfuDOO+/sHgGsU0DjPHAek+Y8QiI+B1ENqWRqCOgxPmnjnPbO5kMdu2N33st4L8MP4AfwA/gB/AB+AD+AH8AP4AfwA/gB/AB+AD+AH8AP4Ad6pYDWEcBTo/DQkZkhgAA8M6YerKOkBB8MJRVBAAIQgAAEIAABCEAAAhCAAAQgAAEIQAACEIAABCAwYgK9IoARgEdsHaofCQGdAhpBbyRop7JSvWFAp4DmAwEIQAACEIAABCAAAQhAAAIQgAAEIAABCEAAAhCAAAQmgUAvAfhZz3oWEcCTYGXaCAEIQAACEIAABCAAAQhAAAIQgAAEIAABCEAAAhCAAAQgAAEIzASBW265pfsZwH909llKAJ5X/6c+KkouV4PVfydftSFsLdBWweT8fcuf/8XkNJaWQgACEIAABCAAAQhAAAIQgAAEIAABCEAAAhCAAAQgAAEIQGCMCGz94z8ao9YsUFOWuO+Tf70k/a/k/6v/Nv96y/lv7y4A//HbzsqOU7UE30z81fdp1XetsguEadFuc+FfvHfR7s2NIQABCEAAAhCAAAQgAAEIQAACEIAABCAAAQhAAAIQgAAEIDDJBC78oz+Y5OZ3a3sm8FYvLunCufCrSykRWP3xzef1FIDNDVMtt5B8W8XfpHhQqW5Axuyqrf/1fWPWIpoDAQhAAAIQgAAEIAABCEAAAhCAAAQgAAEIQAACEIAABCAAgckgsOUP3z4ZDR2ylR4BWN+iHBycCr/m00sA/pNzzs6yP5eF3HBdd3YE4G3vff+Q5qYuCEAAAhCAAAQgAAEIQAACEIAABCAAAQhAAAIQgAAEIAABCMwMgc1/cP7M9LXoqCcHdFagqg8vyb44Y+P53VNAGwHYNCLLBx0MP1woDq5ybAu++30IwGNrHBoGAQhAAAIQgAAEIAABCEAAAhCAAAQgAAEIQAACEIAABCAw1gTe9fbZE4AbAoBLtjLCr/mylwD8Xza8TWm+3aN4+1w71iPQ0biL3r990ppMeyEAAQhAAAIQgAAEIAABCEAAAhCAAAQgAAEIQAACEIAABCAwFgQ2nb9xLNqxkI2oCrsh99bXnH7ued0jgLUAXL3RLIm6IZBNGQTgGFqUhQAEIAABCEAAAhCAAAQgAAEIQAACEIAABCAAAQhAAAIQgEBBYBYF4BD7u0TiwQXgkIaYMrMkFl986WUxaCgLAQhAAAIQgAAEIAABCEAAAhCAAAQgAAEIQAACEIAABCAAAQhkBN553rkzx6JLBLCG1EsAfse55/RKAT1LVkIAniVr01cIQAACEIAABCAAAQhAAAIQgAAEIAABCEAAAhCAAAQgAIEhCcyiANyFnxaN12/Y2D0FtBaAqzeepajeGOizJgDfc889MXgoCwEIQAACEIDABBM49thjJ7j1i9f0J598Un7yk5/Iv//7v8u+ffsWryHceVACy5cvl5//+Z+XX/zFX5QDDjhg0LqpDAIQgAAEIAABCEAAAhCAAAQgMMsEEIDd1ndFCQ8uAM/ywGvq+yXbL58pNFoAZjF4pkxOZyEAAQhAYEYJ8MzvZvhHHnlEtAB8yCGHyFOe8pRulXDV2BL42c9+Jo8++qgcdNBBcthhh41tO2kYBCAAAQhAAAIQgAAEIAABCEBgkghcsHHDJDV3UduKALxA+BGAFwg0t4EABCAAAQhAYEEJIADH49bi74EHHigHH3xw/MVcMVEE9u7dK3Nzc4jAE2U1GgsBCEAAAhCAAAQgAAEIQAAC40oAATjcMgjA4ax6lUQA7oWPiyEAAQhAAAIQGFMCCMBxhtFRv1oAPuKII+IupPTEEvjhD38oK1euJB30xFqQhkMAAhCAAAQgAAEIQAACEIDAuBBAAA63BAJwOKteJRGAe+HjYghAAAIQgAAExpQAAnCcYR5++GH5hV/4BdI+x2Gb6NI6HfS//du/yeGHHz7R/aDxEIAABCAAAQhAAAIQgAAEIACBxSaAABxuAQTgcFa9SiIA98LHxRCAAAQgAAEIjCkBBOA4w/zjP/6jPOMZz4i7iNITTwC7T7wJ6QAEIAABCEAAAhCAAAQgAAEIjAEBBOBwIyAAh7PqVRIBuBc+LoYABCAAAQhAYEwJIADHGWbXrl1y9NFHx11E6YkngN0n3oR0AAIQgAAEIAABCEAAAhCAAATGgAACcLgREIDDWfUqiQDcCx8XQwACEIAABCAwpgQQgOMMgxAYx2taSmP3abEk/YAABCAAAQhAAAIQgAAEIACBxSSAABxOHwE4nFWvkgjAvfBxMQQgAAEIQAACY0oAATjOMAiBcbympTR2nxZL0g8IQAACEIAABCAAAQhAAAIQWEwCCMDh9BGAw1n1KokA3AsfF0MAAhCAAAQgMKYEEIDjDIMQGMdrWkpj92mxJP2AAAQgAAEIQAACEIAABCAAgcUkgAAcTh8BOJxVr5IIwL3wcTEEIAABCEAAAmNKAAE4zjAIgXG8pqU0dp8WS9IPCEAAAhCAAAQgAAEIQAACEFhMAgjA4fQRgMNZ9SqJANwLHxdDAAIQgAAEIDCmBBCA4wyDEBjHa1pKY/dpsST9gAAEIAABCEAAAhCAAAQgAIHFJIAAHE4fATicVa+SCMC98HExBCAAAQhAAAJjSgABOM4wCIFxvKalNHafFkvSDwhAAAIQgAAEIAABCEAAAhBYTAIIwOH0EYDDWfUqiQDcCx8XQwACEIAABCAwpgQQgOMMgxAYx2taQhYJvwAAIABJREFUSmP3abEk/YAABCAAAQhAAAIQgAAEIACBxSSAABxOHwE4nFWvkgjAvfBxMQQgAAEIQAACY0oAATjOMAiBcbympTR2nxZL0g8IQAACEIAABCAAAQhAAAIQWEwCCMDh9BGAw1n1KokA3AsfF0MAAhCAAAQgMKYEEIDjDIMQGMdrWkpj92mxJP2AAAQgAAEIQAACEIAABCAAgcUkgAAcTh8BOJxVr5IIwL3wcTEEIAABCEAAAmNKAAE4zjAIgXG8pqU0dp8WS9IPCEAAAhCAAAQgAAEIQAACEFhMAgjA4fQRgMNZ9SqJANwLHxdDAAIQgAAEIDCmBBCA4wyDEBjHa1pKY/dpsST9gAAEIAABCEAAAhCAAAQgAIHFJIAAHE4fATicVa+SCMC98HExBCAAAQhAAAJjSgABOM4wCIFxvKalNHafFkvSDwhAAAIQgAAEIAABCEAAAhBYTAIIwOH0EYDDWfUqiQDcCx8XQwACEIAABCAwpgQQgOMMgxAYx2taSmP3abEk/YAABCAAAQhAAAIQgAAEIACBxSSAABxOHwE4nFWvkgjAvfBxMQQgAAEIQAACY0oAATjOMKMVAh+SL73zHPnY31fa9JIt8pdvfk5cQ8ep9A+ulN/f+mV51hlXyMW/s2qcWhbcltHaXTXj+x+VC666u7k9q06R89/5Ellplbr3YxvkmrtXyUsveJf89urg7rQUfFC+evFFcttDx8lrt79Fnj1UtRNTj+r/7Q/Kb59wfNHizD6Hn7xJ3n7CEKAN40AoDtsHXjkzxdK5IPKrp18ur7NMVwPw4JflfZfcIA8f92a55AxVcHDbmjvO+jwa0dCr2i/4NsWcaxoje25/t7z/xoeSWlvnu+W3S3WG+HNVf+tYDe7bwhYchNHCNnn87rbgY+T78umNV8rfGRI8U8ZvTAzQonxuNtl3sGee411pgD5QBQQgMDsEEIDDbY0AHM6qV0kE4F74uBgCEIAABCAAgTElgAAcZ5hRCYEPfemdck5N+S23bWIFVATg9kEWuBgsUhZlEYDb0UaV8IlLgy2YmtYgAEfZJaSwmUNG2PVcYxbIc/FtcNtWbTyrGylCjNahTFcB2Fynb9kgjtjiZlM5XY3ZdKD/u4sArK9rFZk7IBr1JYMwGnUjx73+4Gf+EGPE8bxp8ZPjjo/2uQnYc9O7wWSIZ15XP4zhIAABCFgEEIDDhwMCcDirXiURgHvh42IIQAACEIAABMaUAAJwnGFGIQCXxF9HtO8Prvx9UQG0yWdiReA4zGNXehR2L3WydUHOWsC1Fm4RgAceKou6qJlFaBGZ1dGoJsKtSXBdyKjchbxXR2STeFnHOWp85eGrHpKHH/JnTSiJm9KUXaEcUekSgBvF3VwAHDqDw+iNOgij0TdzvO/Q+sxXzR9sjIT4xvHGRevCCJTnpudZGDL22m7X0Q+3VcvfIQCB2SKAABxubwTgcFa9SiIAx+G796rT5KIdIus2XSunN+WN23O7bN54texct0mu1QXvvUpOUxces367bDvBTnAXd/8FK11tf+cb75Hbb98jJ5zQI8lejZ2qc/NGuXrnOtl07enDpu+L6fcgNr1XrjrtIlFDKv0cs162bzuhlAKxM/pFu9Bh80FYDdWhaWQ+FJvYemJZ1sdG6lOPkfXbt8kkuMZYQjNffpHnPgJw3AgcXAh86EvyznM+Jn8vz5IzrrhYvBmSQ8vFdYfSgQQGt3v1vkELcvVFXATgQAOGFlvURU0E4FAz+cq1poFeUPsiAPe1p/P6Tja05tbJu+X9Kt2+T5w1Asrhxx0ncrfKKe5L+5747AflV1Wxv7v7IWcEcFt0by0afSTAhq90EEbDN2uyagx65osMM0Z4tkzW4Oje2nxurlqlNrqoVPauSO/AsdfYik5+uHu/uBICEJhOAgjA4XZFAA5n1askAnAkvmwxWynAqbDr+ey5fbNsvHpnIRQv8iJ4ZC/1G3lZwI6uQF0wRB36vlMrABsh24LbMq66mGFBr/HZfGzG/xQyX1AD2zeLZOkZGwjAi2bAhbnxIs99BOA4Mw8tBJro35DI3lrZLLWyeM4INuVfsuUvpXSEcC4mF32vlVF/Sq9/pmz5y/9L/ub3t0oahKyE6o3PlI9tV/8KvW9TCujWtphzkV+i2vFmsU9C9rIzdQ54dvLQdq+NuqAFubqgZAvAz767OLtS5TgtnQucR4X40j6W0ueu9p8B7Ehb6T/Hshwhl4ghx32/fP6qDcJO0Zp976q76PNbRD6mzyouKvG2JaDucuRMWmcu4DTYx04DW7omzrWo0u2L9GkbV6uzmV8s38nPc6xEEAb0tdS02PLR/VrAC1rSQDs3TDhs28R55Y2ec7drC+INAnAg8y5jPWo8Braj2YK+dOb16LP4/lTOLdX+6+QH/T7E19CSjR/MzkJ1R8flAsrJb5bn33Gl3Cb1s9eTn976zOkHT5HXvuibco06Mzg6AtjUEXJu9QJOoZBbDcIouVHo2CnPJcnO+07bOqEp1oOe+UWaceezLWD+up5rNWYB9WjSQz5/4n1BOeV667M2sE/JEHK817Rt3giZJ4tRptgwsEmecaN+P3JkGGgaewHveI3vSqbTM8p/MWzOPSEwyQQQgMOthwAczqpXSQTgWHwm4q0p+nSEEaqxze1afgjxdog6nO0fId+RtdnVkZCx1NWAi3TdgvLr0scpZN4FwyDXRLJEAB6EOpXEEUAAjuM1rBBoxM2W6F/TRCNsPusMueLi31ES3w/kykSYrYuj4vmbnU661vOKYGoE4Je85Mvy5SwFtcpBre79S3J9zH09AnBoW9xCtmGnepHzSHvkFb7jTF0qPazdHQ0JWgyuC4RmEdVEoZVrthf+mlNAloUxl3DVcmZtVVh2LP7ptpmouocr5auiVakfMWUdKVtD644XgP1Mui0ehwvAv3rc3SrqMKNkpYwO7avhG1u+xxRaoEubxrmHb4MA7OK8JxGfHIvqgQJwDPPGsrWxHjceY9rhNZ5nnhfly5yi+hPpQ5oGWFX4b4oUL8TNTfI6+ajacCGlzTTpfdKxtEdtaknLxAvAhb+ZPAFzEEZRY6d4Jr1UbQC4TfH2P+sWyNX0vU3AM79pjITO3zYBOLQe3V0jAA/x/InyBd6NAu7zkeP7VB1P9WdrX3Mv1PWliHHlmy5Q2Q5qZ5k7x174O16bADzL/BfKztwHAtNCAAE43JIIwOGsepVEAI7H15oGeuxFsIA+D9GHIepwNnXKBOCpSPucGWpkNg8Ys0FFMtFympgH9XsUhSJZIgCPwgjU2UIAAThuiAwrBGYCbkXA9LeoHg3rFTtdoquJGK4JxoWYakcCF2cT1wXqLvctRTnHtMUV0VuKHC63LxWWXaJ4nK3t0sPa3dGO1sXgIhLOFheLhTZbaCkW8lxla5FEZiE+FxLrAnCx4OePNi3u5T6vuBRlY4u6ecRJVQgp6rHb3NbnUsrDyLrFl9bQKxLqhWOr3bmo0eVcz1ABWN/TH9VTj4hzcyzsEca9++xZ2Cu9KVN9c6zRtnXO3rTrIQJw5HiMGetOscg3HiPb4bOgaV99w0M3f1XM3Ugf0jTEav5NFTb9d5y3bYubJmNBLQ10lv75pRe8S0zmBVcEcMjI77ZZJKTm0ZUZglHc2CmLU87ngS+7xegw9KvZEWnpq7A2RqLnb/Pml9Bnhvc9QDc8sk3j4duMn6r6eTPeujzH+w2LvldXn3/OeRbzzLM2apTGYcu7UtiYmj7+fe3H9RCYNQIIwOEWRwAOZ9WrJAJwB3wtaaCdKU2b0mAaYcRqSvmMYb/gaVJN184WjhLiKud46jTEp/zQnwK6tb16F2WaAtv+lNvoSB+bFHZEVsekgA5oW9GmyH5Xh4rDpoXtN4hcrs8pLi6yberiU+u7GWfecZH+Ia1rjToP+TfkG/l5wvpMVdOGlKk6bDg5vzrFbFKYV+zgTEEdZqtGmzeN/8B+hrL1zeiFYd52jm0YS92H0P7m/fKlDw9MW59zC7BHEEvLEE1jw/aXa++y/UbDucBR89w3IsrzP/FPa+/q5fdi7FZqVQBzNdNLZ593n8+J00j72eJbkj872hZ1ln0PP+mzXMz3CMAxtESGFQL7C8Aq3DU9Q7gSvZuKoC5h1BdtnLXFqqcxPXXEfcUhRrvaV1ii2pZMoBYT+axKJnXeL2ecodJRf0zFQOdprmOZhtl/WLs77hm8GFwW67yL6K5UuC4hJHF3aeroYlG9KgC3LIZW6/XcJ30fy9JUW4v1XkEtwZQtENbKOyJ/HH2OrTtcAPYzKYkjJ6wOG2B2Xx2ilKmkqe7YvsaWj+jI4hb1LEx7+9uwGO4S5/oIwLHMw+d33HiMbUcXg7rGanB/In1IU/vcc8YnPBQ+KrW9pOnwK2mgk36o9M/nv/MlIjX/qd1WFnnXCG7yIn/dfqgjowY2dZu5NzWlVTRnt+gydhfkmh5jJH7+ugXg2HqGf/6EPMdH6dv8fmBBxsAIblJ/n3PMj9ozL/IdT7c79jnrfJ+bPv4jMClVQmCqCSAAh5sXATicVa+SCMBd8DWlPvVExXkEMBNN7GyFJejUzhROLrDEpEpEo7u84y4OIUCXOmbdOpEdO2RnRVSKba99x1w08NyzKFsRfgIF4NC2pejqAkhTv5328QobvjFV9KtZQPOJhFm9FZsYAXjduh3aZOknGQ9r5a7NWoReJ6W/5dVslzWfKYvU6aVKCDthZVoqwlbxAnBcPxvtKw1iYdbfhWF+gmTk6oMggqW+OLy/zamYw8/YDbfHKATg1OWUN42o0ag2MpRF9ah57puKkfM/5p7hdqv4cFdbS3O9EIA7z+e2ceX0LVWb2D6mYbyb/vTwkz7zxXyPABxDawwFYHGdkesSQa2UyU1dtqKRm1Mph95X3awmAMe3pSoY51G+V6yRa20BvOm84ThTl0qPgwDcT4zS3XEt8jWlezYCRVtkaqWOpmhmb5Rki3FqaY5jUvCG1x0uALcx6TLY2uv0Rrc2pMgstaQW5R3BpkuXFuUa15huYNsgADefQf0u+W1b32+NAG5JsWlYdRrr7WOnMEV8O8LNWK+7noUgYO66NrCYRvgiz5yNbO9r1a9WRa7033Ya6CL989vVBg/nnGyJNp/Yc2vz34vpRh7DrhOjmr2axk6zQNUsZIaP3gUt2XmMtI/ppB+ljUQu/xBfz3DPH3Oeb4AvMAJ/w8aoPr7Nla54EqPyDQOXjWob72pjr+354XimOv1w/JiaNv4L6kO4GQSmgAACcLgREYDDWfUqiQDcDZ9XYPVFOrq+zyOrqlGvhRCTR426InpLIkZZKElFiKZzinW/LcHHXvi3I76c3we0N6k+E1k9InI9iqyIyCv9LUQAjmEZ22/fEGkUNmx7eDiLe7NAIa5VxC/L3jYfb3m7n3ZktW1fe+OA+d76zohZwbbyRZ47WMX2sxDWQth6jaYCJy+SHZ4NEzXBMZq535/EsozprzctvWl/QMrrWHuon7dOll4CLf6gzL6YMy5fUM8U4PCZ/oZkkbSqwAj8Xozd4pjbAr3lgyPmcxHNG+LDjT+uivCmHe2bLhIT9PaT3Z7R5ioE4Dh+wwqBLhG1oT21M4DTsjWh1imCmvOC2/pbpE5uO0s37L7qfrX2xLfF1JFG+mbcnrlF/vLNK+VL7zxHPpZFB6t/iNKD5YwrLpbfWdXW1/C/D2t3x31bU0C72xoejZhdX72PU2ipLvaFLg5mi7kPptFvzkXU2qJhkSq22RpFtFx4n+PrnlwBOLavseXD58o4lKwtgmfj3CXommhNe7z6hY4Y4cIzj1oB9RjrQSLJkLZvX/DvIwCH+ZAGoB2iLGtRjpnPytNAW+mf9QaAKAFYN9WbKrd1YIxNgUEYBWxaqR8r4E7J2zRfxwZatSFNz/zGMdJl/rqe4fH1+DnH1xX9HB+hb/OfWTt5UfpuG1WOgcjOBi7mV+Q7nt745BSA48dB8jNYZ1RQRxXXP5PHf2z9DQ2DwJgSQAAONwwCcDirXiURgDviiz3PsjENpittbLb4Xk3VKzqyM4u6Sup8QNavXyNXX71DaRnXyunPTl41woSZBnHIlVa2OZKw2l7VjKg01KkdnCmtAwTgqLZF9ts7QhqEjZpg6kzD67JTi7jiaLs3DbglAJdTivuEneZI0ioH532DBeD4fnoF1KgUx6Nm3s2fuFhG9dczpoMzAeRjxSPqOesP9DMGSeyGEIddo+a5zxSR8z/2nuF2i50DPpE7fD7H9cVXb+QY7+0nI+9XKY4AHMdvaCGwMc1ypWn+suWI3z3OM3AjxWZ17zYBWCm7cuXvb5UvZ1HD7vuqirwRwDHn9FppoU/9lyTt9TOztM9pO7Xou1FkeyEGD6j/Dpz62zHmFkoArqTLlGThzXf+3UJGAIcv9IUvHLsiQVvme/AZwG0LpnF+JS3dXmd7BFYoxw5sunRpsa6p2DEdMx42Cx4BHGqjGLG5fewUphjO9tWFe1tg96eADoj6GygC2H/OrKbhPhvbm344SwO9x0r/rDMaRQvAehXCCB5BotZiTSL/fYdgFDd2ZigCOMPuHyNd5m9TBHC4Pxru+TOuvs2xoWXCzpb22shOq3/ybnl/aZNe2/MjNgI4fEyVvczk8x8/b02LIDDeBBCAw+2DABzOqldJBOCu+Fzn8jYIIl4Rs+X+tWjMQqDJo3y3r5HP6PMcjVjcdN6qfbsm4awm1rSkhzX12pGGwQJwve64CODItkX1u8E+MaK+k4VrvLSJavVx5xf5fAKT70zpEAG4xVbBAnB8P73iVfA407YcNfMYf9LMMq6/Llv7zw6vtzLeHsEbTczNYjfNDOGDXOZo8o8D3DPcbrHM+87nSD+pZ4t9bnjGMur832TK6Y1KO0qp5cMZxcwnd1kE4DiGQwvA+Rm+4jubN2ufif71lMtTJG/5bfnq1vqZwLqWtIxY5+U2971dADZ1qrY33Nd/BnB4W4r2v0Sd+3u/OvfXivLNBOaXnHGG3J/+QS4eMvxX3Xxwu1fRL5gAbAsWbxa56kr5u5oIUV3sizwfLvL8TrPQ7YzOdAzRcAG4EFpC6w6PAG5gEpWi1u5g2yKsR2zKqujGUayzn+N84XiXtsfwi+U7G9U49y3kdxKA69zq51vXF8272ShAMHWmd88s5BiPse1w27ppvBYL+Z0igCN9SGP7xC9GuM4kdwnXRYrjU+UfL7lS9pyszwdO8393EYCLc2sdZ6CO98Qq9bkeNa9TZYcwih077vGUonKccToBDF2ZB8rNLqIpq5Hw8fPXzTu2nvbMCOHPk/DneNyzNrZP/qHS/jwex2EWYqPDV62Shx8qUri7jwexeufyx41nAIePg2njP45jgjZBYJwJIACHWwcBOJxVr5IIwN3x1YS3bKG7HG1pVi6qi+BFuuPmFtRTfab1Z4v5azbJtaevTFOaZtHB6h+i9ODa2Zm1+0QJIR3a6xXm2oWIOAE4sm1R/W6wTm9ho48YWT9PuD7ufAJgjAAcaavBBeDqhgdHhOqCCcAhzJtmcxzLaJGsOh57R0bbfXGJj20CZoVFbwE4cp77TBE1/+PvGW63Nn5V5n3nc3xfNEL/mcZtRwz4nn2mzr5zOezZjQAcxsmUGoUQaITW5B4v0WmNn1NqlBFu9ZfP8ombRgR9yUvky1/+slvkzcqkt9GplIvb5G2w7h8iAOepmQPuW2p7ZFuSlibX3C/Petbfy99nKZ/TKF87pXSLkB5n7rz0KOxeasoCCsC5yJk1oC6O1oWrXCiRihhlFgFVXfV0nepLW3Sz07F6vq+2xSXQhC8cq/tb9wypO1wALoSf8nme7qjCsGHXvuDcmOo0tq+x5cM6MT6lTKrek1fLbTfe7Re6IwXgfEzaGyeseVCMeUfUVCTzmLFezFFb8PSMx8h2uI1qBKqqQF1OA9pJANbvViZK1vYVTs6eIdcURZxfUu+DSwA2fkES4cQ+D7irAGz7pq7Rcos31fozih07dmSgPd6s7ycsUrNdAG4YI9Hz1/NsiaxnyOfPWPi23J845qBhM2FR+s3p0P2+Oe4dT43Nlmwp2ju1vnNNIf/F88rcGQKTSQABONxuCMDhrHqVRADuga8iaDSeuxuQxri9JVaa5VN+KJuVyrsmS/ucitFa9N0gcnkhBuv0Td5PVCRsTDRhdsfWMz/TcrZw2S0FdGTbovrdzs8Wq8PFH11vHwG4EF/aI4B9531Wv69HAFfFn1ZbDS4AF22MY+uz26iZN003fS538fc2lvH9LdtP5YFX9ws8p7U1bXxkxgMXht4CcOQ89w6BekRqXtQbARwodupZ7eNeqztUADb37isA9+Xn2MBQOd/dibz3Rpn2J2NTCQTgOH6jEgJLIrCnSV7xNylvi6D+1Mq2mFy/Tfm6IAE45L7OM4mLiGR3dx19yKOg1RUlodykt9Y1xaSVDrf9qOyet2AhBWDth/Mz11zigzvFpP+cNlVhdZHUFmpcmCuL9Y11VyL4YhaOkzdJ7/ly+q+V/lfanYtXTvs0nH/aadG4pwAc29cO5cNnzDiUtBe7G0S2SAG4uoHC9PTw444TuftueTgf2x3mUa+xHjceo+aFx5zNdWQXWXM9au56fEids6txLVkLrEuqaaKd4qZ9Xm1lbneLANYNmFzxcghGcWOnsOfhqx5KRPjyZ/JE9CABuGGMxM1f/7Mlpp62s5Zj6oryBU3nRTuetfHt8D2v3GdOj8PTzdeGNhvZm+J8keXOulve8eobfXwtLM/VZltNHv9xHhu0DQLjSAABONwqCMDhrHqVRADug89eUP8N+cZpF8kO34J4wzmIzohh34/RRFxYp879fUCd+2tF+Zro4/Xr5YH0D7LthEb5tzij107bnN3XfwZwWbBtpBec9tjUUggMcRHARZRaEMvIM0C9fewtbAx7Hu3wEcBNApXHVsECsC+dbT4Akw0OOxtSoOd26R0BHN+W8LN1TSvjWYYLicUILdq1SeQi5Y8cc9s9nuMZLHwK6Mh57v/1WBtbuQdKNtLs1E5OZVZIDlTPI2CDfEtePiS6NZZ5XwE4vi9+/94mXltX9vaTfZ7RIgjAcfxGLQQ6BVpHVLCr1cHnCVvRt3k9jnuECcDFWcFt0cnOvwe2JW1nIfSGRDDHWba59KjtHrYYXG9j3CKqdX1jdFzDGYN2FG9WnT+9cjnaJBFbLzhKvnjJDZZI5miT3U1HVFenPjvaXYpOtu5ZRMKoL839GwT62gJm50i0/gJw0o2IvnYqP+TEGnFdVXHPebtYAVhX4toocNz35X2lsR03j1zjsctYjxqPsWPFAdC1gJ+IAYaHJRzE96ciauu5dfKDFc6ORjWkkK6VrpSV298t77/RTo+aXuEWPXtEAFfGUXCa+hHPmZDq21hUhSWfKBU+dsqC/sob9ZneWUs7bbYJ6eWIy4Ru+rJ8TW2MBM/flmdLYD2t4mLE8yfeFzg2czU9awP75H0GTui4ardRUzp19/uDzzc535XMtJlR/iP2GlQPgakjgAAcblIE4HBWvUoiAPfCl51v+IASZNcoQXZHKZq1VLMr7aiJRFUFq+KCS4BN6kuueUCOOWan7MxSPqcyr53eMzTqz0rvaQvXRlDT1drfx7a3SQCWahvL6UljBWBzzmTaZJ0iu6DfJGaX+ufrt2+I9BY23CJK3t4qI6t9Np/RRQAbm0TYKlgA1osKmdgW2M8ugmjddKNm7h0sKiBXCbIR475Tf+0x7JgLTd4u1h6LIQDHznN3f61IVo9/6+P3YuwWx7y/ABzFLx9Ljuhn8ywI2WDQ20/2e0YjAMfxG7kQGNccSi8QgWmzu3fxddQ8Qxe9R90O6ocABCAAgQkhEB7RPSEdopkQgAAEIACBmSeAABw+BBCAw1n1KokA3AufutgWLhvShHrOnfSfr6jb5ajPK1La6TnD05UqFS6NhqtgOGbdOpEdO2RnJaI5qr2Vuo1o2VxH1hCHMFOInm4hpE/bTPd9/XaOkt7Chj+KrrEvFdFldAJw0/mfFhHf5gFVJLdZl/Ff6WeMsOaf1aNm3nDnJHq/xd/UIk9DIknLdRZjJ8IPZFXEjLvOAnB2r7I/CO9n1Dz34fb4vbx4D78XO07DmQ8gAOsnVuM4LI+Z5rKBG416+8l+z2gE4Dh+0yYExvV+dktPld1Hfbad91y3IiJ4kqLdZnfU03MIQAAC40AAAXgcrEAbIAABCEAAAkMSQAAOp4kAHM6qV0kE4F74kovNInkparVarUcAyypQUb0VZch7tmIh9IZEuob1rnK2o753dsZwVQCObW8R4aaudKRVtduX8Ft7Vz09a8z5yVaUcl53AMukbFu/A2waJ/60pFF19MWVhnaUArA9voNspQo5bR45/l39jGPrG/mjZt4841yCmm/cd+5v0xnXIQ4hcNxFC8CesdGpn1HzvGUsFI5CNm1fI5/RG2JcPiPwnkP1Z/iU7haHwL54/X1I5K+5HQJwyKwbmzJTJQSODdXxb8jk2716Pugoz1ZrOItUm7pziuTxHye0EAIQgAAEhiaAADw0UeqDAAQgAAEILDYBBOBwCyAAh7PqVRIBuBc+LoYABCAwVgS8AuRYtXJMG9O0UWFMm0yzmgkQARw3QiZfCIzrL6VTAtNgd/u8xYWIwHWd77gQ92XMQgACEIDANBFAAJ4ma9IXCEAAAhCAgCaAABw+DhCAw1n1KokA3AsfF0MAAhAYHwIxZ7OOT6sXtiXes22LdP6uCPSFbSR3G4oAAnAcyWkQAuN6TGlNALszDiAAAQhAAAIQgAAEIAABCEAAAv0JIACHM0QADmfVqyQCcC98XAwBCEBgkQlUUrhL4Nmsi9zqxbt9lVelJd6U8YvXYu7cnQACcBw7hMA4XtNSGrtPiyXpBwQgAAEIQAACEIAABCAAAQgsJgEE4HD6CMDhrHqVRADuhY+LIQABCCw6AftsYaJXw8zhOo/ji57VAAAgAElEQVQZdmHsJqkUAnCctRAC43hNS2nsPi2WpB8QgAAEIAABCEAAAhCAAAQgsJgEEIDD6SMAh7PqVRIBuBc+LoYABCAAAQhAYEwJIADHGQYhMI7XtJTG7tNiSfoBAQhAAAIQgAAEIAABCEAAAotJAAE4nD4CcDirXiURgHvh42IIQAACEIAABMaUAAJwnGEQAuN4TUtp7D4tlqQfEIAABCAAAQhAAAIQgAAEILCYBBCAw+kjAIez6lUSAbgXPi6GAAQgAAEIQGBMCSAAxxkGITCO17SUxu7TYkn6AQEIQAACEIAABCAAAQhAAAKLSQABOJw+AnA4q14lEYB74eNiCEAAAhCAAATGlAACcJxhEALjeE1Laew+LZakHxCAAAQgAAEIQAACEIAABCCwmAQQgMPpIwCHs+pVEgG4Fz4uhgAEIAABCEBgTAkgAMcZBiEwjte0lMbu02JJ+gEBCEAAAhCAAAQgAAEIQAACi0kAATicPgJwOKteJRGAe+HjYghAAAIQgAAExpQAAnCcYRAC43hNS2nsPi2WpB8QgAAEIAABCEAAAhCAAAQgsJgEEIDD6SMAh7PqVRIBuBc+LoYABCAAAQhAYEwJIADHGQYhMI7XtJTG7tNiSfoBAQhAAAIQgAAEIAABCEAAAotJAAE4nD4CcDirXiURgHvh42IIQAACEIAABMaUAAJwnGEQAuN4TUtp7D4tlqQfEIAABCAAAQhAAAIQgAAEILCYBBCAw+kjAIez6lUSAbgXPi6GAAQgAAEIQGBMCSAAxxkGITCO17SUxu7TYkn6AQEIQAACEIAABCAAAQhAAAKLSQABOJw+AnA4q14lEYB74eNiCEAAAhCAAATGlAACcJxhEALjeE1Laew+LZakHxCAAAQgAAEIQAACEIAABCCwmAQQgMPpIwCHs+pVEgG4Fz4uhgAEIAABCEBgTAkgAMcZBiEwjte0lMbu02JJ+gEBCEAAAhCAAAQgAAEIQAACi0kAATicvi0AP/TQQ/LP//zP8pOf/MRZwcEHHyxPf/rTZeXKlcnfl7zj3HPmw2812yURgLvaf4/cfvseOeGEZ+cV3HvVaXLRjmNk/fZtckI6Fhfvs+d22bzxatm5bpNce3rRxvgG1fsZV4e6fvNGuXrnmHCJa3xE6cXqZ1/7RHTx3qvktIt2yDHrt8u2xRrgI23DmM/pCFONW9H+vnGx5ld3kmmf1fXHrJft204Q/yPhXrnqtItEzazxeHZ06XJtXhp7rZNN154uz5bqv7vcpNs1CMBx3BAC43hNS2nsPi2WpB8QgAAEIAABCEAAAhCAAAQgsJgEEIDD6dsC8Fe+8hU59NBDZX5+XpYsWZJUUv3vRx55RNatW5f8DQE4nLMgAEfAMkU94mp/kaNDW3yXDCEAD1FHvvA/weJGkFkWQaAaxD5BnUsLjVR8DWzHqNowCXM6ENE4FuvvGxdhfvUGaYRdrQH7N00YoXhRN1b07SsCcF+CY3M9QuDYmGJBG4LdFxQ3N4MABCAAAQhAAAIQgAAEIACBKSWAABxuWFsAvvXWW+XII49sFID/5V/+RU466aTkBgjA4ZwRgCNY5UUnQSwaQhwcog4E4C4jLOyaQewTdqupLzUJc3qCjTCbArAyWCaMKgnYHd1r/t4aJTxpxicCeNIsZtqrU+6sWrVqUptPuzsS+OlPfyp79uzpeDWXQQACEIAABCAAAQhAAAIQgMBCEDj66KMX4jbcowcBBOBweAjA4ax6lSQCuAO+SRCLhhAHh6gDAbjDAAu8ZBD7BN5r2otNwpyeYBvMrACsbLbn9s2y8eqdjlTQU5D62TsmEYAneLrSdAhAAAIQgAAEIAABCEAAAhCAAAQgAIEOBBCAw6EhAIez6lUSATgOX76Yb11mUnfaIsfau7JF/6RcQ/pjIzxZ9a3bdK3EHdtbpBpNqtHn/p7yQ88ZwGZhvtpvc1Zj+n1TP7MS2dm+zfWomkpnAD/thuxczLSh2fmQ1TrC2phflUfZFfU0plMdhLmvzamtm/qZs/Wdz2z603B+s88+G+TyVGwKqntlZpvUDuog0vTMUp9tHOmXizG/QeRyfdZzwcU9jstjNbHT2rvCz6sepA1l243lnB7pmA6fXymbNWp8/IZ8Izmntu7P8rNuM6yuudfJN5bM1MWPqAocHGvjMvcHVX80VNrpgrfNxoy7Rl8V0v6km57z54M2ifjP5/W2sVovKaCrDwT+DQEIQAACEIAABCAAAQhAAAIQgAAEIDBjBBCAww2OABzOqldJBOA4fCFikT6LescOSwlziCb6q6pwUmpJg/hX1kVuT8WzSjeOSRshO+16HMJn+bJCqG4UgCPqsQXgY47ZKTurDa2K41F1u4XqvE+OtKqDMHcOmUIsau+nEUHdAnhItKTfPnuUjquFupC6C+Fn/foH5GpbvXWNWa/46ptDlY0PHts6x6qvyr5tcNQ7bnPa1Z7BxnSn+bVG1q3bod1J+snnlU9Irp95a8Z0qG+smylmfumr/W1L6q74V5fQGSTQhj4+cu7ZnJDMb3tTP8e1v58AXPjRsjhutaHSTsMmL48AHDoSKAcBCEAAAhCAAAQgAAEIQAACEIAABCAwpQQQgMMNiwAczqpXSQTgDvga08UmCol13qM7+quITPNFnWmNoi0S2FqgtwUNO2rM+t6In/WIsyIqs/S3ln6G1WMLGWVBMBdjO7fRl0LVE7mXc+nD3DdeuvXTG40YciZoi33a6y6LTHZ5l23MmLXtXgjq7jFfCG1xY9U7KxsF4LY2NMz1sZnTox3TsT6gEKPrWQyKv1nzqSp0rkyZt42TxijYpIa4+eVttyWAl+9Z8RmtAm38c6OI/F8v6x+4WkXL+zNDxLa/rwCsUj7Uo/BLmwVcvtuyOwJw/IDgCghAAAIQgAAEIAABCEAAAhCAAAQgAIGpIoAAHG5OBOBwVr1KIgB3wBcrjDpS+jZHeWYiUFsUsGmHQyxsTTNc6bYz2i0ofWi5ono9hXBTF7SbI2GrlqnXHXeG5iDMvcMlsp8e29Ui65qGp88+wXV7Nick93TYpkF8rQl41TE/1Fjt04YOLL2C6ajmdM69IW281Y8hx3RcFKw/PbKrnhiObjPFzK+W1M2+sZh/v07Fz6uI5waBtsNTQ11S3nDhF73j299bADZtk/WyfdsJkuj2yRh/QNavX6OyA6icAvmGpMw32M8dBOBuQ4KrIAABCEAAAhCAAAQgAAEIQAACEIAABKaGAAJwuCkRgMNZ9SqJANwBX6MA7BBuauVb0nuaJrVFgTadFRsk3tbbERIBXCfWVI//fMlUY0jPnfVHOze30ZXS2S2sDMTcO1xi++kSeZrrqN3aa+PQupuFppqo1Hj+7jY5IYv2TNrZekao1ZugsZqV79OGpqk+LnPamhN2c0c3ppvnl39DgkMEbOA7mEC5sym1ufEjbW3zzzM7/XZ7VHKPZ0ejb49vf3++9XOE0zoV7+1r5DP6mAGzIckxB+vZAaqMI31bB7S+S+655x459thjB6yRqiAAAQhAAAIQgAAEIAABCEAAAhCAAAQgUCeAABw+KhCAw1n1KokA3AFfb7GoSLncfHe32JFf41qIN390trFdBA0TgGPqaV74rwtMMXWnnfWf62vzG4i512Cx/UwariLsdqgjVbfLNq2eNgn6rvs2CadBdTcLwO3nfNZFo7yZMycADzu+Rjem4+bXpAjA5XaGCqgNm3WqZ5N3eEw4L2mIhC/Kx7d/CAHY+J90M042TtZskmtPXym3b94oV2fRweofovRg65gDhy/Lo52ND0YAHmoIUQ8EIAABCEAAAhCAAAQgAAEIQAACEIDAeBJAAA63CwJwOKteJRGAO+DrLQAPtBgeGQFcFZXsqNuYFNBx9YRExhZCTFzdVds5xK08jfZAzDsKwG6BppxmWZKIu7DUv0kzGiNnQ+omAjg357jM6dr4GnZMx86vSRGAy/MrVED1nwWemKEtA0OHR0c+Z8cwAjhP+6595ik/TM4EXpOlfU7HgRZ9N4hcXojBedA/KaC7jAaugQAEIAABCEAAAhCAAAQgAAEIQAACEJgiAgjA4cZEAA5n1askAnAHfL3FopDUxwHtijpXtUkUKUSm9gjg2HqKutvPAI6tu4lRva72dNMBzL1FYvpZVFIIbJtELrpIdsSITi2pk9vr9tg9aV7MGcABac+jxmqDHcY2BfRAc7pxCPYd0/Hzyy8AN2wecIzL/hGqMfOreWODT4S1N8FskMuV4LmziM7v4xrsa4MigOPb7/NtsWfBm7TP69c/oM79taJ8s3m3bv16eSD9Q5q1wHwQgIcaIdQDAQhAAAIQgAAEIAABCEAAAhCAAAQgMKEEEIDDDYcAHM6qV0kE4A74BhCA83S/6vZVYTRm0T6P6MsjXVWFpn26a/n3RtCrinXl1LXBAnAtRaqvHjuC0b639X3XNub9dKTKNtHRtqBqvuvJ3D1iYvpp1WDbytGuxtHZdnZua92Rbe4lvrrsrXpn2aQYqw297tWGhnrHZU6PdEzH+wC/AKzdjI4K3alHrWy69nR5doLXLdQOKQCr0Fwr/bB7XBVtq/g7a044fV3uL1pE2A6PjRTP7Ulk7c6WjR6x7c/L2/U6nwMtDU/m1wNyzDE7ZWeW8jmVeW3/7tjwgQDcdURwHQQgAAEIQAACEIAABCAAAQhAAAIQgMCUEEAADjckAnA4q14lEYA74KsIa0ZIiBU5/Od86ja1nP9rml1pi/n6mHXrRHbskJ2WMNx8v+xKn5Cs/lzuZws3R+rldet26CZVPuV+xraxuXxdqIhj7hPMXH0vUkyH9NOuoWhToM09ti8JWlmZ5roLkSsRfLSWV/pU2tNXfPWM1fyW9tjzDa++bfDVO0ZzepRjOnZ+NQnAtthbw1oROGN9Y91M8fOrsa+l9nnEXqdYG+MTHIMtUADWV4a3XxWOeA40em6vaGxvFvFvuCl8UDXl/qhT8Pt7dc8998ixxx7b4UHPJRCAAAQgAAEIQAACEIAABCAAAQhAAAIQCCeAABzOCgE4nFWvkgjA3fAVEVrq+ky46iRy2BGQpikhQlip2ZVzQq0zHG0B2CcqJIv2a+9yRqa5+hlXT3nhPz3nNmu8JwrOJXw0tbEURWq4NEXYBTOPEXvi+5mbsOks55bh6bNPWN1l4etpN7TYZhDxtRwpnmx02L5GPqOjIkPG/SBtcEMdqzntGqODjGm3sOibX80CcMqxNl8dduzkG50+LhUfQ/xI1jgV0VredRKTccH0rRA2Y3yCY5xFCMCh7c/v4trEYPx6yNxKKvKn2m7MTEEEcLcXCa6CAAQgAAEIQAACEIAABCAAAQhAAAIQmBoCCMDhpkQADmfVqyQCcC98XDz1BLTg8w35jTzF7fAd9opjA9yque4RpbmNbbdD1I2tgvIQgAAEXASIAGZcQAACEIAABCAAAQhAAAIQgAAEIAABCCwEAQTgcMoIwOGsepVEAO6Fj4unnYAWJz+zRrZvO0HSszAH/rjOKh7qFq11L6AA7D3btogIrkZmDoWBeiAAgdklgAA8u7an5xCAAAQgAAEIQAACEIAABCAAAQhAYCEJIACH00YADmfVqyQCcC98XDzVBLRAernIhm1ywqDqbyVlt9TPKu6ONabuBRSArdSyzr4Fp6jtToYrIQCB2SOAADx7NqfHEIAABCAAAQhAAAIQgAAEIAABCEBgMQggAIdTRwAOZ9WrJAJwL3xcDIFOBOxzU4eOfA2veyEF4BST63znofvfySBcBAEITCUBBOCpNCudggAEIAABCEAAAhCAAAQgAAEIQAACY0cAATjcJAjA4ax6lUQA7oWPiyEAAQhAAAIQGFMCCMBjahiaBQEIQAACEIAABCAAAQhAAAIQgAAEpowAAnC4QRGAw1n1KokA3AsfF0MAAhCAAAQgMKYEEIDH1DA0CwIQgAAEIAABCEAAAhCAAAQgAAEITBkBBOBwgyIAh7PqVRIBuBc+LoYABCAAAQhAYEwJIACPqWFoFgQgAAEIQAACEIAABCAAAQhAAAIQmDICCMDhBkUADmfVqyQCcC98XAwBCEAAAhCAwJgSQAAeU8PQLAhAAAIQgAAEIAABCEAAAhCAAAQgMGUEEIDDDYoAHM6qV0kE4F74uBgCEIAABCAAgTElgAA8poahWRCAAAQgAAEIQAACEIAABCAAAQhAYMoIIACHGxQBOJxVr5IIwL3wcTEEIAABCEAAAmNKAAF4TA1DsyAAAQhAAAIQgAAEIAABCEAAAhCAwJQRQAAONygCcDirXiURgHvh42IIQAACEIAABMaUAALwmBqGZkEAAhCAAAQgAAEIQAACEIAABCAAgSkjgAAcblAE4HBWvUoiAPfCx8UQgAAEIAABCIwpAQTgMTUMzYIABCAAAQhAAAIQgAAEIAABCEAAAlNGAAE43KAIwOGsepVEAO6Fj4shAAEIQAACEBhTAgjAY2oYmgUBCEAAAhCAAAQgAAEIQAACEIAABKaMAAJwuEERgMNZ9SqJANwLHxdDAAIQgAAEIDCmBBCAx9QwNAsCEIAABCAAAQhAAAIQgAAEIAABCEwZAQTgcIMiAIez6lUSAbgXPi6GAAQgAAEIQGBMCSAAj6lhaBYEIAABCEAAAhCAAAQgAAEIQAACEJgyAgjA4QZFAA5n1askAnAvfFN+8R65ffNGuXrnOtl07enybN3be6+S0y7aIces3y7bTljZsf+q3tv3yAknJDXyWQwCXjvWbXPvVafJRTuOkfXbt0lnky9GH8f6niOcA3tul80br5ad6zbJtaczx8Z6GNC4kRNAAB45Ym4AAQhAAAIQgAAEIAABCEAAAhCAAAQgoAggAIcPAwTgcFa9SiIA98I35RePQABGnBqPMeMSgD22QQAe2GSjngOjrn9gHFQHgVESQAAeJV3qhgAEIAABCEAAAhCAAAQgAAEIQAACEDAEEIDDxwICcDirXiURgHvhm/KLHQJw3x4jTvUlOLrrEYBHx9auedRzYNT1Lwwl7gKBQQggAA+CkUogAAEIQAACEIAABCAAAQhAAAIQgAAEWgggAIcPEQTgcFa9SiIA98I35RcjAE+5gcvdQwBeGHOPWqAddf0LQ4m7QGAQAgjAg2CkEghAAAIQgAAEIAABCEAAAhCAAAQgAAEE4MHGAALwYCibK0IA7gg6S6FrX914Lq4RZawL1m26VrxHdMaWd3bDCLjVP1pn+jZ2PyIFdACPPbdvlo1X7yzdMews4dB+lNsrydm15nbVPseUtZocZZfQdoukbNaos5Z/Q75x2kWSNtt37q5fmDeMa1yromAlBXSTbewU0Gvvsm0YeS5wwBjRvfamnPYKm/cqUxtmipo+n3rtXZ5zcGPKqsbE2Dugf0FzIOaeUu6P6HN/T/lh5BnAo2FS2HGDyOX6LPFiHnl9n4NhvWzD3M3PPa7MPd95yDGsA+zb8WnCZSMkgAA8QrhUDQEIQAACEIAABCAAAQhAAAIQgAAEIJATIAI4fDAgAIez6lUSATgen0vEyWs5Zr1s33aCrLSqTYUQz30cwkRseWfNDmGjXC5EvAsTgEN5BIlf1c5E9aNo7/r1D8jVFbG5LKjGlE0bFWWXqHYXAvC6dTtkhxkrjrFk8BiWZXHMEr0q19bKdxCA160T1baygO8XqcuGDB0jBWfH+HQJwB7Ox6SNlZ32/IopG2nv0P61zYEhxpiz7z43N0ImjX2pbW7wbZbIGl7yk8XcLc2XvOh2WfOZsuCs/1TdFBHDOtS+8U8Trhg1AQTgUROmfghAAAIQgAAEIAABCEAAAhCAAAQgAAFNAAE4fBwgAIez6lUSATgWn4mWqwpURpSofJ9HjfkiUEUF7VmRwLHlPc034kY9wraI9muPvg0RgCN5RKanjetHWUSyueZijydCsLmsghxpl7h2GwFYi6shwrwq1iqGlutJ22ONwYoAnAyjxhTQuoBdZ8G6fRzFjZHwCGDL3rZAaEdquuzdWjbW3nH983GOG2Mxfff5uMg6Os4B37hJopWzFAiFwFoZ/5ZAXYwze57Xx3TSW3sDhGm36zsJ8cuR9o19pFB+pAQQgEeKl8ohAAEIQAACEIAABCAAAQhAAAIQgAAEMgIIwOFDAQE4nFWvkgjAsfh8YoC7Hq+YlRTP6rKEkNjysa3X5b1pgmuV9RGAPS2LFICb+lfvR5MoaexmBJ+Ysg1piT12jGt3jE1MzVn7xYo4T4SuB2T9+jUq+nmHtbEg67tDACuJty0CcE3oNcKaL71uDmGgOVNtn/m3I1I6FxRN22LK6pmZCOY+Mb46b+P61yy0B94zsj/O8RhZRxyTImK+fdx4Ns/kQ/32NKV1budi7pYj4H12qM79Edu3i1PmmpERQAAeGVoqhgAEIAABCEAAAhCAAAQgAAEIQAACELAIIACHDwcE4HBWvUoiAMfjc6UOdUdBtqQ1Nbd2CBuNrWpIDey/rt6W9sjNEAHYnRrZW3dvAbipH81CUlnA6lK2Zaw02qWZvzulc/P9qoJcHuW7fY18RgtmRvx0RftGRwAHpmT2NDl8zkScAezqg7l/y5nHpWbWxmTsvB1iDkTes0l8D51jMfwksn0KcHgkt2ODQtlAcvtmndK5unnDl4WhGtXr3/wR6mdjxm/8E4UrRkkAAXiUdKkbAhCAAAQgAAEIQAACEIAABCAAAQhAwBBAAA4fCwjA4ax6lUQA7obPf36kLT4U6Zab72KuiS3fVGu7YDOUAKxbEcZDFQwVp/KuxfSjWdQti6wxZbvYJabdRQRwOaKxZWxmAl56TXa/NTqt7spUMMuig9U/ROnBsn77NjnBHE69wAJwzBgJFg5jBMyYsiYyv9U1lIXGfnMgcoxF9cfTkag6ItuX+4SQjQOhArCpy7ExJemi7/uqABzfl5jx2zpsKLCgBBCAFxQ3N4MABCAAAQhAAAIQgAAEIAABCEAAAjNLAAE43PQIwOGsepVEAO6FzxIdrHpq545WI9J89/QJGPFtrIpRtrA4bAroatscwqedIjhSAI7rR5eoXnfKXXe0cKgd64J4G/8uEcClFOKn/DBJk7smO086rU+LvhtELi/EYKP/mvNmw1NAhwh5oeO0eYwsvgDcdx52mQOR91y0CODYORAybkIF4GoEsO/83tAI4PC+lEd2i31DpwHlFoQAAvCCYOYmEIAABCAAAQhAAAIQgAAEIAABCEBg5gkgAIcPAQTgcFa9SiIA98JXubguZBgBMzSyM7a8u/VNgkrT2bc+MdcSSpqiBmuNcbQjSgCO7UfMub4xZQtBN8yOse3uGAGseJu0z+vXP6DO/bWifE108Pr18kD6B9mWh/8mF6rzgnfI4gjA9kAJnzO9zvXtdN6tWOcod/UT4XMgau5H9sfZ+sg6otqXj80QAbjrGcBdBeDY+dxk+zbxuuu44bqhCCAAD0WSeiAAAQhAAAIQgAAEIAABCEAAAhCAAASaCCAAh48PBOBwVr1KIgBH4jOiiTiix0xUnn0WrPlO3aYqHtYELd2U2PLO5psUp1XxpZz6dJAU0LE8ugjAEtoPOzLPvsb6vhadrQG2lY21Szz/bhHApl0PyDHH7JSdWcrnNMrXtrVDhFtIAThyjOTzwp5HeR3JRFJprp+t/sNl17KtupWNtHdk/7xp0CPnfh4d74qw10PA/t7pJ2L4RTJJip8mF+0IEYCLDRDluahNfHsS2b5Tz9J8E0PfFNCRfYm1b+QjheKjJYAAPFq+1A4BCEAAAhCAAAQgAAEIQAACEIAABCCQEkAADh8JCMDhrHqVRACOx+c/61PXVRc8msvXheTY8q4eNNeRXREsEDVHAEfxsIU8TasamVrpTFw/ikjCRBDVqlHpY7OOKZtWEmOXuHZ3jwC2BbKy4GeL4f7NCs4I4IyZ+VuMkOebTX3GiKnzmHXrRHbskJ0+wdN1865lB7V3xSc0zIGYMVayvdV3JyefYSptqRWr+IiY9sWOm8a67c0A3rN+Q88AHno+u9PIxz9ZuGIUBBCAR0GVOiEAAQhAAAIQgAAEIAABCEAAAhCAAASqBBCAw8cEAnA4q14lEYA74rOi9fIaSiJFpV5X+SYBNra8oxsuQSUR9dbelUbVNbU3qc8hqPhSQEfwyCM89S1aRWi38OruRzmV7NNu0BGIGZhaX2PKWnAj7BLDv3MEsBUFGxRhbrrisaPLNrFCnndGRYyRqrhZsndtzJQj29Wgkk3b18hn9BjvVVb1JMLezrKeOdY4B2LuaUdBm/mUnQdd77vPMjH8wpl0GjeOvtfTrg8QAVyZByUyPp8UM347Pla4bHgCCMDDM6VGCEAAAhCAAAQgAAEIQAACEIAABCAAgToBBODwUYEAHM6qV0kE4F74uHisCLScJVpqa0zZseokjQkhEHNWdUzZkHtPQxmYTIMV6YMigADMMIAABCAAAQhAAAIQgAAEIAABCEAAAhBYCAIIwOGUEYDDWfUqiQDcCx8XjxWBGFE3puxYdZLGGALes1mLiNY8ejSm7KwQhsmsWHqm+4kAPNPmp/MQgMD/z979B11W3PeBbn4jafQLgaVRJCHbIxMwMnJMHJMEY2fGMmsbZcPGtpjUOmbYJcnWspOy/li7loISRcrZVJEsSyrekGJwtpyRZKewo4kdIjNxMBtjpZAjgg1BHsdCkkUkBllCIBAwsOe87z33nnvuOed2377vO+fe95kqF9a83X26n++5lyo+b3cTIECAAAECBAgQIECAAIFtExAAx1MLgOOtsloKgLP4dB6UQEqom9J2UIs0mbFA/Z7jFpapo3xT2u4UYiY7pdI7eZ0C4J1cfWsnQIAAAQIECBAgQIAAAQIECGyfgAA43loAHG+V1VIAnMWn86AEUkLdlLaDWqTJNATa7lqevTd2s1NK250CzWSnVHpnrlMAvDPrbtUECBAgQIAAAQIECBAgQIAAge0WEADHiwuA4/QA9xUAACAASURBVK2yWgqAs/h0JkCAAAECBAYqIAAeaGFMiwABAgQIECBAgAABAgQIECCwZgIC4PiCCoDjrbJaCoCz+HQmQIAAAQIEBiogAB5oYUyLAAECBAgQIECAAAECBAgQILBmAgLg+IIKgOOtsloKgLP4dCZAgAABAgQGKiAAHmhhTIsAAQIECBAgQIAAAQIECBAgsGYCAuD4ggqA462yWgqAs/h0JkCAAAECBAYqIAAeaGFMiwABAgQIECBAgAABAgQIECCwZgIC4PiCCoDjrbJaCoCz+HQmQIAAAQIEBiogAB5oYUyLAAECBAgQIECAAAECBAgQILBmAgLg+IIKgOOtsloKgLP4dCZAgAABAgQGKiAAHmhhTIsAAQIECBAgQIAAAQIECBAgsGYCAuD4ggqA462yWgqAs/h0JkCAAAECBAYqIAAeaGFMiwABAgQIECBAgAABAgQIECCwZgIC4PiCCoDjrbJaCoCz+HQmQIAAAQIEBiogAB5oYUyLAAECBAgQIECAAAECBAgQILBmAgLg+IIKgOOtsloKgLP4dCZAgAABAgQGKiAAHmhhTIsAAQIECBAgQIAAAQIECBAgsGYCAuD4ggqA462yWgqAs/h0JkCAAAECBAYqIAAeaGFMiwABAgQIECBAgAABAgQIECCwZgIC4PiCCoDjrbJaCoCz+HQmQIAAAQIEBiogAB5oYUyLAAECBAgQIECAAAECBAgQILBmAgLg+IIKgOOtsloKgLP4trHzU+G++54K+/ZdtNAzH71rf7j16J5w4PZbwr7z5gzx6F1h/61Hw54Dt4db5jZeaDqRnWbXnLSOyKfENcvzj3vGkls9dV+46eChcGzvjeHwdTHvzXavMe95m+9CYbbnQLj9ln2h+7V+NNy1/9ZQvNFx7/+Sy7CewxW1u+lgOHRsb7jx8HUh5u1aLYeTsb7Uz0P1Xo9k534OVqsCy5qtAHhZksYhQIAAAQIECBAgQIAAAQIECBDoExAAx78fAuB4q6yWAuAsvu3pnBzkzU4rKTgdQgDcseakdSyrOkvwX9ZUksZJmXdK26RJdDReyvMmAVjfLytUQfHJ/4WGZcANZYyTEZBu59q3eX3Jn4dqfjWT6F/02E7Hk/8sAfDJr4EZECBAgAABAgQIECBAgAABAgR2goAAOL7KAuB4q6yWAuAsvu3pnBwOzE7rpASnOToC4By9zb4p701K2/yZpc2t73mjX1YotgG37+6tfm535DKqVhtjmwPSJc9+/nDbvL7kz1/1yw/rugN7foViWwiAY6W0I0CAAAECBAgQIECAAAECBAgQyBEQAMfrCYDjrbJaCoCz+Lanc3I4MDstAXBGqZbgn/H0xbumzDul7eIzmvRc4vOeuu+mcPDQsZajoB39vIxStY+xzQHp1i2kY+RtXl/y52H0bvvFhrlvhgB4LpEGBAgQIECAAAECBAgQIECAAAECSxAQAMcjCoDjrbJaCoBT+aaDgeJy0c17SMs/4yM4G8dzth7N2XKE5+YgU3dqjsOt2jSbR9mO70IdtWk76rYeAF/y8Cgw22jfsnOy5QjoSf8bQrijvPtzMqG9Nx4Os1fMTt9PuTGnSx6OupO2b81J66imWIUrNcP2Oc++C11zuSHcsRk6dh27Wu083fj5eVP3pU69M416T80gad6N+0DL537gi9ne4/nEzGXcprkrsXrXN9+16fdv8wl5xzNPPkv1cara9Y493kHc/z53/gJFcnAXQszndXM2cd8RZcv0z2fX917sMzsC0hbPZfj3fkunPjPmXR7bt+ywjeo/mfG8esd8x9fX39a++vfGeRu/DHF+8e+Qy8KDG/det3zHR73zy/r3XG/ltuWHAuBtYfYQAgQIECBAgAABAgQIECBAgMCOFxAAx78CAuB4q6yWAuBUvsl/GN+792g4WoW/o2H23nh7OP+j0wHpxn+CLwPQfedttmoJEKZnMQll+8OBrrBmNlCrAqK9e0Mx51p6u/HgRgjcGQB3WTX6d6xvz+bDw7E5d1XGBMBR6yim2wxfplYQcWdm91yeKnLcMmBpP4J1OjCcvDMHDjwRDtXT8zb/1HlvoXc5vRTDttC1+XepgVfUJ3RsMHoXw32b4XfnDsnuz87G8xrvxnIC4PjPa8p3xNwadR2P3YRN+F6ahNOT9789mBw9ZKYOaf5d70DaM1Pe5faAO+Wz0B3gT38/p34eYgLgqX83je1TzJfw77moD+7WNxIAb72xJxAgQIAAAQIECBAgQIAAAQIECIQgAI5/CwTA8VZZLQXAqXz1/4heC//qu6rqYUfLHaRViDC7M26yi7M1MG6EUpMgoDaPZhA2ypwnwUU9rG3fOVkkfmF/sa25Pod5/Vt3P9fnW/eJCF677q+dN48pt/Ezu3akljlf2+7lxjvRex9xyxhV+47gpf7M8XparWLmXXsft8C7eheaO9Pr4da04fRu331dQewCO2fnfVLHn4e9B8KBJw4Vu9Q77gUuBpp8drp/eWH2/W8ZL2Edi3xeY78j5n0uOneq11DTvpeaAWnXcduN92H8OzDVKQRx/u21T3tm2rvcEgAnfp+k1Dvpvu4NjPYjoDvf6+R3Pv/fc/M+r9v1cwHwdkl7DgECBAgQIECAAAECBAgQIEBgZwsIgOPrLwCOt8pqKQBO5Zv8h/Hp4KsrjKj+vn2naPPprcfWtoZM7cFKOV7bGJ3hztRRxRdtTqcnAJ4JpJr9Z8LPyQonAV15LPLoWV38c0LXufPYWEZ5PHdXCDiqS0YYPQ5tGrsbq3VO3o+OoH0Te2YncdK8t8U70XA8p73F/uhil3xbEJsQnMZ/Qqd3OHYfPdz92dl4Votp/g7gtM9r35qzP9/xoOOWs8+MDYDbHpbu3z7ltDuekz5XLUdAL9Z/9rMT/x3fV6j+AHj23U8139p/zy3wCi7cRQC8MJ2OBAgQIECAAAECBAgQIECAAAECCQIC4HgsAXC8VVZLAXAqX9d/SO+4E7Ml4Jt94uzRnPN3ALcHAF2rSQqweu8AviVUJ1lvPKsZ5LX0Hc8pJfTrDYBjdmLOOe60mlTnEcE1yc55t70Lbe9Bf/jSflz0nPeymndbgF91zfZe3LB+TG1rEJsyt5SPaE8gPhlm3mdntoZJn5/W+c575rxF9n9H5M+v7fl9z+wymh6nPYSfZ9H1XTo7x7YjmdufmfouN+eQ2n/eGhtrSf489AfAsycbzJtP13qb37U5/56b945vzc8FwFvjalQCBAgQIECAAAECBAgQIECAAIFpAQFw/BshAI63ymopAE7l6/oP4Cn/YXx+mCAAHt3huvBdrJPjtPsrHLEzuy+caQberYFsfwA8vWM4cd5bGrgnzqUO3XEU+bhJcuAV+TldagA8Cb/yA9Z5AVxzfWnfEfnzK5+f8sz277vuO3Lrn7N5FnN2qzaokp459zWq5tm1w3neAFX/eWtsjJP8ediqALh655fx77l5VtvzcwHw9jh7CgECBAgQIECAAAECBAgQIEBgpwsIgOPfAAFwvFVWSwFwKl/+fxhvBhb13Vrxx4OmBQxJAdFa7QCOCHjnvQK94cz0Ec7Fec4tx04vsgM4ct7bsgM4ci5jx0aQ2LbLOjnwmlek0c+XGgBP1p30+Wmd6iKf18lA874j8udXHZke+8x5u3RbwuTxL3PMs5g3dte70PfM1DG7dsTGfhbmrbGxhuTPw1YFwF0BeDXflF90ivzMbnEzAXA+8ONH7gz3Pzk7zu4rrg9XXZA/vhEIECBAgAABAgQIECBAgAABAusgIACOr6IAON4qq6UAOJUvNwDuCwYmAcb8HcA9oWJLmJAUEOUEwCfrTtrONYcwexxqYs3nhDOTHbw3hnDrreHoTODZUdeNaXTdARw5723xjpzLiLX+Sww3hDvCwUPHwsyxvMmBV2TNogLgOTtMO+8AnnWIv9c65fOa/h2R9PlupUx9Zkqg2hw73T+y+rVms+upfvEm7vtgdn2L9Y85rr6YdvLnITUATjXP/fdcesW2qocAeHHZ4w8cDvc89uycAXaHK66/KsiBF3fWkwABAgQIECBAgAABAgQIEFgPAQFwfB0FwPFWWS0FwKl8uf9hvAr8msHA9HG78wPgMjO4aSNcK2KpcOPh68JFG0uZhI31oCMpIMoJgOvHyNaPb652qpZTbBzr3FqB7DuAi1Frz2yGPvHBXUnafhz1eN7j4443/2Y2YKrvTKzXvfb3HVYx8x7vKK+PUZ9Thney4Ux42hE8zTNN/VhW7aMC4Ppnp/E5rLnVP4Pj96Ue7icax39e078jkj7frbapz2x8D44tWnbIVp/Dmt3EIs6/9zti6vtv1LLlmWnvcsv3fOL3SXy9I75jZgBSA+DUdz7333OLfoCX308AvJjpVPi7+4pwfXOr7/EHwuF7Hgsb8fCuC8PV+y8P5y72KL0IECBAgAABAgQIECBAgAABAmshIACOL6MAON4qq6UAOJUv/z+Md99ZWZtLV5hXNJkEUy1HnlZDNHahJgVEWQFwLczook0JJEdjVGtOWkfRt9868jjXRsA7s5t16jltY05C0D17joVjZWY/9We2T9K8G/MbvwJ794Zw9Gg4luFdjhU/lzlhb1d4OvVOdwWRkZ/TyAB47rqau7iXYdx3x27r53XOmmt1Tf1ctI2c9r3UvUO2fdazO2F7n9d2bHjLwP1zTnxm6y/STH824z8L5WTjv5/Hv2TS+L7rfgPSA+C0dz7/33ORn9gtbyYAXoT48XDkzvtDeepz/zHPx8MDh+8Jjz27K1x49f5wuQR4EWx9CBAgQIAAAQIECBAgQIAAgTUREADHF1IAHG+V1VIAnMq3nP8w3hYkbASLlzwcbjp4KBxrBCCT3WTFfBuB3sxYLYFfUkCUGwBvkE7vaN7YpXz7+eGj5dpiAslihLY1J62jKm1993H1d5FzqJr3+W8u966w/9ajHbubp4PRt3+8vCd4NHJf0JU070bYVK7vA1/cfJci19q7xoi59O2qrt7R1l21JUXzftjQcnRuzEc1IQCeqltt7M4jgtt+EaD6vEYab74qtfpPrX16gSnfEQt9Llo845/Z8T3Y9p4kvuNxRzTXJr+EZ86eStBzxHXEZ6FOG1vvud8xU/VaLACOf+eX8++5mI/sVrcRAKcLV7t/d114ddg/L9V9/Ei481Nvat8BXN8lPJpGW6C8ecdwGSK/P4RPlIHyZM6dAXT53MbFxLNtq4B685jqItWe3GU83tVctRlPcHa3c/mjyLWka+tBgAABAgQIECBAgAABAgQIrIuAADi+kgLgeKuslgLgLD6dUwRaguWU7kNu2xnAbUx6zv2bQ16YuREgQGCFBQTAqcVbzq7ezVC349mNI6V724bm7uJGYNt8xNTYkwB49+4nw5ON+ey+4urwpk9NB87lcM3gO2UtqdraEyBAgAABAgQIECBAgAABAusjIACOr6UAON4qq6UAOItP56ZA512gkx3ByTv8hq7cdt/o1JwFwEMvofkRILCeAgLg1LqOjn/Oudd3vDt3c+ftBeMpTMLb+m7dScBaD3trQW8t1J3cTdwIhms7dCcBbj0srs2lvnu4vs7q79v+LsStJVVbewIECBAgQIAAAQIECBAgQGB9BATA8bUUAMdbZbUUAGfx6Twj0HPvZdk24ajcYeM219l3ZLEAeNi1NDsCBNZVQACcWtn+AHgSwDbGrYW0kyOd2+4FHo0/0352522oAtmZ45o77hyuQuBxgNseOIdQ3XHcHKf6+0nYm7qWVG3tCRAgQIAAAQIECBAgQIAAgfUREADH11IAHG+V1VIAnMWnc4dA212i67bzt77G/rUJgH1QCBAgcDIEBMCp6rkB8Jwjmqvp1HbZdoasVaA7DoDn7U6evvP3gtB1nHWzXTWpZgCcvpZUbe0JECBAgAABAgQIECBAgACB9REQAMfXUgAcb5XVUgCcxaczAQIECBAgMFABAXBqYRLvAO4Kaec+NmKX7cIBcLWztyvojQ2Aq0B43mKax0PPa+/nBAgQIECAAAECBAgQIECAwDoKCIDjqyoAjrfKaikAzuLTmQABAgQIEBiogAA4vTDVMc+Tu3R7xpgJabvC1e4xtn4HcNf9vc2/79oBLOBNf4v0IECAAAECBAgQIECAAAECO09AABxfcwFwvFVWSwFwFp/OBAgQIECAwEAFBMALFKYKdUPHXbv1IWcC4OKG3SN3hvufDGH3FdeHqy6Y//z4AHjO7uTOO4AXDYDT1zJ/tVoQIECAAAECBAgQIECAAAEC6yogAI6vrAA43iqrpQA4i09nAgQIECBAYKACAuAFC/P4kXBnmeKWf2r39U5GaxyPPL6nt2hR69sMgavdxUU6HK4fpcPxAXAI4/7NcHocWpfTvTrsv/zcYiK5R0Cnr2VBbd0IECBAgAABAgQIECBAgACBNRAQAMcXUQAcb5XVUgCcxaczAQIECBAgMFABAXBGYeohcM8wbUdFV7uA27tN78hNCYDL8XrHngqrlxAAz3tecDx0xhumKwECBAgQIECAAAECBAgQWCsBAXB8OQXA8VZZLQXAWXw6EyBAgAABAgMVEADnF2ay63Z6rLl3BLcFyPWdwqPhUgPgjW4tY88eOb2cALjrefVdzPnKRiBAgAABAgQIECBAgAABAgRWXUAAHF9BAXC8VVZLAXAWn84ECBAgQIDAQAUEwAMtjGkRIECAAAECBAgQIECAAAECBNZMQAAcX1ABcLxVVksBcBafzgQIECBAgMBABQTAAy2MaREgQIAAAQIECBAgQIAAAQIE1kxAABxfUAFwvFVWSwFwFp/OBAgQIECAwEAFBMADLYxpESBAgAABAgQIECBAgAABAgTWTEAAHF9QAXC8VVZLAXAWn84ECBAgQIDAQAUEwAMtjGkRIECAAAECBAgQIECAAAECBNZMQAAcX1ABcLxVVksBcBafzgQIECBAgMBABQTAAy2MaREgQIAAAQIECBAgQIAAAQIE1kxAABxfUAFwvFVWSwHwonxPhfvueyrs23fReIBH79ofbj26Jxy4/Zaw77xFx11Sv6fuCzcdPBSO7b0xHL5uMscljb61w6zy3DdkinfjpoPh0LG94cbD14UN/UfvCvtvPRr2HLg93LLwyzH7zrUXonr+VryLLWvb2rfB6AQIEFhYQAC8MJ2OBAgQIECAAAECBAgQIECAAAECCQIC4HgsAXC8VVZLAfACfB0BpQB4Acu2LgLgWZUkEwHwkt5EwxAgsOICAuAVL6DpEyBAgAABAgQIECBAgAABAgRWREAAHF8oAXC8VVZLAfACfALgBdASuiSFnQnjblvTLdglm2QiAN62UnsQAQKDFhAAD7o8JkeAAAECBAgQIECAAAECBAgQWBsBAXB8KQXA8VZZLQXAC/AJgBdAS+iSFHYmjLttTQXA20btQQQIEOgREAB7PQgQIECAAAECBAgQIECAAAECBLZDQAAcrywAjrfKaikATuN76r6bwsFDx6Y6Vfe61o+AvuTherueu1irsLM24t4bD4e0a3sfDXftvzUcrcYo7/39wBdn7gDenPv5xb20l4UHx+0bcxvdVVtf4Ox8pgPO4uHF3cfjh0/uvY2ijZv7eKi58+sOX6vazdzD2wicJ3W8IYQ7yrt8JwuJq03CHcAt62nOr++dayee3gH89o9H1ifqXewJt7ehNlGvlEYECBAYCQiAvQoE1k/g+JEbwpUffjBzYZeFm++9I1x1bsswj9wWLr32I8njX3P3Q+FD703upgMBAgQIECBAgAABAgQIrImAADi+kALgeKuslgLgNL6YAHjv3hCOHp0OiUOYDYE3g8aO55chbkwK3BLalSPu2ZxEOFYbpwqA9+49Wv5o88+eA+H2W/aF80IV7MXMZxICHjjwRDjUCMTb1to6asLcQ8L8qhpNh7W19Y3XvDmrZvveurTUcXZtcQFw27s0Hqs2x5wAeM+eY+FY81XMehfbAuD4dye3NmmfVq0JENjpAgLgnf4GWP86Cmx1ALzo+ALgdXzbrIkAAQIECBAgQIAAAQLxAgLgeCsBcLxVVksB8AJ8vUdAl+PVw95JODa1s3O8W3JvY8fspP383aa14K0eGNd3Ys4EwGUaOBtGT0LGxs9qIe1k/tOBX32e4/B0boC9pLm3za+tPlNh8/QaN+c8qcMkAG6vY4heW622o5pMDKudz81adNzfm3Qsdr0+bWstXoHW9yXmXZwNgJPenczaLPBp1YUAgR0sIADewcW39LUVWDSgnQbp3gH8yG2XhgU2AAcB8Nq+chZGgAABAgQIECBAgACBKAEBcBTTRiMBcLxVVksB8AJ8cwLgmSOGq0C2FrrVj4ved15zDqNwcF7QWM2jsaO1HG0cyrUEwDPzG++u7TiqeuY5HaH2xjKqYLMZJjbWmDT3jlC0GrJrfqHa3VxO666w/9YnwoED5xc7lo8W+Wd1zPZovjXDKgCOqWP72xOzA7grAO54HxcMgGd/iWC2PmnvYnNt21ubBT6tuhAgsIMFBMA7uPiWvrYCWxsAHw9HbrgyLHLCtAB4bV85CyNAgAABAgQIECBAgECUgAA4immjkQA43iqrpQB4Ab7eALglRJ1pP+fI3GpKLcHu1GxbguXxz1vm2H78btljNgSdVkkL/foDxdHISXNPnV+Z95a7eie1GO/yvf388NGDhyZHY8/szJ3t22fa/vbEBMDVc6ZHmA3nRz9fKABuD+GrgHszHE59F5tr297aLPBp1YUAgR0sIADewcW39LUVWEoAfM3d4aHWC3sfCbddem1IvwE42AG8tm+chREgQIAAAQIECBAgQCBOQAAc51S2EgDHW2W1FAAvwJcdAFe7MOc9e84u2pbwcjzilgTAVaDav+uzO2iurTdp7rEhYy18H40/FXKeX96rfF6476aD4dBod3DxP0KRB4cDt98Sqp3YnQF2dAgbFwCXGt33DTdqH/3sctS2e3on9tP1SX0XFw2Al1ObeZ8YPydAgEBdQADsfSCwwwWOHwk3XPnh8GCd4bKbw713XBXObaNpaX/ZzfeGO65qbb3DcS2fAAECBAgQIECAAAECBOoCAuD490EAHG+V1VIAvABfdgDcH9BFzyhpF+3kWOjOY4E7dxyv3g7g8a7m8gjsD3wx3FSkvOePjn3eDEDL0PeGEO6YhMHVSdzbGQDXYtnNYLq8orn6Uz8CfIkB8PT6Ut/FRQPgeqBdO+I8sTbRnw0NCRAgUAgIgNNfg+MPHA73PPZsCLsuDFfvv7w9JHv8SLjz/ieLJleH/ZcLxtKV9dgegbbdvN13/5Zzattd7Gjn7amWpxAgQIAAAQIECBAgQGDVBQTA8RUUAMdbZbUUAC/Alx0AT3Z+zoaxCfNJuke3LwBe8B7XIqycPbJ4CHcAbxpWxz4fOPBEce9vbZdvtTv4wIHwxOYPwi21i5hPTgBcr3vLjueFAuBQu+u4Gr/rDuC2tm3vYtovAxSXUW+E78cav1ywaG0SPh2aEiBAQAC8wDswDoCLvruvuD5cdUHLIALgBWR12W6BR267NFzbOMt5Xpg726c/MN7uNXkeAQIECBAgQIAAAQIECAxXQAAcXxsBcLxVVksB8AJ8SwiAi3Qy7L/16MbDmyFwdURv8YPiyOKLeic4PkK4bbfo5uDjMfqOZh4/MzTuMK7WWgw1CXvr98bW29f+fovmXsxi6rjmccA4Nb8R2YbxE2HPnmPh2OjI581dvvVjj2fvbN6WAHjs2nLMd/Vu1EPTBQPgaa+O+iS9i7M7htPenbzaLPBp1YUAgR0sYAdwevHrAXARAYcrrr8qzGTAAuB0WD22V+CR28Kls+lvx72/1dSOhyM3XBk+PHVe9DXh7oc+FN67vbP3NAIECBAgQIAAAQIECBBYQQEBcHzRBMDxVlktBcAL8NVC0bJ3FYymBofd97+Wo865/7eadmMu1V/v2bs3hKNHw7HIALjs1zufqR2ckx3DG+Fq/djijQksf+5p8xsp1G2mAul6gD0719Q6zr5BcXcA99e/O+iuv3Ptb+/k+Xv3Hi1fg8afrjV3fRbq7duPjI5/d/JqMwnvZ4P7BT7JuhAgsOYCAuD0AlcB8K5du8KzzxZHQe++Ilzf3AYsAE6H1WMbBdqC3JidvC1HRhf3Bd/9/k+Ea6dT4WItMeNt45I9igABAgQIECBAgAABAgROuoAAOL4EAuB4q6yWAuDF+Ca7Hov+o3BxoeCwtvtyPJOI3bPTs64HmqP5jO5WTQmAN8Zsmc/sMdXTR0a//eP7w2gzc5mGh9tv2Req+3Tn68bNfTxO1Pyq1pOxU3ZZL1THqYXGBcBd3l2Gbe9cu+/088NdkfWJehd77gzehtoIgOd/orQgQGAiIABOfxuqAHj3FVeHN33qnvDYs7vChVfvD1NX/XYGwMfDA4fLPs3nNncSV+02/z4cuTMUVwpv/hkHzo2x2oLosv3xB8Lhex4L9Ue2H139ePGY+0Nxc/HsetKZ9BiwQNs9vpfdfG+446o591UfPxJuuPLDYWoD8Nx1CoLnEmlAgAABAgQIECBAgACBHSIgAI4vtAA43iqrpQA4i2+Hdp5zZ/AOVbFsAgQIEBiWgAA4vR6TALi4/zccCXeWyeyuC8PV+y8P4/isLQBuCWKnn14PXicB8O7dT4Ynq/B31GESPjdGuPDqsL+WRD9eD46bS50JjAXA6W/DKvZo2cUbIo9xbjs2OpJg3t3CkcNoRoAAAQIECBAgQIAAAQIrLCAAji+eADjeKqulADiLb4d2FgDv0MJbNgECBFZKQACcXq6pALi4/LcKWXfVw9eWALi13cbjq+C1zJGrALe+u7e2O3g07ka3euhc/X3b383cUzwZu30ncLqJHqsjsPDu32KJbX3jVx4ZMscPqCUBAgQIECBAgAABAgQIrJiAADi+YALgeKuslgLgLL4d2lkAvEMLb9kECBBYKQEBcHq5mgHwJMCdDWqncb5y4AAAIABJREFUQuGeR43vFW4JgKdD2q5dutXfT+awGTh3Hec8at91bHQ6ix4rIZCx+7dY3yO3XRqu/UhzobNHPLe3K/pdc3d46EPvXQkpkyRAgAABAgQIECBAgACB5QsIgONNBcDxVlktBcBZfDu0swB4hxbesgkQILBSAgLg9HLNBsDlNbuHwz3lxb5VoNp5B3D9ebP3Ac/uAG4GuNN3AxcbkEd/mgFw113DjfU2j65O59BjlQTajnBOCWWbdwD39G3fLew+4FV6XcyVAAECBAgQIECAAAECyxYQAMeLCoDjrbJaCoCz+HQmQIAAAQIEBiogAE4vTFsAXETA4YHD94TNDHhyN/D0DuD5oexsAFzbVbwx1dgAeHKsdP8Km+One+ixKgLHw5EbrgwffnB6vlt3N+92P29V6mCeBAgQIECAAAECBAgQ2LkCAuD42guA462yWgqAs/h0JkCAAAECBAYqIABOL0x7AFyMc/yBcPiex8Kz5a7a7/lquOf+J2t3+k7uCq6eWD/aufsI6EUD4K6gOH29eqyJQHP37saytvZe3rajoC+7+d5wx1XnrgmqZRAgQIAAAQIECBAgQIBAioAAOF5LABxvldVSAJzFpzMBAgQIECAwUAEBcHphOgPgYqjNe3dD2LVrV3j22WdrAfBoR27rkcuTncHL2wE8mcv0HcLp69VjPQRaj2ROOf55AYaT8cwFpqkLAQIECBAgQIAAAQIECGyTgAA4HloAHG+V1VIAnMWnMwECBAgQIDBQAQFwemH6AuAidg1H7rw/FBnwxp9JoFv9ffNO3672XTt4Y4+ALh4+uoe4nEczBJ65szidQY+VEjg5xzG3BcB2AK/Ui2OyBAgQIECAAAECBAgQWKqAADieUwAcb5XVUgCcxaczAQIECBAgMFABAXB6YfoD4GK8WvBavwO42h3c+8TdV4Trr7qgaLKEAHhjKps7ktv/NI+X7gqp0430GJrAI+G2S68NH5maVurxzy0h8mU3h3vvuCp0HejsCOihvQfmQ4AAAQIECBAgQIAAgZMrIACO9xcAx1tltRQAZ/HpTIAAAQIECAxUQACcXpi5AfA4vK3vAN58TlsguxESX/jY5P7g/ZcXgdpyAuDRQ8OdzRR4HDTX1y8ATn8bVqTHI7eFS6+djn/DnPB2ZmVtY/TeIdwWOl8Wbr73juAK4BV5b0yTAAECBAgQIECAAAECSxYQAMeDCoDjrbJaCoCz+HQmQIAAAQIEBiogAB5oYUyLwBIFlnMXb1ugW0yy4x7h1memhs5LNDAUAQIECBAgQIAAAQIECJx8AQFwfA0EwPFWWS0FwFl8OhMgQIAAAQIDFRAAD7QwpkVgiQLLOoq5NdQt59kIdtueVza75u6Hwofeu8SFGYoAAQIECBAgQIAAAQIEVkpAABxfLgFwvFVWSwFwFp/OBAgQIECAwEAFBMADLYxpEViaQMvdvQuHsR27gGPm2rFTOKarNgQIECBAgAABAgQIECCwHgIC4Pg6CoDjrbJaCoCz+HQmQIAAAQIEBiogAB5oYUyLwNIElnwX7/Ej4YYrPxweTJmfo59TtLQlQIAAAQIECBAgQIDA2goIgONLKwCOt8pqKQDO4tOZAAECBAgQGKiAAHighTEtAksTaAuArwl3P/ShsPhpzAk7ge38XVolDUSAAAECBAgQIECAAIFVFxAAx1dQABxvldVSAJzFpzMBAgQIECAwUAEB8EALY1oEliawFQFwNbmeIFjwu7QKGogAAQIECBAgQIAAAQLrIiAAjq+kADjeKqulADiLT2cCBAgQIEBgoAIC4IEWxrQIECBAgAABAgQIECBAgAABAmsmIACOL6gAON4qq6UAOItPZwIECBAgQGCgAgLggRbGtAgQIECAAAECBAgQIECAAAECayYgAI4vqAA43iqrpQA4i09nAgQIECBAYKACAuCBFsa0CBAgQIAAAQIECBAgQIAAAQJrJiAAji+oADjeKqulADiLT2cCBAgQIEBgoAIC4IEWxrQIECBAgAABAgQIECBAgAABAmsmIACOL6gAON4qq6UAOItPZwIECBAgQGCgAgLggRbGtAgQIECAAAECBAgQIECAAAECayYgAI4vqAA43iqrpQA4i09nAgQIECBAYKACAuCBFsa0CBAgQIAAAQIECBAgQIAAAQJrJiAAji+oADjeKqulADiLT2cCBAgQIEBgoAIC4IEWxrQIECBAgAABAgQIECBAgAABAmsmIACOL6gAON4qq6UAOItPZwIECBAgQGCgAgLggRbGtAgQIECAAAECBAgQIECAAAECayYgAI4vqAA43iqrpQA4i09nAgQIECBAYKACAuCBFsa0CBAgQIAAAQIECBAgQIAAAQJrJiAAji+oADjeKqulADiLT2cCBAgQIEBgoAIC4IEWxrQIECBAgAABAgQIECBAgAABAmsmIACOL6gAON4qq6UAOItPZwIECBAgQGCgAgLggRbGtAgQIECAAAECBAgQIECAAAECayYgAI4vqAA43iqrpQA4i09nAgQIECBAYKACAuCBFsa0CBAgQIAAAQIECBAgQIAAAQJrJiAAji+oADjeKqulADiLT2cCBAgQIEBgoAIC4IEWxrQIECBAgAABAgQIECBAgAABAmsmIACOL6gAON4qq6UAOItPZwIECBAgQGCgAgLggRbGtAgQIECAAAECBAgQIECAAAECayYgAI4vqAA43iqrpQA4i09nAgQIECBAYKACAuCBFsa0CBAgQIAAAQIECBAgQIAAAQJrJiAAji+oADjeKqulADiLT2cCBAgQIEBgoAIC4IEWxrQIECBAgAABAgQIECBAgAABAmsmIACOL6gAON4qq6UAOItPZwIECBAgQGCgAgLggRbGtAgQIECAAAECBAgQIECAAAECayYgAI4vqAA43iqrpQA4i09nAgQIECBAYKACAuCBFsa0CBAgQIAAAQIECBAgQIAAAQJrJiAAji+oADjeKqulADiLT2cCBAgQIEBgoAIC4IEWxrQIECBAgAABAgQIECBAgAABAmsmIACOL6gAON4qq6UAOItPZwIECBAgQGCgAgLggRbGtAgQIECAAAECBAgQIECAAAECayYgAI4vqAA43iqrpQA4i09nAgQIECBAYKACAuCBFsa0CBAgQIAAAQIECBAgQIAAAQJrJiAAji+oADjeKqulADiLT2cCBAgQIEBgoAIC4IEWxrQIECBAgAABAgQIECBAgAABAmsmIACOL6gAON4qq6UAOItPZwIECBAgQGCgAgLggRbGtAgQIECAAAECBAgQIECAAAECayYgAI4vqAA43iqrpQA4i09nAgQIECBAYKACAuCBFsa0CBAgQIAAAQIECBAgQIAAAQJrJiAAji+oADjeKqulADiLT2cCBAgQIEBgoAIC4IEWxrQIECBAgAABAgQIECBAgAABAmsmIACOL6gAON4qq6UAOItPZwIECBAgQGCgAgLggRbGtAgQIECAAAECBAgQIECAAAECayYgAI4vqAA43iqrpQA4i09nAgQIECBAYKACAuCBFsa0CBAgQIAAAQIECBAgQIAAAQJrJiAAji+oADjeKqulADiLT2cCBAgQIEBgoAIC4IEWxrQIECBAgAABAgQIECBAgAABAmsmIACOL6gAON4qq6UAOItPZwIECBAgQGCgAgLggRbGtAgQIECAAAECBAgQIECAAAECayYgAI4vqAA43iqrpQA4i6/o/FS476aD4dCxEPbeeDhcd1HbeFWbveHGw9eFSZPi7+97Kuzb19opd2Lb0L9l/o/eFfbfejTsOXB7uGXfeVs8hy7XLX7soIefrcmjd+0Ptx7dEw7cfkvY8pK02nwlfPQX/jhc80wIP/8j3xN+9r2JgF/6w/DBX3wmfOyd3xJe3f/OxM5r2Hwhj8+Hv/9/fjn8XJNjxU1/9/CnwmWfPy185KffFz741jWs9cJLWvV/tyy88JmOAuDlWRqJAAECBAgQIECAAAECBAgQIECgW0AAHP92CIDjrbJaCoCz+Ir8975w08FDoch/Q5F6httv2RdmY8+WoLLqt/fGcLg9Nc6c2BZ375q/AHiL4XuG76jJSQ+Aq8CynPob3hCe/DvvCW9LUVoo8Ex5wIq1TfT4b//202H3p0/0LnKhYH4AbALgliKs+r9blvxeCYCXDGo4AgQIECBAgAABAgQIECBAgACBVgEBcPyLIQCOt8pqKQDO4gtVuLZnz7Fw7FjXLssdFADncSb2tgN4CmygAXAV0v3kG06Ejz2zwG7NxMAz8SVaveYpHrXwvS3k3axNSfCa8OD/flH4vhXTEAC3FEwAPIUiAF6xD7XpEiBAgAABAgQIECBAgAABAgRWVEAAHF84AXC8VVZLAXAO36Phrv23hqPlzt8PPhEOdh59LADOUe7uKwAefgA8Onq43Pn7l18Ku3/j+fCT7/vW8NEfPif+lUgJPONHXd2WCR7V7t8+8yoEXsVdwAJgAfC8D7IAeJ6QnxMgQIAAAQIECBAgQIAAAQIECCxDQAAcrygAjrfKaikAzuCbOu74qc0wODTv+S3Hnw4qz7vvpnCwvDS49mfmztz60dKjdm13DD+1Mdb5xd3Cl4UHN55f/tncifz2j1d3v94Qwh2b9xRXf9rvK57cZzytMr2mzWd2zL95BPTofxcXJLcedV2NNTOfqPV3uHYdqz1nLvPehM6jlOcch91b5/oPo9bcPsu+mtTnfcnD9dr13AucMZepGT7yaDhlHPo+N7qHtm+3aeOu2vKO2r0vTN8BPBozdNxfW4We04Hm5B7iacHZuUxCxXeFcM/m3cXVn66QdLKTdrNlb8hdPxJ7NHB3+Brh0fPixgTAve990lzjjTfndWax6/j14d+P7yae3h0eY1oPgH/g0/WjrmN3mk9/hxRf4sV92eNvycad7dXfx31PTlxHvyg0+ouN7/pLHt68OqDtuyrjs9f73VxNqPoerBW++/76ed+Kw/+5AHj4NTJDAgQIECBAgAABAgQIECBAgMA6CAiA46soAI63ymopAF6crxkIbv7vUGSdh8P0tb5pAXA1TuvMGoFBFQDv3Xs0HK2Ci9FdxE9NhRnN0RrhX0voMN1j0j4pAA5V+NEWjLf/LH79zR3Afc8K4+O6y3B83+xFzXNfhJQAuM1o/ICWu6Lj19w+zZgAeO/eULwj08F99csCdY/cudRn2Nyh2bvbtCVsLMf6yXe+JoTPPx8+Ng58q1C0LUhu+VnHuJN59geP0+LNYLEr9GwPgZuh5tTYzUA72qPn1a2P0RGYd/Vexly7jKsA+Off+Xz4uY0jqIs/4/uh402r9+vn3xmKcZr3HMeEwJPvkAMHngiHGr/YMvP5SPie3FhTR/s9mx/GmQA497PXHwB3Bdcj/1W9j37ON7cAeO6/2jQgQIAAAQIECBAgQIAAAQIECBBYgoAAOB5RABxvldVSALwgX/Uf9uthXrWzaibgSzgCerw7qxmYTv7jfT1gnvwH/9ndnJMwof6zWghQ+w/+VduZncjjALeIQsqda1VSOGfXa71t5y7f5m7hshRJ65917Qzh2+qVWPr4ALgKops1qebb+PukNfdMuvcO4LJf+3swVddlzaV8XBU+joO94u+q3bv1v9tYUi30qweVVfuySe3v23f5Tsav78CtgszZXbmT3bVt7UOoB4jt86vmMXWH7jh0bQSQ47U0g+vJ2JOdwGkefa/yZI6NVjM1qP08aa4hpBpP5jQb0qaYTkLq9lrNP258OhStf7eOvz8X/p5s/66dfMcV3vXQdVmfvY7vgc5/V9RC6tnv/8QvyQE2FwAPsCimRIAAAQIECBAgQIAAAQIECBBYQwEBcHxRBcDxVlktBcCL8VX/MX36P5jPC/5qoW5vWNd1NO9o/Fpo0D6PzTV1hrqJRyG3PiMhAB7vgmvsMGsLVDtD1s0VbR6zPR6nJ1hvhPCdIXRC+fMD4PaHpa25Z8JzAuCZcKflPVjaXIppth8/XIWujeCvLSweLXUcCNaD4Y57cFPvhG2bY2eYOXP0dBXSdoeYs8Fy167UkUu1xlSPue9x967asmvzCOp+x8Zc5zy7zbj7aOpFTFt2W885Jnwy5UlI2/3LL22nF8wueuZ7sueXTsZh7Ey4HP/d38ne+j3Q8csn1SBL+AWZua/gSWogAD5J8B5LgAABAgQIECBAgAABAgQIENhhAgLg+IILgOOtsloKgBfhm3OUZjHkdJgQuwN4/rgbs62Fm33BZnxg2WYwO5dFdwA370C+aONxozB3KqhNXX+L6/i+5bbdrnFBTtcbkeLZdpRr++661DX3vK+pv1Qw036Jc6nv6O2Y8tTuzL7ArjXsrYLC+m7aUTDZt7N1Yy6zYWhUUDszj9jntT+zlaWae7JH4vdY792+/WHx+Em9zv3GnTu4Q4pptfO4JVTv+AWBWaX+YLT/FyLK0Xq+J9tOOKgmsJWfvdbvgbbv27pG23dp4js10OYC4IEWxrQIECBAgAABAgQIECBAgAABAmsmIACOL6gAON4qq6UAeAG+8VGdfX3rYWNsAFztIJ43p8nYywuA54d/iwfA5VWYN4WDxf2a4yNWW8OR1PV3hBbNsRN3PHfppwTA5Rjd93nW343UNfe8G9kB8BLnUj+6uXPKtfB21L71yN6OMG8mROwcY36gufUB8OS46f5P98hkAY953xpdPx/vsB4Huolz3Rg4zXhVAuDZ79eE78mkAHiJn72sALhrB/Kib9fJ7ycAPvk1MAMCBAgQIECAAAECBAgQIECAwE4QEADHV1kAHG+V1VIAnM7XfV9uOVbbXb2xAXD6LqxlBcDNsLLtnuGcALi54/epu/aHW4923XMcu1O3y6sKUzbHKc6NLp6VH2ykBsCTN6slNOo7xjr9ldzskR0Ap79/XVPtvhO27NFy5+1CO16nd4t+9vCnwmWfb96vO7mftppr/bjj7iOgY3aVpuxWbdux3FPohTya48XOrwp8K7vEuRaPndzFuzmHecarEgA3P/NJ35NJAfDyPnvt3wN2AC/6taofAQIECBAgQIAAAQIECBAgQIAAgRgBAXCM0mYbAXC8VVZLAXAq33S4uHmc8fSf2fsdYwPgya7RegDbN8PlBMB94UDHHZkpdwCPFjAOU278/vDbtx4Kxxp3ApfNqoAlbv3docnE5cYQbi3uDW7cCZxa9b65td3n2T3+rHXamntmnh0Ap/p3zaUZKM62m7nXd8E7b8d31f7I68Kv/cYz4WP1e4I3HtsXgk6C6MV2AHffVxtadi1XIWnzvt1WxQU9psdqCdrbHtbyrKS5LmDcHQAvYhoT1ne9qyl3ACd+Ty50B3CYnJKwyJdU2ccdwFNydgAv+iLpR4AAAQIECBAgQIAAAQIECBAgkCIgAI7XEgDHW2W1FAAn8kUdJ1yFxNWu0/gAuEhAw/5bj25MqhmCtgWNSw2AQ3OX7PSxpHk7gIsFjda2d+/ecPTo0fagI2n9PbvmqhBkVN64QLn/XRj718Pk+nOqQHv8dy07mav11cdIWnPPHJcQAKe+f62z6du9Ou5QhcST8G68i7Qe4tbvqp0Jd4vBRs/6+Xe+Jvzc55+f2nm6+ajZ50z//eb/WiwADmEcZIf6zuOO4LV2LHYzBJ4JxIs5LeTRLEj9KO42v5pv653MxXjz55pu3B0Ap5mOfwHgp98XPvjW2uKT7wAu+7bdG77xRRwOX1f+qk/ze716Xtf3ZG3nf/2XXepXCHT8fcx3f+c3Qcf3wPj7q/k9X/sOa7+nPPHfkQNrLgAeWEFMhwABAgQIECBAgAABAgQIECCwpgIC4PjCCoDjrbJaCoBT+Kr/oD//OOHpY6JDuO+mg+HQsVog2Ago6//hvfvu2HKu06HicgLgvvtqaz71sKJr/n3Hno4DlNl11KsQv/7+Y1Mn43QdKd0V6HS8E401V632FIF2kWhP7WjuX8Ps+xO/5p73taMmqUdX582lZwdnY+ozx0TXw95a258swt1QhLuzu3vLRvX7amePfy5bNI8nbhWshaNpoWLP3bfjO3UnT+yfS2P+C3nMrm4SUve8Oy3hcMpcU437AuDe+4Qbpmm1alv/5Dt9z55j4dixZpvp747+z8aob8/35MwMGqcg5H32RqMv+u+WJZySkPJv0+1qKwDeLmnPIUCAAAECBAgQIECAAAECBAjsbAEBcHz9BcDxVlktBcAJfD1Hes6MMtX2kvBwMwAuOkx2ZBX/o3kccn2XWDV4y5HJywqAy0e0hQ8bwfQlD4ebDhZHNjcCgtb59wbAkzXP3WkWtf4592bO3a2dGACXSG3hSuUTU8O+kCVqzf3va1tNUgPgjScsOpeeo4tnZt7athGolsHk3hfCB3+x7XjnzRHb7vFtPqstoNzY8fq+pzfHrgWLi4SKM+O37batJlXflVv9XWf7dI/2N6QrqG45Prk+QMJcU4z7A+DNCcSYLlKraZ/pX+p5+8fL+8JHLTo+q6nfk5Odw+Mv8nDj7eeHj5bfqS3f6Qt/9moLS/13yzJOSEj4N+m2NhUAbyu3hxEgQIAAAQIECBAgQIAAAQIEdqyAADi+9ALgeKuslgLgLD6dByzQGXxOzbkMgR8Mlx2+LrTd5zzg5ZkaAQLZAvGnOmQ/qj7AnF+UWeqzdvhgAuAd/gJYPgECBAgQIECAAAECBAgQIEBgmwQEwPHQAuB4q6yWAuAsPp2HKtB2127bXMt2Hz0/3H7LvnDeUNdiXgQIbJHAFgbAnXeBT+4MXuedt1tUsORhBcDJZDoQIECAAAECBAgQIECAAAECBAgsICAAjkcTAMdbZbUUAGfx6TwogSrMqSY1767msv0dIdxwS9gn/R1UJU2GwPYIbGEAHJrfR40VtR3/vD2L3lFPEQDvqHJbLAECBAgQIECAAAECBAgQIEDgpAkIgOPpBcDxVlktBcBZfDoPTKB+P6fddQMrjukQGJzAVgbAm4ttuzPYd9P2vQgC4O2z9iQCBAgQIECAAAECBAgQIECAwE4WEADHV18AHG+V1VIAnMWnMwECBAgQIDBQAQHwQAtjWgQIECBAgAABAgQIECBAgACBNRMQAMcXVAAcb5XVUgCcxaczAQIECBAgMFABAfBAC2NaBAgQIECAAAECBAgQIECAAIE1ExAAxxdUABxvldVSAJzFpzMBAgQIECAwUAEB8EALY1oECBAgQIAAAQIECBAgQIAAgTUTEADHF1QAHG+V1VIAnMWnMwECBAgQIDBQAQHwQAtjWgQIECBAgAABAgQIECBAgACBNRMQAMcXVAAcb5XVUgCcxaczAQIECBAgMFABAfBAC2NaBAgQIECAAAECBAgQIECAAIE1ExAAxxdUABxvldVSAJzFpzMBAgQIECAwUAEB8EALY1oECBAgQIAAAQIECBAgQIAAgTUTEADHF1QAHG+V1VIAnMWnMwECBAgQIDBQAQHwQAtjWgQIECBAgAABAgQIECBAgACBNRMQAMcXVAAcb5XVUgCcxaczAQIECBAgMFABAfBAC2NaBAgQIECAAAECBAgQIECAAIE1ExAAxxdUABxvldVSAJzFpzMBAgQIECAwUAEB8EALY1oECBAgQIAAAQIECBAgQIAAgTUTEADHF1QAHG+V1VIAnMWnMwECBAgQIDBQAQHwQAtjWgQIECBAgAABAgQIECBAgACBNRMQAMcXVAAcb5XVUgCcxaczAQIECBAgMFABAfBAC2NaBAgQIECAAAECBAgQIECAAIE1ExAAxxdUABxvldVSAJzFt6TOT4X77nsq7Nt3Udx4j94V9t96NOw5cHu4Zd95cX20Wn2BpdT90XDX/lvD0Upjz4Fw+y37wmq/RS2fn6VYrf4rYwUEdrqAAHinvwHWT4AAAQIECBAgQIAAAQIECBDYHgEBcLyzADjeKqulADiLL7/zU/eFmw4eCsf23hgOXycAzgdd4xGyQ80iKL3pYDh0rGaU8t4Nkbbr85NtNcTFmhMBAqkCAuBUMe0JECBAgAABAgQIECBAgAABAgQWERAAx6sJgOOtsloKgLP48jsvEgDnP9UIO1Kg2v27N9x4+LoQ+esGw5by+Rl2fcyOwEkWEACf5AJ4PAECBAgQIECAAAECBAgQIEBghwgIgOMLLQCOt8pqKQDO4svvLMDKNzRCpMAoAF6LY59HS/b5iay9ZgR2poAAeGfW3aoJECBAgAABAgQIECBAgAABAtstIACOFxcAx1tltRQAp/M9dd9N4eCh84tdlJeFB8f3qe4JB26/JYyv5K2Cqdrwe288HOqnPG+OUz+PN4zv9e19xlM9dwBHPDeMjscNHcf/VvNqzjfEjD2Xc/oO2o17jC95uPsY7MhnPnrX/nDr0bIGN4Rwx/QxxzPrqOZYOfTUKITq2OTNXbPFBbrFc0Ydxn6No5W7jlWOXEsnYcuxxrHrbnvXQmjsBI7yKEQ63//KPteq5ajqDZTp+fZ9fqp3vPWe7Mh1xtrOfeU1IEDgpAkIgE8avQcTIECAAAECBAgQIECAAAECBHaUgAA4vtwC4HirrJYC4HS+KgDbu/doOFqFgbVdlZvBUce4tXAwJgBufUbH/aaxzw2h7yjg9p/Fj93j2RKAlq337N0bSsjmPcgpz+xtGxrh/DjUnV+jegA8VYtR17033h7O/2jjXt1yTWWwPf5tgEI88p3ofRs7A+CuXpN19wfAXYHreJFT91N3v/+XhIc37hjeGxa26nhHJivsX9PYvfUzkrbOtHcq/XtEDwIEtl5AALz1xp5AgAABAgQIECBAgAABAgQIECAQggA4/i0QAMdbZbUUAKfzTcK0ZrBYjDXeXdi8Z3USPk3tSO04wjbmGVMhY+JzO3f5tgVniWO3i9bCt/oO2fpuzNa/j3OchHX1mrQ/s9O2Fj5ObOuhYW0u9XnXj1Su/r7t75o7bmtBdOcu5TpmbwA8f93j4L9xBHSaR7UDuNy53hesL2ZV1XG2W+f8AAAgAElEQVR25+5k5/jUz7qOgG6xSl1nyjuV/i2iBwEC2yEgAN4OZc8gQIAAAQIECBAgQIAAAQIECBAQAMe/AwLgeKuslgLgdL4qSGo7XnZybGztOOjxI0YhVj3onBMA9x1hW//Zsp7bNk7y2G2k1Tpb7p8dB3M1l9RndgaHM8ddV4FuS3hfzntmnh3B/XgXdXOc2R3UqWvpfCN7AuCZ96T1mO+2O4BTPSYB8Oy7mW/V92ls/dxFB8Dp64x/p9K/Q/QgQGB7BATA2+PsKQQIECBAgAABAgQIECBAgACBnS4gAI5/AwTA8VZZLQXA6Xydu2fnHS1cPaoegs4JgFt3hs4EgXOOtm17buNu24s22vQFhHOcWoLdqR4dx1ZvtJkxSF9PZ8g6M3bbGusznb7z96KxU9du1+YO5WYAnL6WTuneO4Abv3DQ+l61rT3VYxIAz76bXSFr07RaYd9R5FWbWb/FdgCnrzP+nUr/DtGDAIHtERAAb4+zpxAgQIAAAQIECBAgQIAAAQIEdrqAADj+DRAAx1tltRQAp/N1B8CTY2r7R62FhksJgBd4bjHBmXW0hrSLjT2z/qQAOP2Z8WFdbBBYBb5d4WVsqJm+ls5356QGwLN373YHwF3Hds8Ly8uVzw/MtzYAnqwz/p1K/w7RgwCB7REQAG+Ps6cQIECAAAECBAgQIECAAAECBHa6gAA4/g0QAMdbZbUUAKfzzd8B3Ay6ep6xlAC4K4yct7bpMPSpu/aHW4/Ghnfzxm78PCkATl9PfFgXGwBXDrkBcPpaOmVPagA8eS/S3//YsLy8Qrt8BycC9ZA57wjo1LpXc2k5Krzr2OnEj4TmBAhsvYAAeOuNPYEAAQIECBAgQIAAAQIECBAgQCAEAXD8WyAAjrfKaikATufrDsAmAVbr0c1tj1pKALzAc0dzGQenN35/+O1bD4Vj9fuJp9qEEL2mvnUm3QEc/8z4ADj1LtjcAHjx2swwbkkAnOoRcwR07C8RNI+A7gtpJzuDF9sBnL7O+Hcq/TtEDwIEtkdAALw9zp5CgAABAgQIECBAgAABAgQIENjpAgLg+DdAABxvldVSAJzO1xcAF1sYw/7RFsZmYFr1K5LUcPi6zVt3Z++/rf76pnDw0LH20LVtN23qc6tlj/rt3bs3HD16tPd5ZZeoNbWS1o72ra+/Nu8pl8T1pIR14zqExu7OKowv5j8JGfMD4OR3ouuV3JIAeBLoFqsOB26v3SXc6rENAXBzHtXd1COXxQLg9HWmvFPp3yJ6ECCwHQIC4O1Q9gwCBAgQIECAAAECBAgQIECAAAEBcPw7IACOt8pqKQBO5+sNgIvhmsfYTj+hsTuyFrKV7apwKyZkngrCUp87nlT9jtruo6uT1tRF2ljrTLPG7uOUZ6aGdb1jT+1SXkIAvHBtGkJbFACXT4n32MoAeN5nZ+TR9gsUox+NPxMdR46nrDPtnao+Ry1HRqd/xehBgMCSBATAS4I0DAECBAgQIECAAAECBAgQIECAQK+AADj+BREAx1tltRQAp/PNC4A3RqzvbK0e0XK8cvmjyY7U4n+M2iwSAKc+t5pW692qbSwJa+pWrQfOZasidL79/PDRg+3HT8c6poV1o9m1rGf2mOvlBMCL1mbKcQsD4K75tR37vZV3AG9+dKbvAS7/biPYveThcFP5njSOEW/7/FTvTfOXJFLWmfZOCYDTv0n1ILD1AgLgrTf2BAIECBAgQIAAAQIECBAgQIAAAXcAp7wDAuAUrYy2AuAMPF2XI9CxW3M5gxuFAAECBHaqgAB4p1beugkQIECAAAECBAgQIECAAAEC2ytgB3C8twA43iqrpQA4i0/nWIHx8c/NY6YnO4LbdpvGDq8dAQIECBBoCgiAvRMECBAgQIAAAQIECBAgQIAAAQLbISAAjlcWAMdbZbUUAGfx6RwtUB2l3NGh43js6OE1JECAAAECDQEBsFeCAAECBAgQIECAAAECBAgQIEBgOwQEwPHKAuB4q6yWAuAsPp0TBdrud7XzNxFRcwIECBCIEhAARzGNG5Ve/hAgQIAAAQIECBAgQIAAAQJbI3DxxRdvzcBGHYSAADi+DALgeKuslgLgLD6dCRAgQIAAgYEKCIAHWhjTIkCAAAECBAgQIECAAAECBAismYAAOL6gAuB4q6yWAuAsPp0JECBAgACBgQoIgAdaGNMiQIAAAQIECBAgQIAAAQIECKyZgAA4vqAC4HirrJYC4Cw+nQkQIECAAIGBCgiAB1oY0yJAgAABAgQIECBAgAABAgQIrJmAADi+oALgeKuslgLgLD6dCRAgQIAAgYEKCIAHWhjTIkCAAAECBAgQIECAAAECBAismYAAOL6gAuB4q6yWAuAsPp0JECBAgACBgQoIgAdaGNMiQIAAAQIECBAgQIAAAQIECKyZgAA4vqAC4HirrJYC4Cw+nQkQIECAAIGBCgiAB1oY0yJAgAABAgQIECBAgAABAgQIrJmAADi+oALgeKuslgLgLD6dCRAgQIAAgYEKCIAHWhjTIkCAAAECBAgQIECAAAECBAismYAAOL6gAuB4q6yWAuAsPp0JECBAgACBgQoIgAdaGNMiQIAAAQIECBAgQIAAAQIECKyZgAA4vqAC4HirrJYC4Cw+nQkQIECAAIGBCgiAB1oY0yJAgAABAgQIECBAgAABAgQIrJmAADi+oALgeKuslgLgLD6dCRAgQIAAgYEKCIAHWhjTIkCAAAECBAgQIECAAAECBAismYAAOL6gAuB4q6yWAuAsPp0JECBAgACBgQoIgAdaGNMiQIAAAQIECBAgQIAAAQIECKyZgAA4vqAC4HirrJYC4Cw+nQkQIECAAIGBCgiAB1oY0yJAgAABAgQIECBAgAABAgQIrJmAADi+oALgeKuslgLgLD6dCRAgQIAAgYEKCIAHWhjTIkCAAAECBAgQIECAAAECBAismYAAOL6gAuB4q6yWAuAsPp0JECBAgACBgQoIgAdaGNMiQIAAAQIECBAgQIAAAQIECKyZgAA4vqAC4HirrJYC4Cw+nQkQIECAAIGBCgiAB1oY0yJAgAABAgQIECBAgAABAgQIrJmAADi+oALgeKuslgLgLD6dCRAgQIAAgYEKCIAHWhjTIkCAAAECBAgQIECAAAECBAismYAAOL6gAuB4q6yWAuAsPp0JECBAgACBgQoIgAdaGNMiQIAAAQIECBAgQIAAAQIECKyZgAA4vqAC4HirrJYC4Cw+nQkQIECAAIGBCgiAB1oY0yJAgAABAgQIECBAgAABAgQIrJmAADi+oALgeKuslgLgLD6dCRAgQIAAgYEKCIAHWhjTIkCAAAECBAgQIECAAAECBAismYAAOL6gAuB4q6yWAuAsPp0JECBAgACBgQoIgAdaGNMiQIAAAQIECBAgQIAAAQIECKyZgAA4vqAC4HirrJYC4Cw+nQkQIECAAIGBCgiAB1oY0yJAgAABAgQIECBAgAABAgQIrJmAADi+oALgeKuslgLgLD6dCRAgQIAAgYEKCIAHWhjTIkCAAAECBAgQIECAAAECBAismYAAOL6gAuB4q6yWAuAsPp0JECBAgACBgQoIgAdaGNMiQIAAAQIECBAgQIAAAQIECKyZgAA4vqAC4HirrJYC4Cw+nQkQIECAAIGBCgiAB1qYvml96T+Gn7n7C+GTjTZ/4X2Xh3945XkncUGPh9v//h+EX96YwZvDP/3ZHwwXL3U2yx6/Pt5oou/6zvAf9l+w1FkPd7Blew53pWZGgAABAgQIECBAgAABAsMQEADH10EAHG+V1VIAnMWnMwECBAgQIDBQAQHwQAvTMa3fP3xP+Fuf65tzX/BaBH6HQzi4ZQHnVgeKyxz/qfAbv/BA+Htfm7Y8+SH6Vr6Pzfov03Mr521sAgQIECBAgAABAgQIEFgXAQFwfCUFwPFWWS0FwFl8OhMgQIAAAQIDFRAAD7QwbdN65LfCX/r1P50/4Te+I3z873xveEut5dP3/nr4wKe/GcJK73BdYmA5tYt6K3Yrzy/TdrZYj/pvp5hnESBAgAABAgQIECBAgMBWCAiA41UFwPFWWS0FwFl8OhMgQIAAAQIDFRAAD7QwLdOa2v3bDHKnwuGzwv9x7Y+GH3nraJD6zwTAmyj1ALglMF+dtyJipmtT/4i1akKAAAECBAgQIECAAAECgxYQAMeXRwAcb5XVUgCcxaczAQIECBAgMFABAfBAC9MyrXoA/BM/enU4+N7pRm0/7zwyehR6Plk7UvonfvQ7Q/j16g7feojcclfuxqObO2fbd+iOd58WPTaOWP7uP27cYRy7A3c543cfo92cR9sx0Y1wfVSCafum4/eGcE913HT5jIvD5xrHT4+Pnp6537nLJq4m/fV/Y/il3jub49e/vBqvzufRTAkQIECAAAECBAgQIEAgXUAAHG8mAI63ymopAM7i05kAAQIECBAYqIAAeKCFaZlWPWQrf9wWAje7pQTAU32rXbEzgWTzCV1B8SS4bM67XTwmBJ4fAHdXczJ+VAA877jtxk7qfudvDZ9suW84/s1r2CTUZOEAOHH9y6txvIqWBAgQIECAAAECBAgQILB6AgLg+JoJgOOtsloKgLP4dCZAgAABAgQGKiAAHmhhWqfVteuzbNwToPYcATwdEM6OMfn59M9mdnxeeV4xh7iAdhJcT69nfqC9xPH7joCeCljrAff0jtj6fPsdmztpe8LxcbAc86yYmhRl6ax/x53KC6y/+5cTUmu8Sp9HcyVAgAABAgQIECBAgACBVAEBcLyYADjeKqulADiLT2cCBAgQIEBgoAIC4IEWpnNafSHwZqeZIDUyAB4fQ9xLMvv8Sb+IgLaxc7Y9SO6awBLH7wmAe4/a7uhX7zPr2B3mTt1F3Ajx4236alJYJgbAi6x/KgDOqvGqfR7NlwABAgQIECBAgAABAgRSBATA8VoC4HirrJYC4Cw+nQkQIECAAIGBCgiAB1qYiGl1H2XcCIEjA+CuHbjzjvdNCYCb4Wh8yFmCzA+Ao8fvDIDrYW3brur6zye7g/vvZ27vs1Hivp3Itbr1ravtVZlqnxQAL7b+vjqm1TjixdeEAAECBAgQIECAAAECBFZWQAAcXzoBcLxVVksBcBafzgQIECBAgMBABQTAAy1M8rQaxwxXd/iW42QEwDMh82jccO+vhw98+psbs1yvALjjWORaPSYmJycATqtJX/3b1rrY+gXAyR9YHQgQIECAAAECBAgQILAjBQTA8WUXAMdbZbUUAGfx6UyAAAECBAgMVEAAPNDCNKfVt1N03LYjvFs0AO555qJ3AEfv0G0tix3AfTuGO0NYO4BX5ENumgQIECBAgAABAgQIEFh/AQFwfI0FwPFWWS0FwFl8OhMgQIAAAQIDFRAAD7QwM9Nq3PNa3+E7aju1M7T+83qQ27iftffo4sjgeL12AIewyB2423YEdHJNipejs/7tgfoi67cDeFW+R8yTAAECBAgQIECAAAECJ1dAABzvLwCOt8pqKQDO4tOZAAECBAgQGKiAAHighWmZ1ry7eOtdpnba9uzkjQ77wuS446kjpYuHrlsAPBWY1tcdpo/Zrt+ZvG0BcL2WUTVpBMBTvzjQsWO86xk96xcAr873iJkSIECAAAECBAgQIEDgZAoIgOP1BcDxVlktBcBZfDoTIECAAAECAxUQAA+0MB3Tmrn/ta3dzO7gxu7hss+ozZOH7wl/63Obg9QDzWrYqOeNdxUv8Yjm1vUvcfw5R2rPC9ubR1lvWwBcuKTVpITsqv8bwy/9/T8Iv7xh/ebwT3/2B8PFI/fU9QuAV+t7xGwJECBAgAABAgQIECBwsgQEwPHyAuB4q6yWAuAsPp0JECBAgACBgQoIgAdamL5pTe3QrDes7dJt9p/psxn4hTkBcDnMTOC4EfieE37jFx4If+9rZYsqPFxiQNu6/iWOH3Wn8vSO380pTQel1TS3MwBOq8lohq31f3s42hEAb/aKX78AeAW/R0yZAAECBAgQIECAAAECJ0FAAByPLgCOt8pqKQDO4tOZAAECBAgQGKiAAHighTEtAgQIECBAgAABAgQIECBAgMCaCQiA4wsqAI63ymopAM7i05kAAQIECBAYqIAAeKCFMS0CBAgQIECAAAECBAgQIECAwJoJCIDjCyoAjrfKaikAzuLTmQABAgQIEBiogAB4oIUxLQIECBAgQIAAAQIECBAgQIDAmgkIgOMLKgCOt8pqKQDO4tOZAAECBAgQGKiAAHighTEtAgQIECBAgAABAgQIECBAgMCaCQiA4wsqAI63ymopAM7i05kAAQIECBAYqIAAeKCFMS0CBAgQIECAAAECBAgQIECAwJoJCIDjCyoAjrfKaikAzuLTmQABAgQIEBiogAB4oIUxLQIECBAgQIAAAQIECBAgQIDAmgkIgOMLKgCOt8pqKQDO4tOZAAECBAgQGKiAAHighTEtAgQIECBAgAABAgQIECBAgMCaCQiA4wsqAI63ymopAM7i05kAAQIECBAYqIAAeKCFMS0CBAgQIECAAAECBAgQIECAwJoJCIDjCyoAjrfKaikAzuLTmQABAgQIEBiogAB4oIUxLQIECBAgQIAAAQIECBAgQIDAmgkIgOMLKgCOt8pqKQDO4tOZAAECBAgQGKiAAHighTEtAgQIECBAgAABAgQIECBAgMCaCQiA4wsqAI63ymopAM7i05kAAQIECBAYqIAAeKCFMS0CBAgQIECAAAECBAgQIECAwJoJCIDjCyoAjrfKaikAXpzv1VdfXbzzSe55yimnnOQZeDwBAgQIENhaAQHw1voanQABAgQIECBAgAABAgQIECBAYFNAABz/JgiA462yWgqA0/lePvFK+Nijnwuf/MLx8PtPPp0+wEnucfHut4S/8I5zw09e9K5w+mmnnuTZeDwBAgQIENgaAQHw1rgalQABAgQIECBAgAABAgQIECBAYFpAABz/RgiA462yWgqA0/i++fKJ8Ld+85Gw6/VvCLvOOjOccdopodwIXG6oXZV/vnTi1fC1518Izz3zTPhnV14Szjr9tDQErQkQIECAwAoICIBXoEimSIAAAQIECBAgQIAAAQIECBBYAwEBcHwRBcDxVlktBcDxfOWRz//37302PP7cifDKqaeFb7z8SnjplVeL8LcMgVfnn2ecekrYdXqx8/eVV8IFrzs1/G9/7t0ba/CHAAECBAisk4AAeJ2qaS0ECBAgQIAAAQIECBAgQIAAgeEKCIDjayMAjrfKaikAjuc7ceJE+Kl//XvhdW9+S/h6Ef6uUujbFlLvOv2UcNrzz4V/8kMXh1NPdRR0/JugJQECBAisgoAAeBWqZI4ECBAgQIAAAQIECBAgQIAAgdUXEADH11AAHG+V1VIAHMdXhr2vFDtm//t/+WDYde63hOIU5VDumS3+sbL/PKPY9fvM8S+FX/vrl20EwHYBx70LWhEgQIDAaggIgFejTmZJgAABAgQIECBAgAABAgQIEFh1AQFwfAUFwPFWWS0FwHF8ZQBc7gD+a0UAfPY5563csc9dx1S/8JWnwq8WAfBpp50mAI57FbQiQIAAgRUREACvSKFMkwABAgQIECBAgAABAgQIECCw4gIC4PgCCoDjrbJaCoDj+KoA+K/+yu+E1xQB8Lr8eb4IgP/Vj/9FAfC6FNQ6CBAgQGAsIAD2MhAgQIAAAQIECBAgQIAAAQIECGyHgAA4XlkAHG+V1VIAHMdXBcAf+OX/sLkDuOiWcvxzecNuceJyeKXo1NevaldsOA6vlH0Sn5PavtwB/PGf+EsC4LjXQCsCBAgQWCEBAfAKFctUCRAgQIAAAQIECBAgQIAAAQIrLCAAji+eADjeKqulADiOrwqAr/roA+Hst3xLkeKWlwAXcWvEP08t2r1Sa/eOXWeHt5x9+uaRy8Xfl/98qbhf+MvPvxS+/I0Xx+M2+8U+L6XdC09/ORz54OUC4LjXQCsCBAgQWCEBAfAKFctUCRAgQIAAAQIECBAgQIAAAQIrLCAAji+eADjeKqulADiOrwqAf+wjvx3OWmAH8GnFY84+47Twnje+JnzvW98Q3vOm14Qy4C1z4dNOPSU8//KJ8MjTz4VPffmZ8MTXXwgvnng1aYdx6s7fqv03ix3A//qa7xcAx70GWhEgQIDACgkIgFeoWKZKgAABAgQIECBAgAABAgQIEFhhAQFwfPEEwPFWWS0FwHF8VQD83/2Lfx9eU+wALv93uXO3759lsHuiOPO5bHfRm18bfuhdbwkXFP9841mnh7NPOzWcVu4AHv05UYz3XBECP13sAn74+NfDJ574SvhiuRt49JxyB/Hed745/N33vStqwkc//5Vw+8NfmDvP54sdwP/mb/yAADhKVSMCBAgQWCUBAfAqVctcCRAgQIAAAQIECBAgQIAAAQKrKyAAjq+dADjeKqulADiOrx4An/Xmc+eHv0W4W4a6Zcj7577l9eHK888Nf/5tbwjlHb/ln/Ie4PLPJAKezOP5l18Jv/3Fr4bffOJ4ePyrz2+EuOU45Xj73nlO+Lvf3R8C3/e5p6PC33Lcb/7pcQFw3CugFQECBAismIAAeMUKZroECBAgQIAAAQIECBAgQIAAgRUVEADHF04AHG+V1VIAHMdXBcA//P8ejb4D+NRiB/B3nvO68D+9951hT3H088uj3cDlxt96EFyFwRv3BJd/in+cXvT93f/2tXDo978Q/uS5F8Mpxc9eHd0ZvPdd54Sf+XPvbp34fU88Hf7Rpz8XdTdxeVdweQfwv/2pvXYAx70GWhEgQIDACgkIgFeoWKZKgAABAgQIECBAgAABAgQIEFhhAQFwfPEEwPFWWS0FwHF8VQD8/iIAjtkBXB77/L5zd4UP/tnd4bvOfX340298M3zlhRfDO974unBWcfxzccVvsas3hFfKx5e572gr8DMvvBQ++5Vnwree8/rizuDTw+8++bXwLx77k/CFIgSuHzddHif9M9/z7qnJlzuG/9F/+tzcY5/r45Q7gD8hAI57CbQiQIAAgZUSEACvVLlMlgABAgQIECBAgAABAgQIECCwsgIC4PjSCYDjrbJaCoDj+KoA+If++X0bAfC8P+e//uxw9XveFn743eeGF0+8Ej72+5/d2AH8N9/37eH3vng8/MGXvxaufM+fCW/ddfZGCFyFsn/ytefCxx75bLj4bW8OV+55e3ihuBf4Vz7zpXDf546HL5V3Atf+lCHwhy791o2/KcPf2z712XnTmvl5GQD/5t/cZwdwspwOBAgQIDB0AQHw0CtkfgQIECBAgAABAgQIECBAgACB9RAQAMfXUQAcb5XVUgAcx1cFwPt+8TfDmW96y9w7gH/igt3hR77tW8LbXndW+NLXnw8/d/TT4YzTTgv/+EcuDb/66BPhI488Ea65+Pzw/iLkffNrz9rYBFweC/37RTB8y2//Qfjut70xHPze7wivPfOM8Jk/fS786h/+t3C0uNu33Flc38H7/uJu4e867/Ub4W/975vtuv73i199Otz30z8kAI57DbQiQIAAgRUSEACvULFMlQABAgQIECBAgAABAgQIECCwwgIC4PjiCYDjrbJaCoDj+KoA+K8c+rdRO4D/xne8NfzYe3aHc15zVvjD418NNz7weDhRPOof/MBFxY7gV8M//89/HL78zHPhmve+O/zgt+0ujoM+JRTX/oZP/NcvhX/w0B+H953zmvCz3/eecO6u14bPfu0b4Vce/Xz4xBe+GjfZhFblDuB/d+CHBcAJZpoSIECAwGoICIBXo05mSYAAAQIECBAgQIAAAQIECBBYdQEBcHwFBcDxVlktBcBxfFUA/IN33RsVAF/0prPDXy+OgP7+b31bePobL4RfeuzJ8DtfOB7+7K4zwlUXvjO86bVnh2NPPxMueeubw+7iGOjyz/1/9MXwq5/5YvjSS6eEH9vz1vDj37E7nFqkwr9W7Bi+93N/Gj777PQR0HEz729VBsC/dd2VAuBlYBqDAAECBAYlIAAeVDlMhgABAgQIECBAgAABAgQIECCwtgIC4PjSCoDjrbJaCoDj+KoA+Ip/9htRAXA56uXf8rpw7fu+Nbz7nDeEzxfHQP9Scezzv/vM58P3vePc8D9+957wzje8Npx49ZXw/Esnwh8VYfCh3zu20e7HL9kT/toFbw9vLI5//k9/8lS48/f+KPzhN8qbgpf/pwyA7/+ff0QAvHxaIxIgQIDASRYQAOcU4PFw5M77w5PNIXZfEa6/6oKOgY+HBx54Olx+edfPc+ZT9H38SLjz/ifDrguvDvsvPzdzMN13nsAj4bZLrw0fmbvwa8LdD30ovLdq98ht4dJru3pdFm6+945wlddxrqoGBAgQIECAAAECBAgQWHcBAXB8hQXA8VZZLQXAcXxVAPz9d/56dAB8dnGp759/81nhb192UXj7618b/rC4y/ejv//Z8MnPfTmcWdwH/LpTToRTXnklfOPVU8IzL54Ip59xetj77X8m/NR3vTuc99ozw8NPPh1+4ZP/JRwrwt8Tp5Q3BC//TxkA//b1PyoAXj6tEQkQIEDgJAsIgBcrwPEHDod7Hnu2t/PuK64PUznw8QfC4XseC8/2BsSLzWfcSwCcCbjTuy8WAB8/ckO48sMPduAJgHf6W2X9BAgQIECAAAECBAgQqAQEwPHvggA43iqrpQA4jq8KgP/y//Ovw1nnFL/m/+qrIRT39nb987TwanHn7ynhtBefD+9/93nhxy54R7h497nhqW+8GP7NsS+GBz77pfCFr349nHj55fD6174mvKPYDfwDe/5M+IF3nRfedPYZ4ZOffTL86uN/En7nya+FU888K5xWTLO8Q3jec1N//s2vHA//39/+MQFw3GugFQECBAiskIAAeIFiVUFu0XUm5C3+7vEjd4ZiE27503DF9VeF8V7f7QiAF1iOLgTiBI6HIzdcGcqc95q7HwofGm//DeGR2y4N12E1vNoAACAASURBVH5E0BvnqBUBAgQIECBAgAABAgR2roAAOL72AuB4q6yWAuA4vnoAfOabzukNf6sQ9tQiBH6lCIFffu7r4fJ3nhv+h4vfHb6zuPP3dcXRzn/y7Avhvzz99fDVF17auAP4grfsCm85+8zwtee/Gf5jcVfwRx8+Fh5/9uVw6hlnhlOKsPnVnrA5NfStt3/xq18RAMe9AloRIECAwIoJCIDTC1bt/u07ZrkKgacCYgFwOrYegxGodvledvO94Y6p85yrYLhxLPRgZm4iBAgQIECAAAECBAgQIDAUAQFwfCUEwPFWWS0FwHF8VQD8F//Jvwpnvnn+DuBmKHv6yy+Gt551anjveW8I318c8/xt574pvPjKq+HFE6+E15xe7Bd+5UT4g+LI5wf+6xfDY195Njz9cjGvM85a+o7f5rxeLI6A/p3/5a/aARz3GmhFgAABAiskIABOL1ZMANwcte3I6CpA3vzZ64vdwt8RPjO+U3hXuPDq/WHzGt/i3uDD94TZE6cbO4zLpi1HQG+G0eV47w/hE9PjzO5gru41rj8/3UiPNRM4fiTccOWHw4OX3RzuveOqMH2d7+jY6GvuDg/VtwWvGYHlECBAgAABAgQIECBAgEC+gAA43lAAHG+V1VIAHMdXBcCXlQHwG+N2AFdha/345leefy782be8PnzbOa8vgt9TwymnFvuEiyD4a998MXzm+DPhiedeDKedefbGDuOy38vF7t/ioOmoHceL7AR+8WtfCQ8KgONeAq0IECBAYKUEBMALlKt2BHRxBnS4fuqi3/bxYgLg3bufDE9uHB1d/Nl1Ybh6/+Xh3PqzWoduBLWdAXDXOptBrwB4gTdizbt0H/28sfBHbguXXvuRUO4Mvv4zVxZHQU84ZncLrzmV5REgQIAAAQIECBAgQIBAr4AAOP4FEQDHW2W1FADH8VUB8F/4x78aznzTW+I6NVqdWiS5J4odv+Vu33FYuxHvFvcJb9wpfGo49bTTwqlFwyIT3pY/L3716fDJ//Wv2QG8LdoeQoAAAQLbKSAAXky7LdDdGKkKbtuG7TgCejLW7K7b6ijp2eOmq6C2fOTVYf/mVuGeHcAbk2vfVRwZYi8mpdfKC4wC3iLhbdn9W+xPP3JDuLK8GLjrT0e/lXexAAIECBAgQIAAAQIECBBIFhAAx5MJgOOtsloKgOP4qgD4e++4J3kH8CI7c8sdwNvRr9wB/B9vuFoAHPcaaEWAAAECKyQgAM4pVtfRzJtjzhyvPCcA7rtTuG2WrUdR9+wAnhl/1DZ2F3OOlL6rKjBn92+xrEduu3Rz12/LEdDVz+wEXtX6mzcBAgQIECBAgAABAgSWKyAAjvcUAMdbZbUUAMfxVQHwpbf/y3BWsQO43KA72rub/M/TNs90nulX7gQ+UW4ELn6aM35K/28WO4AfOvjXBcBxr4FWBAgQILBCAgLgJRar5bjmqRB4TgA8ex9v29xmQ+e4HcAtd/p2zGeJIoZadYHeu39jFje6H9gu4BgsbQgQIECAAAECBAgQILD2AgLg+BILgOOtsloKgOP4qgD4e/6vX1m7HcCf+rs/LgCOew20IkCAAIEVEhAAb02xxsc614+EXigA7t9lXM5eALw1NTTq5HjnxXfwVjuIrwl3P/Sh8F6oBAgQIECAAAECBAgQILCjBQTA8eUXAMdbZbUUAMfxVQHwD/zCx8MLZ71223bobvVO4Led/kr4tZ96vwA47jXQigABAgRWSEAAnFqs0d27fXf9bgxZ3dG7O1xx/VXhgvKvFgiAqzuAq1nWdwmnHQFtB3BqpbWvwtvLws333hGuGl0zneYiAE7z0poAAQIECBAgQIAAAQLrLSAAjq+vADjeKqulADiOrwyAX3nllfDh33o4HHn8C+GU08+I6zjgVq++/FK46oJ3hJt/8JJw6qmnFtcOb5xN7Q8BAgQIEFgLAQFwahknO3J7j2yuwt6sHcB9YfNkHnYAp9ZQ+ziBmOObR21Cxw7f7COk42aqFQECBAgQIECAAAECBAishoAAOL5OAuB4q6yWAuB4vhMnToQXXno5/JU7fjk8+/Kr4YxdbwihCILL4LQMiFfln6EIfl965k/D6055NfzWz/yN8Jozz9gIgP0hQIAAAQLrJCAAXqCajx8Jd97/5GbH3VeE66/a2N87+VO7C3gqnE3eAVztIm7u3q3+fvORAuAFaqjLfIFHbguXXvuREK65Ozz0oe7Dmx+57dJQNpttV+3+LX/0UOgZYv5ctCBAgAABAgQIECBAgACBtRAQAMeXUQAcb5XVUgAcz1cdA/3SyyfCLz74n8Pv/tEXwuNfOh4/wEBaXvDWc8P3ffs7wk9f9l3hjNNPc/zzQOpiGgQIECCwXAEB8GKe4zt++7o3w+FaMFx2q4Lbaqy2HcXNI6BbH1d/ziicrofCm2PEHgHdFTov5qTX6gocP3JDuPLDD4b59/9Wu4Db1zq//+oamTkBAgQIECBAgAABAgQIpAkIgOO9BMDxVlktBcBpfOUx0OX/lWFw9X9pI5z81uVO5er/yp2/dv+e/JqYAQECBAgsX0AAnGM6OYZ5epSWsHXUYCo4HgW3fQFw2a0tBN4IeC98LBy+57HwbP2YaQFwTkH1rQlUAXDs7t3xTuDxGDl3BysFAQIECBAgQIAAAQIECKyjgAA4vqoC4HirrJYC4HS+evhb/v+r9qceALv3d9WqZ74ECBAgECsgAI6V0o4AAQIECBAgQIAAAQIECBAgQCBHQAAcrycAjrfKaikAXpxvFcPfarWC38XrricBAgQIrIaAAHg16mSWBAgQIECAAAECBAgQIECAAIFVFxAAx1dQABxvldVSAJzFpzMBAgQIECAwUAEB8EALY1oECBAgQIAAAQIECBAgQIAAgTUTEADHF1QAHG+V1VIAnMWnMwECBAgQIDBQAQHwQAtjWgQIECBAgAABAgQIECBAgACBNRMQAMcXVAAcb5XVUgCcxaczAQIECBAgMFABAfBAC2NaBAgQIECAAAECBAgQIECAAIE1ExAAxxdUABxvldVSAJzFpzMBAgQIECAwUAEB8EALY1oECBAgQIAAAQIECBAgQIAAgTUTEADHF1QAHG+V1VIAnMWnMwECBAgQIDBQAQHwQAtjWgQIECBAgAABAgQIECBAgACBNRMQAMcXVAAcb5XVUgCcxaczAQIECBAgMFABAfBAC2NaBAgQIECAAAECBAgQIECAAIE1ExAAxxdUABxvldVSAJzFpzMBAgQIECAwUAEB8EALY1oECBAgQIAAAQIECBAgQIAAgTUTEADHF1QAHG+V1VIAnMWnMwECBAgQIDBQAQHwQAtjWgQIECBAgAABAgQIECBAgACBNRMQAMcXVAAcb5XVUgCcxaczAQIECBAgMFABAfBAC2NaBAgQIECAAAECBAgQIECAAIE1ExAAxxdUABxvldVSAJzFpzMBAgQIECAwUAEB8EALY1oECBAgQIAAAQIECBAgQIAAgTUTEADHF1QAHG+V1VIAnMWnMwECBAgQIDBQAQHwQAtjWgQIECBAgAABAgQIECBAgACBNRMQAMcXVAAcb5XVUgCcxaczAQIECBAgMFABAfBAC2NaBAgQIECAAAECBAgQIECAAIE1ExAAxxdUABxvldVSAJzFl9S5/A/R/hAgQIAAgZ0mcPHFF5+UJQuATwq7hxIgQIAAAQIECBAgQIAAAQIEdpyAADi+5ALgeKuslgLgLL6kzgLgJC6NCRAgQGBNBATAa1JIyyBAgAABAgQIECBAgAABAgQIEGgVEADHvxgC4HirrJYC4Cw+nQkQIECAAIGBCtgBPNDCmBYBAgQIECBAgAABAgQIECBAYM0EBMDxBRUAx1tltRQAZ/HpTIAAAQIECAxUQAA80MKYFgECBAgQIECAAAECBAgQIEBgzQQEwPEFFQDHW2W1FABn8elMgAABAgQIDFRAADzQwpgWAQIECBAgQIAAAQIECBAgQGDNBATA8QUVAMdbZbUUAGfx6UyAAAECBAgMVEAAPNDCmBYBAgQIECBAgAABAgQIECBAYM0EBMDxBRUAx1tltRQAZ/HpTIAAAQIECAxUQAA80MKYFgECBAgQIECAAAECBAgQIEBgzQQEwPEFFQDHW2W1FABn8elMgAABAgQIDFRAADzQwpgWAQIECBAgQIAAAQIECBAgQGDNBATA8QUVAMdbZbUUAGfx6UyAAAECBAgMVEAAPNDCmBYBAgQIECBAgAABAgQIECBAYM0EBMDxBRUAx1tltRQAZ/HpTIAAAQIECAxUQAA80MKYFgECBAgQIECAAAECBAgQIEBgzQQEwPEFFQDHW2W1FABn8elMgAABAgQIDFRAADzQwpgWAQIECBAgQIAAAQIECBAgQGDNBATA8QUVAMdbZbUUAGfx6UyAAAECBAgMVEAAPNDCmBYBAgQIECBAgAABAgQIECBAYM0EBMDxBRUAx1tltRQAZ/HpTIAAAQIECAxUQAA80MKYFgECBAgQIECAAAECBAgQIEBgzQQEwPEFFQDHW2W1FABn8elMgAABAgQIDFRAADzQwpgWAQIECBAgQIAAAQIECBAgQGDNBATA8QUVAMdbZbUUAGfx6UyAAAECBAgMVEAAPNDCmBYBAgQIECBAgAABAgQIECBAYM0EBMDxBRUAx1tltRQAZ/HpTIAAAQIECAxUQAA80MKYFgECBAgQIECAAAECBAgQIEBgzQQEwPEFFQDHW2W1FABn8elMgAABAgQIDFRAALxIYR4PR+68Pzy568Jw9f7Lw7mLDJHU53h44PA94bFnd4crrr8qXJDUt964GOeBp8Pll9dGePxIuPP+J8OuC68O+y/f+pV0Tn00j76l7b7i+nDV4otvDN1isbDrenY8fuSGcOWHH5xa3GU33xvuuKrjPXnktnDptR+ptb8m3P3Qh8J7u3hS2x8/Em648sOhPqPe+fSVJfXZtbE2Xd7dv7ahPns9X1WrIkCAAAECBAgQIEBghQQEwPHFEgDHW2W1/P/Zuxc4q8p6/+O/geE+IHccr6gpjoJZakpGaIliiZfRNDhd5KRYGmnR7WQdDpWd/qWmUVlk0e1AmpGKFxRLkYpjBypFHcm8QiAwyG24DMww/2etvdfea6+91t7Ps549M2vv/Znz74/u+T1rPev9rIHXyy+/5yEAtuJjMAIIIIAAAggkVIAAOM7ClGEA3LxcFixqkpb6iTLDn6KWUQDsrlQpQvcoizivQoWOWX3LqZKT5fqfc/xsWTJ3Ss5ffIiuHy+zl8yVYGZsWh8WRmemFDKfQstieu+ca2WC4yLhdsQEuvPeFfqq8lgIIIAAAggggAACCCBQZgIEwPoLRgCsb2VVSQBsxcdgBBBAAAEEEEioAAFwnIWpoAA4zuN3xphiQbQX2jr3tg2BCYALr2Am5AyEt74O3JzO28znufWZsDMY0MauD4auq+WWU6eL03M8df5KmRXZaux7XNN75wz1d0THCIC7896d8TPLNRFAAAEEEEAAAQQQQACBGAIEwPpoBMD6VlaVBMBWfAxGAAEEEEAAgYQKEADHWRgC4DhqBccUC4DdwWl39U9W20ETABdYimZZPHOyzFkR3rkrXojpC3W9oDc/hA2/Vunq1WN4YfXU+bJSIwE2vbcL5d96evxUmaoi54UrzAPg7rx3yX9euSACCCCAAAIIIIAAAgggEFOAAFgfjgBY38qqkgDYio/BCCCAAAIIIJBQAQLgOAtTIAAOOcu24Pm6IfX54WbUGcDe58FnyD0ruHn5AlnU1JJTlJlToeBVa24qll08T5ZtqJOGxnNFHnXOKs7eSjuo1QqA1XW9OQW3spYSWHjT9ncbpz8Lfw4vkHaefZp05xHKcd7i8DFeV21UwJn+fiYA9kLe8Hpv6+Zsx7BpffB+Nk9qeu/UvbzgNvUMkg7ITQPg7ry3jRljEUAAAQQQQAABBBBAAIHSChAA63sSAOtbWVUSAFvxMRgBBBBAAAEEEipAABxnYcID4LCgNXP1vG2LowLL9IicgDMkAA4JKXOfJBtKmgfAJnPzAuAoR81wVDcA9rqA/Z6lslCPkAqzI54lL3SuxAC4yM+D1w2b6bgtEtDmdega1ufcrz4dvmbnmLMVddEfZcN7h16vcJAbPYXuvHdRGAoQQAABBBBAAAEEEEAAgS4TIADWpyYA1reyqiQAtuJjMAIIIIAAAggkVIAAOM7ChAXAUWGgF6bmBqHZUDYQkPrCzGzncH4A7AWV+d3F2W2Sc74Xte1xSPBqNjd/aOp/Fl+InBechphrB8Cdb6E2mJaJM6bImMw0s8+i3dEc57VK/JiQ8DNkS+icxwgGxqb16QB5/OzZMnrOHPe837yv4BnDUY6m9w69TswAuDvvnfj3igkigAACCCCAAAIIIIBANQkQAOuvNgGwvpVVJQGwFR+DEUAAAQQQQCChAgTAcRbGJAAOu354KJyp9MLaTJdr1BbQ4XP3Atx4AbDp3LIBcF4YHbldc8i8LQLgQitoYpHdyjpsO+f0muuE2XFeqTIYE3qGrWmwaVrvdRC7PsFzib0wVn3H3Z55eGFF03uHXo0AuAxeVaaIAAIIIIAAAggggAACCRYgANZfHAJgfSurSgJgKz4GI4AAAggggEBCBQiA4yxM+BbQYdsHh5//W+AMYXc6wcBXJwDO37Y5XgBsOjf/GcCB4DSq6ziMvKQBcByLIttee3PO28o7zvtTbmOyQevU+Stl1jjf/E1DVdP6TAAcDH+9OQS2Vs4JjLPzdOddv1hmTp4jK6I6hvO2tw5bpwIBcHfeu9xeKeaLAAIIIIAAAggggAACVStAAKy/9ATA+lZWlQTA8fk2btwozc3Nsnfv3vgXYSQCCCCAAAIIuAJ9+/aVUaNGyfDhRbrdNL0IgDWhcsqiQ9LoM2T92wrrhqzelsphAXDxwLJzA+Dsds+RnbOdEgCH2ZXCIrt1duE3Irg9dJz3p4zGeKFoXvet9wymZ9sa1hcLjNVfllg8c7LMWTFV5q+cJeMKhbDjDO8dukwxA+DOvncZvVJMFQEEEEAAAQQQQAABBKpbgABYf/0JgPWtrCoJgM352traZM2aNdKjRw8ZMmSI9O/f3/wijEAAAQQQQACBHIFdu3bJm2++6X42ZswYqa2ttRIiAI7DVyzAda4ZEkpmtg8uNr54B3AwaPafTWuy7bHkdd6azq2LO4BDtpUujYVOl3Wcd6WMx3hhasEzdgtvidy8eKZMnrPCt0WzYb1pAFyQ2/DeodeKuQV0MKgOXDvfKezmce9dxu8gU0cAAQQQQAABBBBAAIGKEyAA1l9SAmB9K6tKAmBzvueee04GDRokQ4cOdf/jdM+ePc0vwggEEEAAAQQQyBFob2+X/fv3y6ZNm2TPnj1y4oknWgkRAMfhKxaSBq8ZrDc9ZzcYTha6fzZ4jtcBbDq3rgyAvS7dbPexurssnrdMNoRuzWxm4QXJ/jA9zttRCWO8QFKmzpeVOXs+5z9d6NnAbpkXWOZu32xWX2D7afcWRbZ1DkzX7N5hKxk/hO3Oe1fCO8kzIIAAAggggAACCCCAQGUIEADrryMBsL6VVSUBsBmfs+2z0500evRo6d27t9sFXFNTY3YRqhFAAAEEEEAgT6Cjo0OcEHjfvn3yyiuvWG8HTQAc5yULCR297Y4lZItgr2vVF1J6Xboi/jDTCbSWy4JFTdKi/jEb4EYEwMGxXhiafqR4AbAzhQWyqMmdgTQ0+s71DZ1bFwXAvntLppPaedCwUNj/eQrDxMKpD4bAGZOce8d5d8pgjNf5qxH+uk8TcU6vF3iq9l9ZMneKZDatL1F9NmAWlVMHziaOYja9d9514gfAxk6lvHcZvHZMEQEEEEAAAQQQQAABBKpDgABYf50JgPWtrCoJgM34nO7fkSNHut2/dP6a2VGNAAIIIICAjoBz1ILzl602b95s1QVMAKyjHawJ7zqNPv/XGR8IU9UnBetzOlrztycufK/0fP1hpT9AdWbT0CjTJqhILm8L6NRY/bmVNgAuuhohnb4lsyj23HnhflT4XPQpElyQPie32AwDoW4m7M0bl9v96327dPXqirpBdfrmpvfOfSSLAFhdqDvvXWxJ+T4CCCCAAAIIIIAAAggg0BUCBMD6ygTA+lZWlQTAZnyrVq2SsWPHut2/dP6a2VGNAAIIIICAjoDTCex0ATsB7imnnKIzJLSGADgOXYFth71uX/9lQ7cnTheE1OdvQRx+Pm1Y8OkGuw1NqS7iwH2znb3q3l44HBEAu7PTmltXBcD5AbqfuCQW3gXD1jC087cCA+BMh2yRn4uwc4Hzxk6V+StnybioS1nXG3T+Budgeu/MeLsA2L1Md947zm93jEEAAQQQQAABBBBAAAEESihAAKyPSQCsb2VVSQBsxucEwG9961vds3/5QgABBBBAAIHOEXC6gJ9++mkC4M7h5aoIIIAAAggggAACCCCAAAIIIIAAAiUUIADWxyQA1reyqiQANuMjADbzohoBBBBAAIE4AgTAcdQYgwACCCCAAAIIIIAAAggggAACCCDQHQIEwPrqBMD6VlaVBMBmfATAZl5UI4AAAgggEEeAADiOGmMQQAABBBBAAAEEEEAAAQQQQAABBLpDgABYX50AWN/KqpIA2IyPANjMi2oEEEAAAQTiCBAAx1FjDAIIIIAAAggggAACCCCAAAIIIIBAdwgQAOurEwDrW1lVEgCb8REAm3lRjQACCCCAQBwBAuA4aoxBAAEEEEAAAQQQQAABBBBAAAEEEOgOAQJgfXUCYH0rq0oCYDM+AmAzL6oRQAABBBCII0AAHEeNMQgggAACCCCAAAIIIIAAAggggAAC3SFAAKyvTgCsb2VVSQBsxkcAbOZFNQIIIIAAAnEECIDjqDEGAQQQQAABBBBAAAEEEEAAAQQQQKA7BAiA9dUJgPWtrCoJgM34CIDNvKhGAAEEEEAgjgABcBw1xiCAAAIIIIAAAggggAACCCCAAAIIdIcAAbC+OgGwvpVVJQGwGR8BsJkX1QgggAACCMQRIACOo8YYBBBAAAEEEEAAAQQQQAABBBBAAIHuECAA1lcnANa3sqokADbjixcAr5HF85bJhuCt6ifKjCljzCaQoOo1i+fJsg110tA4TSYMt5lYwKeuQRqnTRCrS9pMh7EIIIAAAt0uQADc7UvABBBAAAEEEEAAAQQQQAABBBBAAAEENAUIgDWhVBkBsL6VVSUBsBmfaQDcvHyBLGpqKXiT+okzpBxz4NIEwM2yfMEiySEq82Dc7I2iGgEEEEAgTIAAmPcCAQQQQAABBBBAAAEEEEAAAQQQQKBcBAiA9VeKAFjfyqqSANiMzygAbl4uCxY1iRP/hoW8qQDVuX+9TJwxRcqtF7g0AbDX/VueBmZvD9UIIIAAAroCBMC6UtQhgAACCCCAAAIIIIAAAggggAACCHS3AAGw/goQAOtbWVUSAJvxmQTAXvdvXUOjTIvYI9kLgcuxC7ikATDbPpu9iFQjgAACFS5AAFzhC8zjIYAAAggggAACCCCAAAIIIIAAAhUkQACsv5gEwPpWVpUEwGZ8pQ6AC97d10Hs1UUHxSFbKbuD8jtrU8H0QNV1fJz8I3M2ce5Zvtnu5NSdw0JsfwDc0OTf6lrvXODw7bED812zWOal2qQzX2EGOs8Ubq3vVvhNyT3H2PVqaEp1gIdtaa25tlnjc0Uezd0qO/Jd0DLznjvlrQ6pTnejO6+MdzZ1wCZqa27NZzH7SaMaAQSqXYAAuNrfAJ4fAQQQQAABBBBAAAEEEEAAAQQQKB8BAmD9tSIA1reyqiQANuMzCYDFH4wZnmsbDGBzZhm8VkgAl/tUuYGsF5bW12+QDV62munAjQpE80NgL5ysrxd1neA5x8VD4MIBcPQ83GcLGBR+pog1NnSLfFMirlOXgskLgE3WtmCtBI1NzLIBcM57kH7I+omNMnhV4Gxm9b3gXwQweRaznzSqEUCg2gUIgKv9DeD5EUAAAQQQQAABBBBAAAEEEEAAgfIRIADWXysCYH0rq0oCYDM+owBYXTo85HSTNGmcNkGGh90+08EZ7N7NBnz+7k8vhMvv0s12pfq/l51Tfkib/Z7v3pmAM6pL2P95do6Ftr7OPnZ6jgGPyDn6wlbdZ4paYVO38Ov4Qld/KO3vwg393Gxt1QsjDY3TJLWTePg9zcz8YbFvLv55+9fE+zzss7wu8/D31OwnjWoEEKh2AQLgan8DeH4EEEAAAQQQQAABBBBAAAEEEECgfAQIgPXXigBY38qqkgDYjM80AE5dvXBnZnAr38Jn66YDU82O4rBziKPPJvbmGR0M+0PXyADVCwu15hgWAEfPI8W5PLW1si+M1Dlv2WSlta8XMhfvPplA1udgurb6xqZmUSGt95cGgu+A93k2LDZ9FhN/ahFAAAECYN4BBBBAAAEEEEAAAQQQQAABBBBAAIFyESAA1l8pAmB9K6tKAmAzvngBcOAeBc9MLbKNr3epQh3EIYFzWLds/hmy4d24UUKRAaD3fLED4GLzyD2/doyaoBe2Rp+RrLPO+fZFu5jTYXdoXZ6D+drqG5uaRQXG+bYpuWAAbP4sOitADQIIIOAJEADzLiCAAAIIIIAAAggggAACCCCAAAIIlIsAAbD+ShEA61tZVRIAm/GVJAD23TLTJZoJdLPbNheemX8L4eJhXGUGwNku1XgBsJlb6HoYBcDma1v6ANgziwp6dQNg82cx+0mjGgEEql2AALja3wCeHwEEEEAAAQQQQAABBBBAAAEEECgfAQJg/bUiANa3sqokADbj0w+Ai3VkeveN6qwMnhEbPU9vm2Cvwt8FW2gL6GrvADZ1sw+Ao8LVYmubvyV3ZhvsTJd1sfcteG/bANj8Wcx+0qhGAIFqFyAArvY3gOdHAAEEEEAAAQQQQAABBBBAAAEEykeAAFh/rQiA9a2sKgmAzfj0FMflpgAAIABJREFUA+CoM1YD9ws5Q9YLJvW2My4U/GXnoNcBXOAc2ZBtnfW7UwsZl/YMYD0zZz7mbqFPEesMYBHdeeobxz0DOPgXDXQ7gJXg4nmybIP+s5j9pFGNAALVLkAAXO1vAM+PAAIIIIAAAggggAACCCCAAAIIlI8AAbD+WhEA61tZVRIAm/HpB8BOxrhY5jkJmfMVdh6u7yzgnDNkfeOCQWFmy+hg56cEu0Rzt+jVC4CzZ+mqCcvEGVPEOV9XfSrLFyySppbcsE8/nCxkHB7EZp4z+FwRZuZbQHs++m7hT+HbRtq/xlFrb7S2Xsiq0wHsX7tAfaiZbQdw7vtd/D01+zmjGgEEECAA5h1AAAEEEEAAAQQQQAABBBBAAAEEECgXAQJg/ZUiANa3sqokADbjMwqAneh0+QJZ5CSnhb5CwuHg9sS5w3O7NgvXpkf67lE4LC1wLm7mnOLUNTszAM5ePwIuMBfzADjbwWq6Nnn1voA19FqB9TVfW70A2MysBAFw5h2IEtTfxtzsp5BqBBCoBgEC4GpYZZ4RAQQQQAABBBBAAAEEEEAAAQQQqAwBAmD9dSQA1reyqiQANuMzDYBTV48KVUOCPf90/F2k3udhncTqe2Ghotv129AkCxY1SYsvMNUJS/OuFxlS64eT4dJFzq4NMQjbPlnnmcLub+JW+E3J7bh2O6gbB8sqxz5szTTXNlbIrmVWmgDYNdF8FrOfNKoRQKDaBQiAq/0N4PkRQAABBBBAAAEEEEAAAQQQQACB8hEgANZfKwJgfSurSgJgM754AbDZPaiuEIF0MJqzvXeFPBqPgQACCHS2AAFwZwtzfQQQQAABBBBAAAEEEEAAAQQQQACBUgkQAOtLEgDrW1lVEgCb8REAm3lVfHVm++fgdsfZjuCwjuWKd+EBEUAAAUsBAmBLQIYjgAACCCCAAAIIIIAAAggggAACCHSZAAGwPjUBsL6VVSUBsBkfAbCZV+VXFzgz2Xn4iC27K9+FJ0QAAQTsBAiA7fwYjQACCCCAAAIIIIAAAggggAACCCDQdQIEwPrWBMD6VlaVBMBmfATAZl7VUh12ljCdv9Wy+jwnAgh0hgABcGeock0EEEAAAQQQQAABBBBAAAEEEEAAgc4QIADWVyUA1reyqiQANuMjADbzohoBBBBAAIE4AgTAcdQYgwACCCCAAAIIIIAAAggggAACCCDQHQIEwPrqBMD6VlaVBMBmfATAZl5UI4AAAgggEEeAADiOGmMQQAABBBBAAAEEEEAAAQQQQAABBLpDgABYX50AWN/KqpIA2IyPANjMi2oEEEAAAQTiCBAAx1ErxZg1snjeMtlQ1yCN0ybI8FJcsuA1mmX5gkXS1FIvE2dMkTGx76eus3yLTJjgu8KaxTJv2Qapa2iUaRM6/0mipt68fIEsamqRgkdDdMtcQ8xi+5fHwObFM2XynBUydf5KmTUuYs6rb5FTpy+U8bOXyNwp3ffelIeo5izL3dSdv8j8lbPEeW1W33KqTF84XmYvmSvV8oqkfnZGZww0V54yBBBAAAEEEEAAAQSqSoAAWH+5CYD1rawqCYDN+AiAzbyoRgABBBBAII4AAXActVKMKcMAuHm5LFjUJC31E2XGFAJgrbcgykxrcPkWEQB309qVcwDcvFhmTp4jo31/aaAaA2CRZlk8c7LMGT1fVkb+7Yluer+4LQIIIIAAAggggAACCREgANZfCAJgfSurSgJgMz4CYDMvqhFAAAEEEIgjQAAcR60UYyooAC4FRwmukcgOYAJgOoBL8G5XwyXcsPfV2bJk7pTMjgjVGQCr1U4H+QU76KvhpeAZEUAAAQQQQAABBBCIECAA1n81CID1rawqCYDN+AiAzbyoRgABBBBAII4AAXActVKMIQAuhaL/GgTApRaNfz06gOPbVeXIkO5fx6FqA2CvC1hyA/GqfDd4aAQQQAABBBBAAAEEQgQIgPVfCwJgfSurSgJgM77nnntODj30UBk8eLDZQKoRQAABBBBAQFugublZNm7cKCeeeKL2mGDhs88+K2PHjo09vjoHFgiA0+fU+l0Knq8bUp9/Dm7UGcDe58FVyD0r2AtXQ+dU6FxdrbmJrFk8T5ZtqJOGxnNFHnXOKs7eqeCZvr4JWQfAmnN1b6mxRgXNJL3+4jzzNOnGo5M75cfPOgBOd0D6J5ffDZneKnfFVPe8VHHPi02PmOptn+vVBD8PPLbW/YpQhVwj+nzjwLwyl049S/bY5ALPKMFadZFCW0CnQ9YVvscI6zDNhq6zReaorYh9A0I7Uo2eO9wwdc/85/EHwONXpM6VTn3lnwscGRZ7z533Tti+N7pr6A+yNU3VE2r9DHXKTy8XRQABBBBAAAEEEEAg+QIEwPprRACsb2VVSQBsxuf8x+jt27fLscceKzU1NWaDqUYAAQQQQACBogIdHR3ywgsvyIgRI2T48OFF66MKCIDj0IUHwGGhYebqdQ3SOG1CZntU56zI5Qtyw9KcmeSc1RsSAHvbE0dOPxtOmgfAJnPzAuCoieiFpPEDYLO56q4RAfAKKbiFbWhYGRWqpd+NTIjn/Hs2HJ06daEs9MLfTOkSOW5eboDpfCs3lDW5X/TPuRfWhVaMD3RxhgSxueP84Wb2GWfPflXm+NNYd1AgCI0IgFPhaMT8c0y9sDLqWXPvZ/TckXyrVXY/XRYG5uGUe6Hu1Kmi1tcfXec/e5wAOPZ7Y7SGZqYZprzgOs6fM4xBAAEEEEAAAQQQQKAyBQiA9deVAFjfyqqSANicz+kCHjp0qNTX15sPZgQCCCCAAAIIFBRYt26d+5etbLp/nRsQAMd50cIC4KiuUC+gzA1CswFjICD1BbvZzuH8ADjVdSuS313szSPwvajzbEM6gM3m5g+A/c/iC2Zzwuxw74LBbGCI/5nN5mq2RlLlZwDr/GT4A9lsoBgINn2BW7beH976ukf9Han+8NX73PeZ2f2iniYdYOZ1pXrzy30WL4zN7w72ruMPqXMDan+gngl1/cFpWACc8YjqLpacoD4bFocF0cogcz+z5458Fwp0LRebi9/QPAB2ZhTvvTFbQ38AXMzUr5T2Df4FAp0fKmoQQAABBBBAAAEEEKhwAQJg/QUmANa3sqokADbnc84lXLNmjfTs2VMOOeQQGTRokPlFGIEAAggggAACOQI7duyQ9evXS3t7u4wZM0Zqa2uthAiA4/CZBMBh1w8PhTOVXvCY6RqO2gI6fO5eKJoTDmsHwKZzywbAeWG0t9VypwXApnM13LqZALjoD0d+oJu/va97ES8EzgRi2XA0t9M4Kpj0PvdCv/CANvsztFhmTp4jK4oGcFH3K/roeQVeIB0WckcHxvkhplYw6t49v/s2Mtz0guSiAbDZcxfa6lh/LgXOC47cAjo3+M5Y5AX5wfem8PPlr2E2AM5bwzxT/7WLvJ9mzFQjgAACCCCAAAIIIFBRAgTA+stJAKxvZVVJAByfzzufcO/evfEvwkgEEEAAAQQQcAX69u0ro0aNstr22U9JABznxQrfAtrryvVfMfz83wJnCLuDg4GvTgCcvxVyvADYdG7+M4AD5+EaBKjxtoCOO9fcNY88o9lg/nHeoqSO0Tq/NK/zs1jHY+55uOMyW0AHA+NgnacUDPJM7xetHbbFcvT5v8Hr5G9DrRuK53W95pkW2eLam4ov5NbvpA3f2lj/uVM3j7xfoe+FbI+sP++oYFX3vQl7DwqtoUk4nXvtQjZJ/dlnXggggAACCCCAAAIIdIUAAbC+MgGwvpVVJQGwFR+DEUAAAQQQQCChAgTAcRYmOngMC4FTd6iXiTOmyBj3n3WDS29L5bAAuMjZt+ounRsAZ7d7Tj1zyFm/BgFq5wbAuXPTWyMFaDD/OG9RUsd0bgDsBb5RgZ1ukKcbAEd0JAfwo8/Zjd56OWr9dAPgPOeoUL3oi5Kdo36Qmrqo/nOHT6L7AuCodQl+HtYBXDxY1+rCLnLOLwFw0ReXAgQQQAABBBBAAIEqFSAA1l94AmB9K6tKAmArPgYjgAACCCCAQEIFCIDjLEyxANe5ZkhAm9kKudj44h3AwRCzfuIMmZJKl1VuuUAWNbV0cgCcDbSTHwD7w3f/ehdaIxdSFixqkhaNLazjvEVJHdO5AXBwC+e4QZ5uABy8fjH1kHDQd05vMDD1b18dvQV0eAit3wGs/wymAXBWo/BzR6mVYwBstoZ0ABf7ieH7CCCAAAIIIIAAAgiYChAA64sRAOtbWVUSAFvxMRgBBBBAAAEEEipAABxnYYoFuMFrButNz64NBsKF7p8NNeN1AJvOrTu3gDafa/Rqh5gSAMuscRFikdsVm54BHDcALtUZwIV+/oMhc6HQORuglv4M4OB5t9Fzjh8A+69ZLFzP1hY/AzjkfYjcAjr/Ob3rSyaE78zO8bA1jBsAcwZwnD9ZGYMAAggggAACCCBQHQIEwPrrTACsb2VVSQBsxcdgBBBAAAEEEEioAAFwnIUpEBbmbPWcvvaaxTJv2QZnT2ZpnDZBhquPvS5d9aE0NPrOzvVCR1WTDXAjAuDgWG9r6fRt4wXApnPrzgDYcK4Z25CO4JA1ogN4pUEArNZi8UyZPGeFevsCoZ8X+Dnfmb1E5k5xfwJk8czJMmdF3ADY9H4RP+eZuYV02aZDbjVpWTJ3ivq59bYTDoaa3uepe4QFwLkmvm5bX3ex2o9ZTp2+0DdeXcybg/pHf7exc5/8cNQgrDR67gK/R4bNOV1uEkZnnsV3nrF6QJk5eY44b1TJA+DgO5pZ2+AaGpjmMOmH6HH+BGIMAggggAACCCCAAALlLEAArL96BMD6VlaVBMBWfAxGAAEEEEAAgYQKEADHWZjwDtzos2Wde+SfkVuw3hcWZ7eTDm67XGTu/q2LfcGyO5uGRpk2QQVx6eAzJyxW39efW/cGwM6zmM81yi06jM8xywTtIecex3mdEjYm3hbQqYeIPlNWfdMf7pUgADa7XzRywTkHgsLCtel75HWrjpfx41fICjfJ9H8FQueIMLXwPXOvYRK6mjx3AT255dTpstAfZKeLTeaSE/b6bjZ+6lSRhQtlRck6gIu8o96987b91utkzky9yPnACfuRZzoIIIAAAggggAACCHSpAAGwPjcBsL6VVSUBsBUfgxFAAAEEEEAgoQIEwHEWpsAWzF4nqf+yOWFu4H4h9f7zfFPVwQ7g1Kdhwacb5DY0pc6uDdw323WsBnvhcEQAnL5BqnPZ95U/t+4PgE3mGlXr7872P2+oGQFwpjM12+3qU/N1rXqfBrtXS9EBnLmj1v2K/JyHXCM3sM6ODwtOXQcV8rodq5mgO3cb4NE/P1VUg2/qKycMT39WoJvW3wmcmYlt6OpcyOC5owRTHvkd1EYBsPvbnK/j1yXymZYwAE49tm8tMksStobxOoBTf4lCZPaSueI2vPOFAAIIIIAAAggggAACGQECYP2XgQBY38qqkgDYio/BCCCAAAIIIJBQAQLghC4M00IAgTIXqJJzYNPBrUo709t7l/myWU8/ve7ibR1ufUEugAACCCCAAAIIIIBARQkQAOsvJwGwvpVVJQGwFR+DEUAAAQQQQCChAgTACV0YpoUAAmUuUCUBsFolt6P2VQJP94VNd1Xnd72X+evM9BFAAAEEEEAAAQQQKJEAAbA+JAGwvpVVJQGwFR+DEUAAAQQQQCChAgTACV0YpoUAAmUuUD0BsLd98+j5K2XWuDJfNqvpp9d89HxZWd0QVooMRgABBBBAAAEEEKhsAQJg/fUlANa3sqokALbiYzACCCCAAAIIJFSAADihC8O0EECgzAWqKAB2VsrtfBWZv3KWVGsGnDr7d3RVG5T5Dy3TRwABBBBAAAEEEOgCAQJgfWQCYH0rq0oCYCs+BiOAAAIIIIBAQgUIgBO6MEwLAQQQQAABBBBAAAEEEEAAAQQQqDABAmD9BSUA1reyqiQAtuJjMAIIIIAAAggkVIAAOKELw7QQQAABBBBAAAEEEEAAAQQQQACBChMgANZfUAJgfSurSgJgKz4GI4AAAggggEBCBQiAE7owTAsBBBBAAAEEEEAAAQQQQAABBBCoMAECYP0FJQDWt7KqJAC24mMwAggggAACCCRUgAA4oQvDtBBAAAEEEEAAAQQQQAABBBBAAIEKEyAA1l9QAmB9K6tKAuD4fB0dHfEHM7JbBGpqaozuyxobcXV7sen6dvuEmQACCHSqAAFwp/JycQQQQAABBBBAAAEEEEAAAQQQQACBtAABsP6rQACsb2VVSQBszre/7YB865HX5eHVm+VPL75pfgFGdIvAmccOlfPHjZDPn3eE9KrtUXAOB9ra5I177pKt//eUbHvu2W6ZLzc1Exh84lgZctrpcvBlV0iP2lqzwVQjgEBFChAAV+Sy8lAIIIAAAggggAACCCCAAAIIIIBA4gQIgPWXhABY38qqkgDYjG/PvnY54uY/Sd+6OhkyoK/06WnWUWp2N6pLKdDa3iHNO/dI684dsu4L75Z+vXuGXv5Aa6u8ct01Mlitce2AOqnp1UucTmCnu5RfE+zQ3i57tm2VHbt3y9F3/Fh69ulTyteHayGAQBkKEACX4aIxZQQQQAABBBBAAAEEEEAAAQQQQKAMBQiA9ReNAFjfyqqSAFifzwn/pv/2H/LYul3SVtNTtu1tFydU5Ks8BJywfli/WulxoE3ee9gAmX/pcW6o6/9y1njz978rNWvWSE/1zx27d4mobmC+ykBAdf32UKG9s1odx42REdd9Km99y+ApmCICCJRQgAC4hJhcCgEEEEAAAQQQQAABBBBAAAEEEEAgUoAAWP/lIADWt7KqJADW52tXHYYjvvak9Bo0VDbtUTGTk/06+SG/lpXD8L61MvjALlkz6wzp0SN3K2hnjV+c/hEZPrBOZMcOlrYMX/EedQNlW88ectR3f5C3vvo/7VQigEAlCBAAV8Iq8gwIIIAAAggggAACCCCAAAIIIIBA8gUIgPXXiABY38qqkgBYj8/pDD1w4IDUfvExqR00XNpo/NWDS2CV0wncum2ztH3zHDcg9LqAvTV+/vJLZJTa+lkOtJdh/MnfSJDanrJxZ4uccPeinPVN4KvIlBBAoJMFCIA7GZjLI4AAAggggAACCCCAAAIIIIAAAgi4AgTA+i8CAbC+lVUlAbAenxMOOt2hvb74e5G64WXV8Uoba0iO29Is+7/5XunZs2dOAOys8fOXN8qofn0Jf8u4vX3jnt0qAP5dzvrq/aRThQAClSRAAFxJq8mzIIAAAggggAACCCCAAAIIIIAAAskVIADWXxsCYH0rq0oCYD2+TAD8ORUAD1QBMF/lLbBTBcDfDg+An73sYhnVvx9be5fx1uYb9+6Rsb+5lwC4vH9KmT0C1gIEwNaEXAABBBBAAAEEEEAAAQQQQAABBBBAQEOAAFgDKV1CAKxvZVVJAKzHlwmAP0sHcEV0FDsdwDeHB8CrL7tIRvVVATC7KZdtCL5x9x4Z99v7CID1fnujCoGKFSAArtil5cEQQAABBBBAAAEEEEAAAQQQQACBRAkQAOsvBwGwvpVVJQGwHl8mAP5MugO4BN2R6vhZN2A74EyhwPXUkabSoYqcE2krInxNQrDqdADfGh4AP914oRzcr5+i7lAZcI39rzXqKj16qusckJr2A+HXc77v1KmtxjvU2cMluW+p5l+G19m0Z6+ctOh+AmC9396oQqBiBQiAK3ZpeTAEEEAAAQQQQAABBBBAAAEEEEAgUQIEwPrLQQCsb2VVSQCsx5cJgD+d7gDWGxZZ5WWgTsGw/j3lhJH9ZFRdrQzo3VN696yRna3t8srWffLCpr2yXf0zXyUWcDqAvxMdAI/s28c9G9hZd6tfvVDXfx2V/HccUGFwKa5vO78KHf+G6gA++XeLCYBL/GPD5RAoNwEC4HJbMeaLAAIIIIAAAggggAACCCCAAAIIlKcAAbD+uhEA61tZVRIA6/FlAuBPla4DuKfqAG4Y0VfObzhILjlxiLz1kH7Sv5fTFqy6glVH8BMv7ZTfPbtVnnh5p7z65j5p2a/agEvQeczWxgrY6QD+bngA/PeLL5CR/frqvRgaVTW9e0uPujo39D2wbVvoCOf7NX36yoE9u6Vj926Nq1JSSMDpAD753gcIgHlNEKhyAQLgKn8BeHwEEEAAAQQQQAABBBBAAAEEEECgiwQIgPWhCYD1rawqCYD1+DIB8Ey7DmC38zfddXnqYf3lhnePksljDpKhqgs47GtzS5s8t3GP/M9f35Sfr9wi+1UyrBqEpd0JgnW/dq0SeTNQPOIUkdJlnLoz0a/bouYsx6n26IH6Y0wqnQ7gueEB8N8uer+MUAGw1U7Vqsu3RgW+zjINeOeZUnf2OdKxZ49svWuBtP1rnXT07Ck9VM2B/fulprZWBl8xTfo2nCC7V62Ulkcelvbdu4zvv29vs/x1Z+7RxUcPHS4jnS3E1TysnqeLxm9XwXyTHCSnD+xlNd+NKgB++30PEgCb/ExQi0AFChAAV+Ci8kgIIIAAAggggAACCCCAAAIIIIBAAgUIgPUXhQBY38qqkgBYjy8TAF9XggBY3fLEUX3lC+85WC4/eaj0qa2Rv7y8Vf74z62yZY8KDVVwWNenh5x5zGCZOGa4O8FHXtgus+5fJ89v3Ku2Dk51CBf/ahVZ+6zM/84MufLQ3Optz/1Zhty8T2RoJwWsxSdXoGKkPP61w+Us2SY3fOUlud3qWhGDnQD4++EB8KoLz1cdwP2cpF6lpgo7zq8q3O0xoE76Hn+8DJr8fun3trdLhwp7W558QnYufURaX/yHe92ew0dI3YR3y0HnX6D+ebjsV+HwjiUPye6/rZK29es1779PXmreIUf/8s9y9JG5z7vj4XfKg3MHyxn9auM9R9znjzVuioz4xdVSJ8/Ilo9+WXbEcU/fd9PeVjnl/ocIgDvjZ4drIlBGAgTAZbRYTBUBBBBAAAEEEEAAAQQQQAABBBAoYwECYP3FIwDWt7KqJADW48sEwNeqAHiACmUt2imH96+Vj50xTL52/qFyQIW9y/+5XX705Fq57+nNsr/vkFS7ZutOee+xA+VL54+W0486SHbv75Dbn9wkP31qi2zYsd+9f42q6yg0j73DpOkHo+X4qEfctV5u+NwGub2PKrB4ntK3l6oA+CYVAHekA+DOaF/dpQLgH4QHwCudALivfXt0nzHHy7APX+l29rohcvpr5+O/l613L3QD4boz3y1DPnCF9Bg0SLV1q7OeVWdw28aNsvV398jOR5ekRqgwWb0oEavYLpvP+rq87VNvl95R6/zag/LUp34oI8KbzPV+ALqk6kIZmQ6Amz9yo+ywuOemvXvl1PsfJgC2MGQoApUgQABcCavIMyCAAAIIIIAAAggggAACCCCAAALJFyAA1l8jAmB9K6tKAmA9vkwA/PF0B7BFKHnumDr5z/MOUR2+A+XPL74pNy99TR5ds0t21Thdp2o+6TC214E9cuYRveU/pxwjZx8/TF5QW0F/ZtFaeXiN2udX1TlnCLc7uWBEeHv9tWPltjF9ZNs/18qQuZty6ub/xyly5SiRbWtekSF3qP2hM/dVXcP/etb376ql9HAVeAefd3+zyMbXcj8fqbaVdlJIbz5b1TbOvceK9NogsmmL+nyYyKGjU9/PGe/73L1POgB2OoC/9Lzc7p/P8PTW1Rb+7v2dDuAfhgfAf7ngPBmlOoC9rbrj/tr37afKyGs/Kb2GDZeOtjZ3q2fnq/3NLbL3ny9Kx7790vvww6X3kcrE/UYqAO5Qv265527ZtvBXqgG5xt0uukZ9FjqPtpky/IHJatNk9bXuMXlp5m2+uhvkiHvPcZdk+yPnyeY7alPXc7YgP9Aq//tmS/bf1efDBg2Vt/ROf1/9+/YdzfJCzUHyjn7t8pdtuzLXDdblX6+3nDBioAxMb3WenXebNG/ZLi9lPh8gb1NnYPfO/PuFMupXM2SgPC3NH75RtuWNV/P25l/k182trXLa4iUEwHq/vVGFQMUKEABX7NLyYAgggAACCCCAAAIIIIAAAggggECiBAiA9ZeDAFjfyqqSAFiPLxMAX6MC4P52HcBXnT5Ebr30SBnQp6fc+ujr8rWH/yU7DvQWtRO0CqxUAJcOdfe1dUiP9j3yn5MPlRvff6QKfGvkurtflzv+qMJXVevUq5LIA17dkLd+m/xsxksy3WlozQlNj5Sm7w6X4zc2S83XVZCbCWVHS9OiMb6uYTW+8fcy/bDR2fF7XxX54Hul4z2Dc/C2Pau2lf6Baid2Ok2dEPe/VRfv9lflhjfr5baxTptxmzzx26fl7EeC41vliZ8+IGf/Td3DDY/V2G86W0C/KTdcs1k+/qvsfNx7fF9dq1f0c2t1JO9WAfCPwgPgpy44V0b2UWA2XdFqcO2oUdJx2ulS/74LpN8h6T24nU5edw9vtdW3WuiaHgrL+XfnS/16QHWubnjsUWlb/qTsW/N8ytxL+kPm0/e/7pLDTx4o7at/JC9/5b78d+GCb8rRV50kPVuekc0f+qIKVZ1laJGnrvuFfOh9ytv3te9vt8rKrzwmI5ycuuMiOfh/rlEh7ipZuXyYnOqrza0Lu95O2Xj7+2Xd43UyyHvn2lrlqW2flil/vCAVVrtfr8pLZ35Eto3w6tQ9f6XuqQLgzf/2H7LNwn+TOgP49AcfJQDW++2NKgQqVoAAuGKXlgdDAAEEEEAAAQQQQAABBBBAAAEEEiVAAKy/HATA+lZWlQTAenyZAPgq+w7gT589Qm697Ah3V+BP3fWyfO+PW0U180qtCn+d0NcJHnursLdNFTh54UdOGyQ/+OBo6denl3zhd+vk5j9sdIO+Xqp+f3uqPiz0vP6Gt8ptx9aKG5p+WXX1enUjAp263udXHCMd784NdVM6KqBdsErO/rMKXtXtrr9OdRaf4AS6+V8v/PHP0vBrp06FuN9yQtxW2Tagj7hX3b1TbTnz3WG9AAAgAElEQVStzr4NHa/u8etn5ezlqs4Jj/9f6gzgF9TI4wfk3se9x0J1D4uA0O0AvjM8AF7xvkkySm0B3aH+r0b9X6xfVbDbcaBdtrXul/p/+5CMOu990mvoEOlRq5JrZ1GdbZ2dL29raPVr2+7dsnXlX2Tt/J9I3batGvedokLaa+Wgga/L9guvkTc059v3q3fLESo0Dvva/ui58sb3eqinvkQOXnCNDKoL//nI1tVI+PV2ypYffUC2PJjy23ntD+XUyaNDLrZT3rijUXY8XKuqLpJDFnxcBcB/l03T/kMcgbj+m9UZwGc8tJQAWO+3N6oQqFgBAuCKXVoeDAEEEEAAAQQQQAABBBBAAAEEEEiUAAGw/nIQAOtbWVUSAOvxZQLgj9l3AH/pvIPlposOTQXAqqP3e09sdvNAtdGv7Hc+TIe7bSrcdc74/eg7Bsv3rzhc+vXtnQqAl6oAWH3eS3WMevXhYajq8r1DdfkGHnHb6nQg3O84kaEqCHS7NA9Sge1b5CwV+L2wYpU0/FJ95nz+nuNk6wcGyuB1/5Kam95IhbM3q3C2/1752Seek+k16S2jp1wgW686RAZv2CQ1X12bqvu2qlPh7bZ/qC2ob1NbUOfcR3UD/0Z1Az+u7vHhE6VjfF9fXfoeTvDrhMaz/iG3O2HvhxtUXX+R9eoeX1f3sNkG2ukA/klEAHz+JBnRt49Vvuyf2v5+/aXPme+SIz7wQelbX59aDafr11nr9K/tKvx9Y+kjskFt/dxfhb891OfF8+1Py+GLz5P+rz8iL1z3HY16h+xiOWLhx6V/3VrZPuVq2SDt7rbML19+h3zwhlOkt7rWGnUtp+4QVecGwOuWygufuMW9/uBv3COjxqkPM3VTZMSC62TYwBbZ/ePL5PX71SNd/2MZc87hqiv5h/Lil+5V46bIcLdG/VWCxybLq7enl+7Cb8lbrlbdya8tkac/eZv0Vfesd+6pAuCNU1W3cvoVLO6Q/ypsUgHw+IcJgPV+d6MKgcoVIACu3LXlyRBAAAEEEEAAAQQQQAABBBBAAIEkCRAA668GAbC+lVUlAbAeXyYAnq4C4AEhZ+IahJHXThwm37joEBnUv7d89cEN8l8PrHcTrN5qT2evIVQ198pep7tX/b8b33ewfHXKISokrpHr71or3308FabWqt2D29SxscWSv/lz1FbQB4c8Z8t6ueETr8rtqkNXJh4lW6cOFXHC4Rv9ZwCrjt9vfFRuG7dPfvbxf8h09znVGcT/Up28bjI3UZoW+7aMdsJZJwB2OoBvdQLg3WpcU3qcqj/7GNl6heoHfsEfCgeTPjX2lvTYa9TYTAKoAu0fqkDbucccJ2QOjjP4910qAJ4fHgD/efJ7VQCct2e2wcXTL4NaL3eSqhO47bAjZPSsz8vAY1Xo7iyyfwtolf63bt0q63/xU9m79FH3PjVqC+qO1r1FFvczcuQDqQC46dpbDea3T17e0iLNboI+Wy5eMSW7LbN7rVvU55fIob/+hAqAX5dtF1ylgmIP+7My+oFzpZ9X54S4M06WmmfuUGHv78LnO+Wbcsw1bxP56y2y8Lpf58yz4fuPyzve/qZsvmCGms/FqXuqAPiND37B7QCOu8ib9+6Tdy55jA5gvd/eqEKgYgUIgCt2aXkwBBBAAAEEEEAAAQQQQAABBBBAIFECBMD6y0EArG9lVUkArMeXCYCvTHcA6w0LrTrnuL7y1QvrZfxxQ+XBZ7bLTQ+tl/97dbe0OWf/Br7edng/+frFh8p5Jx4k69/cLTPv+pfc9/QOt8oJiZ2M2Ojrvaqj9wrV0esNWqs6e7+mOns/MkY63hWx369bu0+euGu1nP171fF76mjZOkN1+4bd2Aln/0uFs6JC3O+ktnG+4dMviWr6TH29NxUAv/FH1WX8i6iZR4z1rrndu4fRk+cWOx3APwsPgP90nhMA91b1NglzNrzsedAQGTjh3TLkokukX/0h2TN/vRmpQHhfS4vsfPIJ2Xrvb6V1/Xp34+ni9/+cHPWgCmNffVj+dt2tEtmzvH+3/GVHhxw/TJ21q85hbj7n23LGp1W3bxjf60vk+U84YfLFctivr02HsZ9XpzF780l/vjVdd9G35FgVAO9fOklevS3C64Y75YRJRxZYrJ2yY16jrLuvUd3TC4A/p+4Z33+zOkv5zEf+QABs8SPCUAQqQYAAuBJWkWdAAAEEEEAAAQQQQAABBBBAAAEEki9AAKy/RgTA+lZWlQTAenyZAPgj9gHwoXXtcvWEYTLr/aPVDsA18sQL2+W/H94of/rnrpzJHDuyj9z4/oPlA6cNlX372+XXKzbI3Me3yAubDmR2Dz4QGQCrLt0Nqkv3oLEi/cPO61Uh6+1Ol22L/OyqNTJ9utpe+Uy1vXLkl9qy+ddqy+bHDpWmOw/ObCv9wp9UkDvfGZT+3AmA/zMdADvXdwLg630B8DkqAP6gCoCfLBIAh411AmDncycAdu9h8eUEwL8ID4CXTzpbRvRLnXccO4Psqfb0bleJvvp11L99VAZPOld6HjRYnQFcm3MGcIfqBK5RHcDOrx0qtGz52yp546d3yr43Ul3hhe/fKEf95loZUPeKrJ10tWxXl86vb5e+X7tf3qKOfd75o0vktftmyZEPna/O2U19tS49R1508t6a9OcqAH72mpvVvzfK4Xep84Xlb7Lh8s/JlkwWm/5cBcBu3cXfljGqu3fvI+fIa7dFzPfTP5GxBQPgFtn1o4vllXvVte9O3/MKdc+izx/ts7m1VSY8+jgBsMWPCEMRqAQBAuBKWEWeAQEEEEAAAQQQQAABBBBAAAEEEEi+AAGw/hoRAOtbWVUSAOvxZQLgD9kFwE6O1lN1YZ52RG+5ZdpRqgs41Ue7ZPUO+UPTdlm/bb+b4Y0c1FtOP3qAXPz2we7W0Dv2tMuql7fLt1RQvOT53e6Ygh3Ak1Sn71TV6bt2jdR8bkt+CNzWLPNvOk+uPFxt0fzvapvldP0bS38rDQtH56JsWyWyR3Vw1qutryepAHeqCnCX/Vkafu4Fy6or+HTVFXyN6gpe94YKZ//lPIE8PjcdAM/0BcDp+8gzT6tzgdvS91HjN6htp50ziQc70WTEWO/zbSoA/koJAuBfhQfAT046S0b0Uc8WvwFVPUON9D70UBk88WwZeu5k6TUqvQe3CnqdLyfwbW9vl9pevbIdweovAxxQIfD25ctkq9oKetfqv6dCYC9MDpnPsP93nxxyUp20rrpZ/udzD8hpvdW+4Jk653zfz8jb/nKh6tZ+XbaeP13WXXSzHP/xt8muJWfJ2ttVrRuyqrpJN8s7P3Oq9HntYVn9cRXsdjTKEb+5zg2A11/+WV8Ym/5cBcCrr/m2yEW3SMPHT5b2Vd+RlV9+QAZ519uyQ17pUyenDVDPd4mqueZkaXngDHnuewNkkO85duzcKmv295eThvSRPip0PuLu9D0/oO5p4b9ZnQH87qVPEADr/fZGFQIVK0AAHGdp18jiectkQ12DNE6bIOpP/k7+apblCxZJU0u9TJwxRcbEvpu6zvItMmGC7wprFsu8ZRukrqFRpk3o/CeJPXUGdqHAarnl1OmycPxsWTJ3Svr9bpbFMyfLnBVTZf7KWTKuC2fDrRBAAAEEEEAAAQQQQAABBCpHgABYfy0JgPWtrCoJgPX4MgHwNLsA2DkW1unarattkyvPHCJXnDFcxh6hglonKFNfW1rapIcKAocMUOGc+mrZ64SkNVLXN/Xvv/zTFrllyRvyzNq9bnYX/aVC1B+oANZp6nVC4KuX5ZbOulw6JqnwefdOueHaf6gtmlX9952O4FZ54oc/l7Pv9crHyuP3vFPOqtsrP7vyOZl+rgqWp6WD5cw11TnAS9LnAO9SHb/XOYFv+npOB7D7795X2H3S43epuVznm0vUWCcAvrEEAfCC8AD4iXPeLSPVGcDOmjsd2nF/HfiOM+SwGz4rvYYOlY62Nqlxun/VV+vmTbLtORV4798v/UYfJYOcc4GdLxUIq8TS/ceNC38lb/zsJ+793c/U98Ln8QU5bslkcU4sllfvl59cPtvXOTxHLv0/J/xVw5/5vjz7uXuk5pLvyAkqsK11aj+gat2QNVsnO/8m/7rsMyp8vUyOTAfAqX/3HNKfb31Ynr76W2p+l8nR91wndXU7ZcMt75aH7vJdr+Xvsl6N3azC5GN++8lUza2qZqH7Sqv7TpP3/eFzUj/wdXlz8pWyVtWNvueTqdD5A7PUuPj+zfv2ycSlywiAC/4ewTcRqHwBAuA4a1yGAXDzclmwqEla6ifKjCkEwHFWvXrGEABXz1rzpAgggAACCCCAAAIIIIBA1woQAOt7EwDrW1lVEgDr8WUC4KkqAO6nukgsuhNrVHLbocYP6NEqbz+8l1xy2nC56B0j5ehRA3Im89rmPbLk780y9vCBcubxqU7hlr0HZPmanfL5u9bJs+v2Fp6H0237Id95v3mPqrZ1/h+1rfMj6UDuqhOlY4IbJeZ9bWtaK0P+e5O6XzpYzp1qtr7lTRUovyK3O3VOoFyjAuBPqADY7xVxnxeWq22h71SX6lBj71BjO9LhcWYr4PTnTgD8JRUAW2wRLHvUFtALowPg4b17W4W/zvvSt+EEGXXlx2TwSSerazlE6v9Tn6976AF5ef6dMlD9a78JE+Xoj/679B4yNBMA71q7Vjbd82vZseShVOjbs1Y62lWAHBVGX3KbjP3EyaqzPOJr7RL5+8e+mR5/qbxlkRPGRtTu/Ku8dtks2dpxqRylQlsnjHUC4GwYm/78TRUAz/hWan6f/YW89dwj8i6499Gz5YWb0yHurJ/LySE1zqD2p78nq51w2gmdVQA82LnnpZ+WZovwfZPqpD7798sJgPV+e6MKgYoVIACOs7QVFADHeXzGVLgAAXCFLzCPhwACCCCAAAIIIIAAAgh0mwABsD49AbC+lVUlAbAeXyYAviIdAOsNC63yslD3m217ZMyonnLCof3k8GG9ZUBvdXas+mptOyCvNu+Tf2xolaNG9JaPnnWwXDq+3v3e7tZ2eeBvO2Te45vlied3SnvhVmCZ/61T5MpDAlNxum2vcbptA1/nqdD4w7mh8QvOeb3z/HVHStOvhmfOAVYPIU/88ml59b3OfVSn8IdUp7DTAfwjZwvoiPvMUGHzu7Nhc+49osamP9/eLDWff81iBdRQJwC+KzwA/v173iUj1RbQNvmyE9bWOCnrMcfKoY2XyYjxZ8qBfa2y7sEHZNsjD0n7S/90r98xeIgMUCHwkR/4oPSrr5eWV16WtYvukba//1X2v7HB4O8ZXCZv+d1MGRgIdvc+MlGed470de6l/pf69YtywtLzU13D7tdO2fmDC2TfBctk2BGvyZZJH1EbRqevp8LYtZfcIM2Z8enPVQD8VydU9j5XIfDbzlPbhKe/Qu+rguqTrn2bpPqgU1+5dZfJsc4zqHuuU/dUf93A4Plz/z5AszoD+D1/+CMBsN1PCaMRKHsBAuA4S0gAHEeNMeUiQABcLivFPBFAAAEEEEAAAQQQQACBchMgANZfMQJgfSurSgJgPb5MAHy5CoD72nUAe0mc07F5oOOA0xSaPgdWxWmZdNhpE3Y+V/+fOi/2HSpb++aH3iKnHTs4sx30N+9/Q/7znvWyv03VWHQk2yWdao5WSWk3jd+rAuC7IwLgs98lw/uoDmCbqfXoITVq3far//V/5wQZed5kObBnj7ystnXut2mju62zsyX0ARVU7lDbOx/pdAqPPUman1ohmxbfJ/3277O7v/Pq2My/zMdvbt0n732cAFjvdzeqEKhcAQLgOGtbIABOn6nrv2rB83VD6usnzhD/Ls2i/opR+BnA3ufBZ8g9K7h5+QJZ1NSSU5SZU6EzgLXmJrJm8TxZtqFOGhrPFXnUOas4e6v8Z4njzZiuFTAMgJsXy8zJc2SFb5JT56+UWYGDglffcqpMXzheZi+ZK1P8x01746fOl5XuoNzzhtWBxGpc+uJ5NcHPu1aKuyGAAAIIIIAAAggggAACCJgJEADrexEA61tZVRIA6/FlAuBL02cAd3Ho2bO9Vd56WI185fKj5eIzRqnQ94B85hevyfcefbO6k76467BbBcC/DQ+AH5v4Thnet4+7XbO7d7Plr3vUNdr69XcD4dpdLdJXhcPB6+5WHcftaqvnnm37pa8KhXs4NZb3rebxzfv2yzlP/IkOYL3f3qhCoGIFCIDjLG14ABwWtGauXtcgjdMmSDb3igpv0yNyzuoNCYC9M30jp+8EstNkgrqheQBsMjcvAI6aSHYecaQZ0x0C+gFwKtSNmGMmrE19P04APHXqQlkYuP7U+UvkuHmTZY4/cVbXHz97iczNSZa7w457IoAAAggggAACCCCAAAIIFBIgANZ/PwiA9a2sKgmA9fgyAXBj6TqAvc5ZZ9NnNxN0ejZ9bZsdBzrkgPqe85G7zbM6B/b8k3rLWScMlHVbWmXps3vlBWef3LghaDWPczqAF4UHwEudALh3r5KEv5mg1x/mqu5fUV2/zvfcM3RDQuaoz6s51DUJ45v3tsqkJ1cQAOv99kYVAhUrQAAcZ2nDAuD0ZxIMPL0wNffzbCgbqPcFu9nO4fwAONV1K5LfXezNI/A977o5wbJ69pAOYLO5+QNg/7P4QuTgPeOQM6YLBTQD4NW3yKlu+jtV5q+cJdmGX6+DV33H1wlsHgA7j+y7duZ+6uPxs2XJ3Cmpv1Dhfe7/rAu1uBUCCCCAAAIIIIAAAggggIC+AAGwvhUBsL6VVSUBsB5fJgC+qHs6gN2TgVUS3LN9jwoPd6uthXuL9OqnPlMnqlbzXr9xQ2ynA/i+8AD4kQlnqA5g5Rv32sFxTrTf0+noVf/vgAp+w65bq7aEVv/X4XyzzQmH1XqX6v5VeJ3mffvkvCf/lwBY77c3qhCoWAEC4DhLaxIAh10/PBTOVHphbaZrOGoL6PC5ewFuTjisHQCbzi0bAOeF0d4W0gTAcV6ybhyjFwBHBrruzNPX8HUBxwmAc7eSTl9TgttIe58Hg+huJOTWCCCAAAIIIIAAAggggAACoQIEwPovBgGwvpVVJQGwHl8mAL5QBcD9/Id76Y2nKmECe1QAfH94ALxkwumqA1gFwISwZRtCN+/dJ5P/+BQBcMJ+7JgOAl0tQAAcRzx8C2ivK9d/xfDzfwucIewODga+OgFw/rbN8QJg07n5zwBObTmd+YoKneOQM6YLBXQC4GyXb8GJ+bpyzQPgYNCbezZwtuOYALgLXw5uhQACCCCAAAIIIIAAAghYCRAA6/MRAOtbWVUSAOvxZQLgKektoPWGUZVUAWcL6MXhAfBD7zpNRvTu43bjel25/JrqTi4Xhy3qDODz//gXAuCk/vwxLwS6SIAAOA50dEgaFgKn7lAvE2dMkTHuP+uGrN6WymEBcJFzetVdOjcAzm73nHrmkLN+CYDjvFwJGKMTAHuha7HpZrtyzQPgqK2lg58TABdbBb6PAAIIIIAAAggggAACCCRFgABYfyUIgPWtrCoJgPX4MgHwBSoA7qNaQOgOLdvuUHdr5VYVAD8QEQCfeZoMU2cAl0vYyTzzw+nN+1rl/X9aSQCs99sbVQhUrAABcJylLRbgOtcMCWgzWyEXG1+8AzgYNNdPnCFTUumy2G0BbTo3OoDjvEHJHqMTAEd140Y/GQFwsled2SGAAAIIIIAAAggggAACXSFAAKyvTACsb2VVSQCsx5cJgM+nA1hPLOFVTgfww+EB8APvPCW1BTRfZSvgnAF8wZ9XEQCX7QoycQRKI0AAHMexWEgavGaw3vSc3WAgXOj+2eA5Xgew6dwIgOO8QckeoxMAq1N+bzlVpi8UyT2nN/rJouqbF8+UyXNWOBeSlbOcjZ2jwmW2gE72e8PsEEAAAQQQQAABBBBAAIHiAgTAxY28CgJgfSurSgJgPb5MADyZDmC3g7bcO6CdDuAlEQHw+FNkqNsBXN5NztU8/2a1BfSUFQTAer+7UYVA5QoQAMdZ25AA1tvuOGer5/S11yyWecs2OHsyS+O0CeIck+t16aoPpaHRd3Zu5jr+LZwjAuDgWG9r6fRt4wXApnMjAI7zBiV7jF4ArBJgOdVJgNVXMATOD3XVe+UFvb5zgdWHMnPyHFHxLwFwsl8KZocAAggggAACCCCAAAIIlESAAFifkQBY38qqkgBYj88LgEdculy27RukN4iqxAocPWKvrPnp6Tkdot4aPzJpotS17lXpr0q6a1SMyq9l59B28CEy8Tf30gGc2J9AJoZA1wgQAMdxDu/AjT7/17lH/hm5Bet9YXF2O+nsOcKF75V+psyW0+rffcGyO5uGRpk2QUXR6XA6JyxW39efGwFwnDco2WM0A2D1EF5Xb/jzBM7q9Ye9vgHjp04VWbhQVtABnOzXgtkhgAACCCCAAAIIIIAAAiUQIADWRyQA1reyqiQA1uNzwsEDBw7Iv9/+ovxyyTbp6NGL9tAy7QSuObBfPjx5sPz0+mOlR48eKuN1emWdnDe1xk03zZEND94vvdT3CH/LLwTfr9ay/n1TpOHG2Tnrq/eTThUCCFSSAAFwnNUssAWz1+3rv2xOmBu4X0i9/zzfVHWwAzj1aVhI6wa5DU2yYFGTtATum+06dv4QmCgznEODIwLg9A1Sncu+r/y5EQDHeYOSPUY/AHafw9cJnHmuTJgbeNJACDx+9hKZO35FqguYADjZrwWzQwABBBBAAAEEEEAAAQRKIEAArI9IAKxvZVVJAKzP197eLnta2+WISx+Vbbt6ivQ+SDpq+pT/dshVsldwTUerSOubMrjfPnn93gukf99aNyD0fzlr3L53r9w7+T0iu1rkoNpa6aUC4iohKuvnbFUB/rb9bbK/f3+54tEnpLZfv7z11f9ppxIBBCpBgAC4ElaRZ0AAAQQQQAABBBBAAAEEEEAAAQSSL0AArL9GBMD6VlaVBMD6fN4Wwfv2t8tNi56RR/6+Vv768hb9C1DZrQJvP3qYnHfy4XJj40nSu1fP0O2BvTVu379fmn7xM1n/1P/K1hfXdOu8ubmewJBjx8ghp58hDR+5Unr26sX2z3psVCFQ0QIEwBW9vDwcAggggAACCCCAAAIIIIAAAgggkBgBAmD9pSAA1reyqiQANuNztgh2/ucEhd7/zK5AdXcJOFs9e/9zOn+D3b/evFjj7lohu/vqrq/dXRiNAALlJEAAXE6rxVwRQAABBBBAAAEEEEAAAQQQQACB8hUgANZfOwJgfSurSgJgcz5/+Ov8M1/lIeAPCL1zf6NmzhqXx5r6Z2myvuX3dMwYAQTiCBAAx1FjDAIIIIAAAggggAACCCCAAAIIIICAqQABsL4YAbC+lVUlAXB8PsLf+HbdNbJY8BucF2vcXSsV776m6xvvLoxCAIFyESAALpeVYp4IIIAAAggggAACCCCAAAIIIIBAeQsQAOuvHwGwvpVVJQGwFR+DEUAAAQQQQCChAgTACV0YpoUAAggggAACCCCAAAIIIIAAAghUmAABsP6CEgDrW1lVEgBb8TEYAQQQQAABBBIqQACc0IVhWggggAACCCCAAAIIIIAAAggggECFCRAA6y8oAbC+lVUlAbAVH4MRQAABBBBAIKECBMAJXRimhQACCCCAAAIIIIAAAggggAACCFSYAAGw/oISAOtbWVUSAFvxMRgBBBBAAAEEEipAAJzQhWFaCCCAAAIIIIAAAggggAACCCCAQIUJEADrLygBsL6VVSUBsBUfgxFAAAEEEEAgoQIEwAldGKaFAAIIIIAAAggggAACCCCAAAIIVJgAAbD+ghIA61tZVRIAW/ExGAEEEEAAAQQSKkAAnNCFYVoIIIAAAggggAACCCCAAAIIIIBAhQkQAOsvKAGwvpVVJQGwFR+DEUAAAQQQQCChAgTACV0YpoUAAggggAACCCCAAAIIIIAAAghUmAABsP6CEgDrW1lVEgBb8TEYAQQQQAABBBIqQACc0IVhWggggAACCCCAAAIIIIAAAggggECFCRAA6y8oAbC+lVUlAbAVH4MRQAABBBBAIKECBMAJXRimhQACCCCAAAIIIIAAAggggAACCFSYAAGw/oISAOtbWVUSAFvxMRgBBBBAAAEEEipAAJzQhWFaCCCAAAIIIIAAAggggAACCCCAQIUJEADrLygBsL6VVSUBsBUfgxFAAAEEEEAgoQIEwDYLs0YWz1smG4KXqJ8oM6aMsbkwYxFAAAEEEEAAAQQQQAABBBBAAIGKEyAA1l9SAmB9K6tKAmArPgYjgAACCCCAQEIFCIDjLUzz8gWyqKml4OD6iTOEHDieL6MQQAABBBBAAAEEEEAAAQQQQKDyBAiA9deUAFjfyqqSANiKj8EIIIAAAgggkFABAuAYC9O8XBYsahIn/g0LedcsnifL3Lbgepk4Y4rQCxzDmCEIIIAAAggggAACCCCAAAIIIFBxAgTA+ktKAKxvZVVJAGzFx2AEEEAAAQQQSKgAAbD5wnjdv3UNjTJtwvDQC3ghMF3A5r6MQAABBBBAAAEEEEAAAQQQQACByhQgANZfVwJgfSurSgJgKz4GI4AAAggggEBCBQiAzRdGJwAueNU1i2VeqkU48xXdSVwnDY3TJCdn9jqQfWcNp+Y0UHUcHyf/yJxLnDs225mcum2hAFt8Xc7eJMPDbO8c5JB5mtMyAgEEEEAAAQQQQAABBBBAAAEEKliAAFh/cQmA9a2sKgmArfgYjAACCCCAAAIJFSAAjrEw/nDUF8IWv1KzLF+wSCKPDg5cKxXYmgXA9fUbZIOXLdc1SOO0CTJcou8bFgIHg+Kc58p7XgLg4utOBQIIIIAAAggggAACCCCAAAIIOAIEwPrvAQGwvpVVJQGwFR+DEUAAAQQQQCChAgTA8RbG6wLOG50JXfOvmx0TCHV9gbI/kDUPgJ1TifMD4+x9fWcSZ+4ZqM90JwfPL86GyGxrHe+dYXix13oAACAASURBVBQCCCCAAAIIIIAAAggggAAC1S5AAKz/BhAA61tZVRIAW/ExGAEEEEAAAQQSKkAAbLMwhTt6c4NSrzZiq2QvkPUFyHEC4PyO3uj7hm1lHXlPlynd7WvU9Wzjy1gEEEAAAQQQQAABBBBAAAEEEKgkAQJg/dUkANa3sqokALbiYzACCCCAAAIIJFSAALiEC1Pw3Nx0eBrZIewFtdnO2zgBcH53brH7+p+/yBbVXmmBLucSanIpBBBAAAEEEEAAAQQQQAABBBCoMAECYP0FJQDWt7KqJAC24mMwAggggAACCCRUgAC4cxYms+1yJiwtFsTmd+p2fQDsnedbzCS4PXSxer6PAAIIIIAAAggggAACCCCAAAIIcAawyTtAAGyiZVFLAGyBx1AEEEAAAQQQSKwAAbDp0hQLcr3reWGqF5YWG5ekDmACXtO3gnoEEEAAAQQQQAABBBBAAAEEECguQAdwcSOvggBY38qqkgDYio/BCCCAAAIIIJBQAQJg04XJbpOcv92y71p5Z/rGPQNYJHifTHex7yxe77P8ORW4rzdH33VSXcf59zRVoh4BBBBAAAEEEEAAAQQQQAABBBAIChAA678TBMD6VlaVBMBWfAxGAAEEEEAAgYQKEADHWJg1i2Wek5I6X77wNHMl31nAdQ2NMm3CcPdbmeBW6qShcZqkP3a+IQsWNUmLqgmt95+56z9nWCsA9t/X39kbEWT7nk0neI6hxxAEEEAAAQQQQAABBBBAAAEEEKhSAQJg/YUnANa3sqokALbiYzACCCCAAAIIJFSAADjewmTD3ALjQ8Jhr8M2dJQ/6HUK/GGvb0Bdfb3Ihg3SohkAqwvJ8gWLpMlJmINfwXuq7xecowS3h/a2ug6E2vFYGYUAAggggAACCCCAAAIIIIAAAhUsQACsv7gEwPpWVpUEwFZ8DEYAAQQQQACBhAoQANssTFSwWiQM9XcQp28fuZ10IAR2O4QbmlIdw9oBcOomecFuWPeyxxEyx9BuZyEAtnmDGIsAAggggAACCCCAAAIIIIBANQkQAOuvNgGwvpVVJQGwFR+DEUAAAQQQQCChAgTACV0YpoUAAggggAACCCCAAAIIIIAAAghUmAABsP6CEgDrW1lVEgBb8TEYAQQQQAABBBIqQACc0IVhWggggAACCCCAAAIIIIAAAggggECFCRAA6y8oAbC+lVUlAbAVH4MRQAABBBBAIKECBMAJXRimhQACCCCAAAIIIIAAAggggAACCFSYAAGw/oISAOtbWVUSAFvxMRgBBBBAAAEEEipAAJzQhWFaCCCAAAIIIIAAAggggAACCCCAQIUJEADrLygBsL6VVSUBsBUfgxFAAAEEEEAgoQIEwAldGKaFAAIIIIAAAggggAACCCCAAAIIVJgAAbD+ghIA61tZVRIAW/ExGAEEEEAAAQQSKkAAnNCFYVoIIIAAAggggAACCCCAAAIIIIBAhQkQAOsvKAGwvpVVJQGwFR+DEUAAAQQQQCChAgTACV0YpoUAAggggAACCCCAAAIIIIAAAghUmAABsP6CEgDrW1lVEgBb8TEYAQQQQAABBBIqQACc0IVhWggggAACCCCAAAIIIIAAAggggECFCRAA6y8oAbC+lVUlAbAVH4MRQAABBBBAIKECBMAJXRimhQACCCCAAAIIIIAAAggggAACCFSYAAGw/oISAOtbWVUSANvwPSO/vP7H0hS8xLir5RtXnWRzYTV2oyy76evyyKZx8qHbZ8gJllfTG67u+dhGmXiO7dz17kZVqQQC7+HIC+XTN06SEaW6fKdeJ/+de/7OmfKr1SPlvC99RSaO6tSbpy8e8rP2zDz50k9Wy/ApX5bPnBN3Evw8dcXqcQ8ECgkQAPN+IIAAAggggAACCCCAAAIIIIAAAgh0hQABsL4yAbC+lVUlAXA8vs2PfU2+s3hTwcENH5srH46dpXZxALxxqdz6jfuluSThdTxTRsUR8N4T39hyWcOId64iAmB+nuK8zIxBoOQCBMAlJ+WCCCCAAAIIIIAAAggggAACCCCAAAIhAgTA+q8FAbC+lVUlAXAMPi/cUUPDQt5UgOVc16Z7lwA4xspU4RCv+9fmXesmtiQHwLYkBMC2goxHoCQCBMAlYeQiCCCAAAIIIIAAAggggAACCCCAAAJFBAiA9V8RAmB9K6tKAmBzPq/7t9D2sF4IHL8LmADYfGWqcUQ6AC6rbZ/T60QAXI0vLM+MQJcKEAB3KTc3QwABBBBAAAEEEEAAAQQQQAABBKpWgABYf+kJgPWtrCoJgM35dALgglf1dRB7dflBcYEAWGt8dgbZjuTUZ8HgOmw7a72zT0O2H3bvYNqNmnuGrXvvcc9Eb0mt+fzZrYRniNzpnKecNYkM5tNnv/rXr9jaSKbj23l07/zngE3UtsyazxL2PoVvQ56yH+FuUT5K/fMZsipzTnXgXN2uflbfQxR65/xbQJ+w2r/VeoFzgS0cQ8/bjjoDOMTM7OfJe9e78oxj89/jGIFApQgQAFfKSvIcCCCAAAIIIIAAAggggAACCCCAQLIFCID114cAWN/KqpIAOAafP2wyPG81GMbm3D3nWuEBsP5458pRAW1uCBwrAA4J3HIlNQOuiOsMHzdOZPXqvDOJTZ6/YK0E5xdt5T5XxNo0jFstTe5239mvho99WY5YnBs4O98NBoUmzxL2luoEwDnzy3QJd/2zBuevEwA3qFegaXXwnO3898rWUTcALnjut68Du/DPEwFwjN9xGYJAbAEC4Nh0DEQAAQQQQAABBBBAAAEEEEAAAQQQMBAgANbHIgDWt7KqJACOxxcZBhXaijfTPRjskM0Gctlu05AA2Gi8SHaOvvtlAtdAkGZ4ZqkXuuV3Cme7eYt3EfuCSH/A6u+yDP1cx08kGwz6nzX8nlmrCJecANcfoPrm4p+3/z3wPg/7LK9bOuxdKPSOhm8BHfk86lJd/qxR0y+4BbQzKHzdct4rw5+J8KlE/6xl7xUV3Hpj7X6e4v0uxCgEECgmQABcTIjvI4AAAggggAACCCCAAAIIIIAAAgiUQoAAWF+RAFjfyqqSANiGr3AnZXDrYP/WthNHBe+bDpjythDOBozxxud3TIZuYW0YABdS094i27tnSGieCSl9AbDZ82cD4Lwg2gsN86wjupbz5hkV0kaFhN7ncdeykHbhADg/hI8ILL1bdMKzRs6+SABcfN28NY7qNg/+TEXNxCYAjrhmCX+ebH6HYiwC1S5AAFztbwDPjwACCCCAAAIIIIAAAggggAACCHSNAAGwvjMBsL6VVSUBsBVf7uCC55AW2XbXu1LeNr1eaGg6PjwYNA3j9HXy51e0AzjqnFXnpnkBmunzFwgH865dzCoYEEaFqFHnNgcDYPNniV6HwgFw/vnFXf2sBd6gggFwSKhbgncifDY6AbC/ozx7lch3nABY/7cOKhHoRAEC4E7E5dIIIIAAAggggAACCCCAAAIIIIAAAhkBAmD9l4EAWN/KqpIA2IovcnCmgzUT6Ga3Ri58x2Dg6/276fhiQV9gFsaBVfEQs7QBsOnzd0YA7IWSUUGvbgBs/izR70xnBcCletYCb7t1AFwqR70A2HmS6POGA9uSG/88dc7vQ1wVgWoXIACu9jeA50cAAQQQQAABBBBAAAEEEEAAAQS6RoAAWN+ZAFjfyqqSANiUTzdYjer6DJ5fG3X/qK5T3fG680zf3zCwCgZh/k5T7S2gY3UA6z5/ZwTAUeG8t4a6AXBUnem76NR3VgBcqmct8EzWAXCpHPUD4OzThPwFCP951YY/T3FWnjEIIFBcgAC4uBEVCCCAAAIIIIAAAggggAACCCCAAAL2AgTA+oYEwPpWVpUEwKZ8Uee/Bq4Tcr6tF5rmb8sbNof8UCreeJ2tdNX9jQKrQuFy1qdoB3CsM4BF9PxMAuC45+IGw2jdADjbSar7LNFvqWkA3PXPGjl36wC4VI5xAmD/U4WsgdHPk+nvQdQjgICuAAGwrhR1CCCAAAIIIIAAAggggAACCCCAAAI2AgTA+noEwPpWVpUEwDH40p2r7kh/1593Kd9ZwDkhqG9cMPjLbBmduV50KOXcpvh4kcw1xR9URgTYRoGV190cDJdzt+QtGgCLr4vS7xjla+RnEgD7rQLPFLqWtltAqwU0fJbot9Q0AO6GZ42afAkC4NI4agTAmfcgpAPdW8vMdu/qgY1+nmL8HsQQBBDQEiAA1mKiCAEEEEAAAQQQQAABBBBAAAEEEEDAUoAAWB+QAFjfyqqSADgeXzZcLTA+JByOPkPUuU5YUJsbOOmPd65X4Jxef1jlli6VW79xvzSnH6dYeFt4HumLhIXjQa7AffM0A9cwef5UrWYHtLpxwWvneJUgAC52v5x3odA7ah4AO1fr6mcNfYKId66k66blqBEAFzOT6L844Dx79ucp6i9PxPt9iFEIIFBYgACYNwQBBBBAAAEEEEAAAQQQQAABBBBAoCsECID1lQmA9a2sKgmAbfiiAtaQ0NF/G3+Hq/d5Xlha4HxTrfHZG+aFfRHBbE6orRHehoWIbtA17plUmBwMmSOpczuH3SD8S0fJEucaYfPQfH7TINGdXsi187dpLk0AHHW/0K7yYnYBa28tC24x3dXPGvIMYe9cqdZN31EvAI5cr4j3PPzniQDY5ndcxiJgKkAAbCpGPQIIIIAAAggggAACCCCAAAIIIIBAHAECYH01AmB9K6tKAmArPgZ3lkA6nCzWidxZt+e6CCCAAALlL0AAXP5ryBMggAACCCCAAAIIIIAAAggggAAC5SBAAKy/SgTA+lZWlQTAVnwMthGIPFc12xFcsIPV5t6MRQABBBCoeAEC4IpfYh4QAQQQQAABBBBAAAEEEEAAAQQQSIQAAbD+MhAA61tZVRIAW/Ex2EqgwBnFznU1tqG2uj2DEUAAAQQqWoAAuKKXl4dDAAEEEEAAAQQQQAABBBBAAAEEEiNAAKy/FATA+lZWlQTAVnwMLoFA2FnCdP6WAJZLIIAAAlUuQABc5S8Aj48AAggggAACCCCAAAIIIIAAAgh0kQABsD40AbC+lVUlAbAVH4MRQAABBBBAIKECBMAJXRimhQACCCCAAAIIIIAAAggggAACCFSYAAGw/oISAOtbWVUSAFvxMRgBBBBAAAEEEipAAJzQhWFaCCCAAAIIIIAAAggggAACCCCAQIUJEADrLygBsL6VVSUBsBUfgxFAAAEEEEAgoQIEwAldGKaFAAIIIIAAAggggAACCCCAAAIIVJgAAbD+ghIA61tZVRIAW/ExGAEEEEAAAQQSKkAAnNCFYVoIIIAAAggggAACCCCAAAIIIIBAhQkQAOsvKAGwvpVVJQGwFR+DEUAAAQQQQCChAgTACV0YpoUAAggggAACCCCAAAIIIIAAAghUmAABsP6CEgDrW1lVEgBb8TEYAQQQQAABBBIqQACc0IVhWggggAACCCCAAAIIIIAAAggggECFCRAA6y8oAbC+lVUlAbAVH4MRQAABBBBAIKECBMAJXRimhQACCCCAAAIIIIAAAggggAACCFSYAAGw/oISAOtbWVUSAFvxMRgBBBBAAAEEEipAAJzQhWFaCCCAAAIIIIAAAggggAACCCCAQIUJEADrLygBsL6VVSUBsBUfgxFAAAEEEEAgoQIEwAldGKaFAAIIIIAAAggggAACCCCAAAIIVJgAAbD+ghIA61tZVRIAW/ExGAEEEEAAAQQSKkAAnNCFYVoIIIAAAggggAACCCCAAAIIIIBAhQkQAOsvKAGwvpVVJQGwFR+DEUAAAQQQQCChAgTAZgvjePGFAAIIIIAAAggggAACCCCAAAKdIzB27NjOuTBXTYQAAbD+MhAA61tZVRIAW/ExGAEEEEAAAQQSKkAAnNCFYVoIIIAAAggggAACCCCAAAIIIIBAhQkQAOsvKAGwvpVVJQGwFR+DEUAAAQQQQCChAgTACV0YpoUAAggggAACCCCAAAIIIIAAAghUmAABsP6CEgDrW1lVEgBb8TEYAQQQQAABBBIqQACc0IVhWggggAACCCCAAAIIIIAAAggggECFCRAA6y8oAbC+lVUlAbAVH4MRQAABBBBAIKECBMAJXRimhQACCCCAAAIIIIAAAggggAACCFSYAAGw/oISAOtbWVUSAFvxMRgBBBBAAAEEEipAAJzQhWFaCCCAAAIIIIAAAggggAACCCCAQIUJEADrLygBsL6VVSUBsBUfgxFAAAEEEEAgoQIEwAldGKaFAAIIIIAAAggggAACCCCAAAIIVJgAAbD+ghIA61tZVRIAW/ExGAEEEEAAAQQSKkAAnNCFYVoIIIAAAggggAACCCCAAAIIIIBAhQkQAOsvKAGwvpVVJQGwFR+DEUAAAQQQQCChAgTACV0YpoUAAggggAACCCCAAAIIIIAAAghUmAABsP6CEgDrW1lVEgDH59uzZ4+sX79etm3bFv8ijEQAAQQQQAABV2Dw4MFy2GGHSZ8+fUoiQgBcEkYuggACCCCAAAIIIIAAAggggAACCCBQRIAAWP8VIQDWt7KqJACOx/fSSy+5A0eOHCkDBw6MdxFGIYAAAggggEBGYOfOne5frKqtrZVjjjnGWoYA2JqQCyCAAAIIIIAAAggggAACCCCAAAIIaAgQAGsgpUsIgPWtrCoJgM35nPDX6VIaNmyY+WBGIIAAAggggEBBAScEdnbZsA2BCYB50RBAAAEEEEAAAQQQQAABBBBAAAEEukKAAFhfmQBY38qqkgDYjM/b9tn2P0qb3ZVqBBBAAAEEqktgzZo1Mnr0aKvtoAmAq+ud4WkRQAABBBBAAAEEEEAAAQQQQACB7hIgANaXJwDWt7KqJAA243O6f9n22cyMagQQQAABBEwFnO2gN23aZNUFTABsqk49AggggAACCCCAAAIIIIAAAggggEAcAQJgfTUCYH0rq0oCYDO+VatWySmnnGI2iGoEEEAAAQQQMBaw/TOXANiYnAEIIIAAAggggAACCCCAAAIIIIAAAjEECID10QiA9a2sKgmAzfhs/2O02d2oRgABBBBAoHoFbP/MJQCu3neHJ0cAAQQQQAABBBBAAAEEEEAAAQS6UoAAWF+bAFjfyqqSANiMz/Y/RpvdjWoEEEAAAQSqV8D2z1wC4Op9d3hyBBBAAAEEEEAAAQQQQAABBBBAoCsFCID1tQmA9a2sKgmAzfhs/2O02d2oRgABBBBAoHoFbP/MJQCu3neHJ0cAAQQQQAABBBBAAAEEEEAAAQS6UoAAWF+bAFjfyqqSANiMz/Y/RpvdjWoEEEAAAQSqV8D2z1wC4Op9d3hyBBBAAAEEEEAAAQQQQAABBBBAoCsFCID1tQmA9a2sKgmAzfhs/2O02d2oRgABBBBAoHoFbP/MJQCu3neHJ0cAAQQQQAABBBBAAAEEEEAAAQS6UoAAWF+bAFjfyqqSANiMz/Y/RpvdjWoEEEAAAQSqV8D2z1wC4Op9d3hyBBBAAAEEEEAAAQQQQAABBBBAoCsFCID1tQmA9a2sKgmAzfhs/2O02d2oRgABBBBAoHoFbP/MJQCu3neHJ0cAAQQQQAABBBBAAAEEEEAAAQS6UoAAWF+bAFjfyqqSANiMz/Y/RpvdjWoEEEAAAQSqV8D2z1wC4Op9d3hyBBBAAAEEEEAAAQQQQAABBBBAoCsFCID1tQmA9a2sKgmAzfhs/2N0wbs992O5fM5SX8kkmX331XKi2RRzqjc9eqN88s7RBa+TqnkxZ9yxV31Pbjp3ZOid8+sLz9O03uJxGYoAAgggUEECtn/mEgBX0MvAoyCAAAIIIIAAAggggAACCCCAAAIJFiAA1l8cAmB9K6tKAmAzPtv/GB11t+d+fLnkZL+ZwmPlqu/dJBFZbOHJZwLl6IA2+r7q0sdeJd+76Vzxx8CF6ifNvluuDqTVpvVmq0E1AggggEAlC9j+mUsAXK5vx2Z56I7lctP2/PmffvIEuXXyiHJ9sATMe43c/s3n5G53JkPkR188W8Zazcp/vfSFjjhR/jRtjNVVy2dwqT3L58mZKQIIIIAAAggggAACCCCAQK4AAbD+G0EArG9lVUkAbMZn+x+jQ++26VG58ZN3youSG/ZmwtOQILbYrHO7biMC4ExAHAiZM/NxMmBfJ3BEfeZewXma1hd7KL6PAAIIIFBVArZ/5hIAl9/rsmXJg3Lh31uLTLyP3Dj9/fK+UeX3fN0/41IGluFBfWWH9Mpvgcj1mYC7lJ7d/3YwAwQQQAABBBBAAAEEEEAAgfgCBMD6dgTA+lZWlQTAZny2/zE67G5e0JvfQbtJHr3xk3LniwZdwL7wVo6dJJNkqSx9MSwALnJt7zq+UNcLenXnaVpvthJUI4AAAghUuoDtn7kEwOX1huiFv94zlaJ7tbx8SjPbEgaWG/8in5m/Tp5yJ1b565F5P6uqw7k0bx1XQQABBBBAAAEEEEAAAQSqQYAAWH+VCYD1rawqCYDN+Gz/Y3T+3bwgNrxL1wtRC53J67+mFyan6iUdIIdd+zn58eVzVDwctT10+vtGAXDutYoHwPZnHJutHtUIIIAAAuUkYPtnLgFwGa12Tpio5n3QYXL/J94hw3yP8OyCRXLN69kPLn9/o1w/royeMRFT7aQAOGS9EvG4pZrE6sflzAe3pq5GAFwqVa6DAAIIIIAAAggggAACCFSUAAGw/nISAOtbWVUSAJvx2f7H6Py75QetOTXeNsqTZsvdwQN2i069cLhccLjXAey/b8RW1ZktoINzNK0v+jwUIIAAAgiUs8BZZ50ly5Yty3mEiRMnyhNPPBH6WLZ/5hIAl8/bkhPuFgjY/j97dwInR1nnf/w3uY8JJORiQG4hBIEFBQExRpRAUMIRLsl6wApBQRTFa0XNouL6V0AQFc2quMoGQYxAOMKhHFGzuKBCkBBQrgBDkgm5JsckM5n/U91d3VXVT3X9qp/OpLv6M/vfPzDzPFXP836qe/bV3/k9T75dfLWprYrYFhQH2+W2LD70hUA1q+dWqaLVtvWxbVvqYDvvegfKy5GzjYvbJUcD8Ar3187Rvvr2ADitRzSML90r6qa1Egle88z3v0XkLv+sYs/27SJz/XOha2VpOb84N5HwHGLnmgu9d5QbK56prJ9/2jVonFc3I0UAAQQQQAABBBBAAAEEmkOAAFi/zgTAeiunlgTA6fhcP4wuu5tlq+VQG1sQqx5ytQFwhX7BLaaD44g7pzhte/XcaIgAAggg0GgCXtB7zDHHhIb94IMPihcM275cf+cSADfKExIMyao939d+Hm1RIBIq67abtoTAwUpQG2/oPgljSlweTZgauIiqMjU5AI4fVmk8qgA4lVU4AA6NIRe07iWPRsLzRL5Qg4hlWeAevVrpOaw6AE45/6qfyXQQtEYAAQQQQAABBBBAAAEEENhGAgTAelgCYL2VU0sC4HR8rh9Gl92tDgPg+DOJRfyflavZzylO2z7datAaAQQQQKDRBIJVwJWqf715uf7OJQBulKcjEEpWuZVwMDwLVvyGq0pLW0ZHw7ZSn3BVaKh6OBQaBoPqcNBb6hMNgEshZFnYVwxv464lknaO9tXXBcCpPaLrltoqGgAnhd9ulqXnInyfsircqWPzjLFbQMdsqV3F/Kt6JhvlJc44EUAAAQQQQAABBBBAAIEmECAA1i8yAbDeyqklAXA6PtcPo8vuVlcBsF/5KzJl1i0S3XG6GOZGq339baolHAKnbZ9uJWiNAAIIINCIAsEq4ErVv97cXH/nEgA3yBMSDMsUZ/8WZ1UMTSsFyIGfBSpkQ2Fbherg4hbN5qZxYXJuPNY5xIe5ofaRLYftIWT6OdpXXxEAKz3sc87fNb1VuE/QPX/FWlraZMq3gw6NIWUAXM38q3kmG+QVzjARQAABBBBAAAEEEEAAgaYQIADWLzMBsN7KqSUBcDo+1w+jy+9WJ2cAx5zXWxpvYZwyRWbdcr6Yk9nCX2VnFadtn24daI0AAggg0LgC/pbPcWf/+jNz/Z1LANwoz0jlCuDYLXj9oDJxO9+CQyBcjq30NE3tP4ue53uMHBjitW1jXWFr60qhdyBsjD8jOGZtEyuokwPgaPgaaxU7h2qsEkLjUAAc2SY8rWWBLmnL5eoD4Ormn/6ZbJTXN+NEAAEEEEAAAQQQQAABBJpDgABYv84EwHorp5YEwOn4XD+MLr9b5XN6l993mXziJ8/Jvud9X644bly6wYryDGA/vI07x9e7a9pK5bTtU86M5ggggAACjSvgB79xZ//6M3P9nUsA3CjPSOUzgGsWAAcqbdOHbTFb/QaIS+P0A8rtEABHqonLn4C+CICrserbALjsmSoE5zL/Ljnpb105tuoD4Ormn/6ZbJTXN+NEAAEEEEAAAQQQQAABBJpDgABYv84EwHorp5YEwOn4XD+Mtt0t/sxdP8C1n6+bPPLkANgPmM2ez3JLdM/n0A3SVvSmbZ88G1oggAACCDSXgOvvXALgxnleQoFcZAvi0CxsW/EGK0Ar9Q1cKH3YVk1V5zYKgJVztK9+XwTA1Vj1YQBcoWK4NmcAVzf/9M9k47y+GSkCCCCAAAIIIIAAAggg0AwCBMD6VSYA1ls5tSQATsfn+mG09W5pz9BVDzkhAC7btrnyhYtn+ka3gS6OP3x2cNr26mnREAEEEECgKQRcf+cSADfQY1K2jfMo+fEXo9ssR85ptZ0BHK2AjTm7tZqwLf25rjUMgKVCVWns+bS29e+LANj9DOAz3z9dPnVQcPw1tKzgFVzjUAVw7B8Z2D3TPytxW4/nDSo9rw30KmeoCCCAAAIIIIAAAggggECmBQiA9ctLAKy3cmpJAJyOz/XD6Li7lcLSaAtb9a9fXZtUGVwpAPavkTD/0LbQCX3KqojTtk+3FrRGAAEEEMi2gOvvXALgxno+ks5kjc4mGNDZK4jjQ8NqAmAJhdTBc2iD9xEphZc1DC3N5NPOoydtAQAAIABJREFU0b76fRMAp7faThXAEljHYDBs8GID4NA5yzHBfOpnhQC4sd6tGC0CCCCAAAIIIIAAAgggUC5AAKx/KgiA9VZOLQmA0/G5fhhd8W6BStp8uyky65bz5S1lnWoQAJfdK2ZklnOBbWH1lFm3SNwO0mnbp1sRWiOAAAIIZFXA9XcuAXDjPRm6EDgYvvpzjFQHR6YeCvPMz6oKgCP9bLrh+9Q2AJZQFXD53aNztK9+HwXAqa36MAA2Y4s9VzqIFtpq2/J85YLgHeXGb/1dbsn1C1etJz3LtXomG+9VzogRQAABBBBAAAEEEEAAgWwKEADr15UAWG/l1JIAOB2f64fR6e5GawQQQAABBJpXwPV3LgFw4z479oDOFvyG51geutn7VBsA5+8WrvjNf8+2ZXWtA+D8nbRztK9+3wXA6az6NgD2xlb2jOUC353k7usXyBVrLGtq3aZ8F/ldTACcdv5uz2TjvtYZOQIIIIAAAggggAACCCCQFQECYP1KEgDrrZxaEgCn43P9MDrd3WiNAAIIIIBA8wq4/s4lAG7eZ4eZI4AAAggggAACCCCAAAIIIIAAAn0pQACs1yYA1ls5tSQATsfn+mF0urvRGgEEEEAAgeYVcP2dSwDcvM8OM0cAAQQQQAABBBBAAAEEEEAAAQT6UoAAWK9NAKy3cmpJAJyOz/XD6HR3ozUCCCCAAALNK+D6O5cAuHmfHWaOAAIIIIAAAggggAACCCCAAAII9KUAAbBemwBYb+XUkgA4HZ/rh9Hp7kZrBBBAAAEEmlfA9XcuAXDzPjvMHAEEEEAAAQQQQAABBBBAAAEEEOhLAQJgvTYBsN7KqSUBcDo+1w+j092N1ggggAACCDSvgOvvXALg5n12mDkCCCCAAAIIIIAAAggggAACCCDQlwIEwHptAmC9lVNLAuB0fK4fRqe7G60RQAABBBBoXgHX37kEwM377DBzBBBAAAEEEEAAAQQQQAABBBBAoC8FCID12gTAeiunlgTA6fhcP4xOdzdaI4AAAggg0LwCrr9zCYCb99lh5ggggAACCCCAAAIIIIAAAggggEBfChAA67UJgPVWTi0JgNPxuX4Yne5utEYAAQQQQKB5BVx/5xIAN++zw8wRQAABBBBAAAEEEEAAAQQQQACBvhQgANZrEwDrrZxaEgCn43P9MDrd3WiNAAIIIIBA8wq4/s4lAG7eZ4eZI4AAAggggAACCCCAAAIIIIAAAn0pQACs1yYA1ls5tSQATsfn+mF0urvRGgEEEEAAgeYVcP2dSwDcvM8OM0cAAQQQQAABBBBAAAEEEEAAAQT6UoAAWK9NAKy3cmpJAJyO7/nnn5exY8fKiBEj0nWkNQIIIIAAAgioBVavXi1vvPGG7L333uo+0YYEwFXT0REBBBBAAAEEEEAAAQQQQAABBBBAIIUAAbAeiwBYb+XUkgA4Hd/GjRvltddek3322SddR1ojgAACCCCAgFrg2WeflT322EMGDx6s7hNtSABcNR0dEUAAAQQQQAABBBBAAAEEEEAAAQRSCBAA67EIgPVWTi0JgNPzeVXAra2tMm7cuPSd6YEAAggggAACFQXa29vF+4Mrl+pf7wYEwDxoCCCAAAIIIIAAAggggAACCCCAAAJ9IUAArFcmANZbObUkAK6OzwuBu7u7ZZdddsmFwXwhgAACCCCAgJtAZ2dnbpeNAQMGOIe/3kgIgN3Wg94IIIAAAggggAACCCCAAAIIIIAAAjoBAmCdk9eKAFhv5dSSALh6vq6uLnn11Vdl1apV1V+EnggggAACCCCQExg1apTsuuuuTts+BykJgHmwEEAAAQQQQAABBBBAAAEEEEAAAQT6QoAAWK9MAKy3cmpJAOzER2cEEEAAAQQQqFMBAuA6XRiGhQACCCCAAAIIIIAAAggggAACCGRMgABYv6AEwHorp5YEwE58dEYAAQQQQACBOhUgAK7ThWFYCCCAAAIIIIAAAggggAACCCCAQMYECID1C0oArLdyakkA7MRHZwQQQAABBBCoUwEC4DpdGIaFAAIIIIAAAggggAACCCCAAAIIZEyAAFi/oATAeiunlgTATnx0RgABBBBAAIE6FSAArtOFYVgIIIAAAggggAACCCCAAAIIIIBAxgQIgPULSgCst3JqSQDsxEdnBBBAAAEEEKhTAQLgOl0YhoUAAggggAACCCCAAAIIIIAAAghkTIAAWL+gBMB6K6eWBMBOfHRGAAEEEEAAgToVIACu04VhWAgggAACCCCAAAIIIIAAAggggEDGBAiA9QtKAKy3cmpJAOzER2cEEEAAAQQQqFMBAuA6XRiGhQACCCCAAAIIIIAAAggggAACCGRMgABYv6AEwHorp5YEwE58dEYAAQQQQACBOhUgAK7ThWFYCCCAAAIIIIAAAggggAACCCCAQMYECID1C0oArLdyakkA7MRHZwQQQAABBBCoUwEC4DpdGIaFAAIIIIAAAggggAACCCCAAAIIZEyAAFi/oATAeiunlgTATnx0RgABBBBAAIE6FSAArtOFYVgIIIAAAggggAACCCCAAAIIIIBAxgQIgPULSgCst3JqSQDsxEdnBBBAAAEEEKhTAQLgOl0YhoUAAggggAACCCCAAAIIIIAAAghkTIAAWL+gBMB6K6eWBMBOfHRGAAEEEEAAgToVIACu04VhWAgggAACCCCAAAIIIIAAAggggEDGBAiA9QtKAKy3cmpJAOzER2cEEEAAAQQQqFMBAuA6XRiGhQACCCCAAAIIIIAAAggggAACCGRMgABYv6AEwHorp5YEwE58dEYAAQQQQACBOhUgAK7ThWFYCCCAAAIIIIAAAggggAACCCCAQMYECID1C0oArLdyakkAXD1fb29v9Z3puV0EWlpaUt2XNU7Ftd0bp13f7T5gBoAAAttUgAB4m/JycQQQQAABBBBAAAEEEEAAAQQQQACBggABsP5RIADWWzm1JABOz7ele6t8+96X5Z5FK+SPz72R/gL02C4CR++7k5xw0Fj5/PG7y8AB/SqOYWt3t7x+682y6v8eldV/f2q7jJebphMY+ZYDZdThR8jOp58l/QYMSNeZ1gggkEkBAuAqlnXJPJn9cLuqY+vE6TJj0hhV23CjDlmwYKVMmjShir7bs4sZ95y5srizTSbPnCaVR79E5s1+WNpbJ8r0GZOkqKTwbZs8U6Y1Gs32XJY0935ytnzpp4sq9pj40evkQwdHmhT6jZn2ZfnMsePT3LHUVnFvGXeSfPqyKTK2ujsk9HpSfvmp/5LFcpB88NqZcsA2uUf0osvk4QeWyeRjo6DuN3/6JxfLjYvGyfFf+opMLi6JP8ek61c2WPHA1+W788ZXdipbzwrXrLj20Tkkjb1Rf26ehSu+Ifcu3/7ztT87tXb15ytifU9JuF10jPn/Fol/DyrdTyq8xvPP9nLT5Aw5ftmvzXoo5x19b0rz/Hu3oH3t3k+US6Z6H1NeS99s273n68fQ1y2r/L1Txe+F4us3MMXy94Qqx2OuWX59ze/K4JtIX/7fF329ztwPAQQQ0AsQAOutCID1Vk4tCYDT8W3c3CO7X/lHGdLaKqOGD5HB/dNVlKa7G61rKdDV0ysd6zZK17q18soX3iVDB/W3Xn5rV5e8cNEFMtKs8YDhrdIycKB4lcBedSn/rGOHnh7ZuHqVrN2wQfa+/r+k/+DBtXx8uBYCCDSgAAFwFYumCCj9q1YVAHcskDlzF0tn22SZ2XApZ98EwDnfaHBcxVLSxSKgCWG9bgedL988LxBa9lUAnBvytvoAtY8D4GX3y9XfvEM6opY1eDBLH1JvgwC4+IzEr4MfxpVPxR5u2j60L/Xd/oFoDZZEcYkmC4D959+TqeIPO8pCav+5jLtW8H4S90wFQ+kvy+7zvEBesXSROaR9/mnvG9vXJa2PasUU72Oq66RptA3f89MMo+/bVhe4pv29EP+cRN9jqhtPpevb/oglbfu+XxfuiAACCGw/AQJgvT0BsN7KqSUBsJ7PC//O/c2z8sAr66W7pb+s3tQjXqjIV2MIeGH96KEDpN/Wbnnvm4bLDaftlwt1g1/eGq/4wfekZckS6W/+vXfDehFTDcxXAwiYqt9+JrT3Vqt3vwky9qJPlq1vA8yCISKAQA0FCICrwCwEwFWFu5rbEQDnKqxjfX0fz5IQWPNEpWuTFOQWQ5RtEMol3VsCFXzbIDRNB1WD1tsqDAiF+GnWKbkiM/yBfEwAHPOMFD8MtwR0fVNxWoM126aXaK4A2F/zMeOWS0cVVc/lz0zlP+Dwn92JBx0kixctiqkUTvojkMLPKwXWaZ9/2udeVbHvD2l9FK9R1fuY4jqpm2yr9/zUA6mnDvG/d1L9Xij+3ov8zgv84Yduh5KY8cRcv/gsxe4AEB5PbPt6WhLGggACCPSBAAGwHpkAWG/l1JIAWM/XYyoMx379ERm4w06yfKOJmbzs18sP+WdDOYwZMkBGbl0vSy49Uvr1C28F7a3xc+d+WMaMaBVZu5albcBHvF/rCFndv5/s9b0flq2v/tVOSwQQyIIAAXAVq0gAXAGtdhXAlQP2wvbRZiRsB13FM1ypS2IIW9oCUfdhaorxKe5t9kndDts0p5hDmqbbIgzwrznuIJkoi2RximDN/2Dauq6hak3/2vYA2A9yyiui4gJO//vbqrI7zaJsz7bNFAAHgtRpL8h3zbbzad9PysOhSn/AEHzGjpTHva3ebSGuH/LE/oFJcgCc9vmnvf+asz//aX0qvoJTvI9tk3eCbfGev00G2ncXjf+9k+b3QsJ7Z/H3YvIREnHjKf4BSdkRGPZ7p23fd+LcCQEEEKgPAQJg/ToQAOutnFoSAOv4vMrQrVu3yoAvPiADdhgj3RT+6uDqsJVXCdy1eoV0f+vYXEDoVwH7a/z0mafKeLP1s2ztMaMn4W+4v3AY0F+WreuUA26ZG1rfOnwUGRICCGxjAQLgKoCrCYCLVavRs3H9wLRVJk6fIRMXz5G5iztDgyoLQoMVsIWWthC0Y4F3rRHmLN795FnvrN1c2/x9xi2cLQ+3e/9+nMh93pm9pVvaA1V/nFGvuPm4nwGcWGHtb8Ud3SrbskW3/Vp+iJw3qeqo5ioen7rvoghhrR9sVupn2Va6+nOEyz8ULp3jWAh2csiRKiDVGCqEy6HtY/OrWOnc0ujWj9Fwq/I5hf440lTveiMK2pwsK9KcJ5vwAXn4fFUpnFVrC2wrf2hv/3C9MN/tXtUd3hY0t2YHPRm/TbfymSgFlTNFfhLeUjj8DIWDhLHz8mfa5r/iwvHgubbBd5fy9vpx+NWYcZV0we9X+ayG3i+WVfVHHbbqwPgwKfiMjY89a7niH0HkeJMC4LTPP+2DT225f1qfyr9h9e9jtf9NnXw2rfK1XHzfib7GK4Sgqt9/wdd90ntV4LUQu526wrDi7500vxeS/jAs6XVbGGuF8SQHuuH1SNteoUUTBBBAIFMCBMD65SQA1ls5tSQA1vF54aBXHTrwi78zny+OIRds9Fy0s0O2fOu90r9//1AA7K3x02dOl/FDh5gHo9En2bzjX7ZxgwmAfxtaX90rnVYIIJAlAQLgKlazmgDY3CYfyHaGtjaOfs//7+CoguHlknlecBsz5kgQ6gfAbW3t0u73KWyZvLLSdQohcTEQtQTO4REEA9S+qgD2RlAIcAPbQNv8imMt2y6aANj6JCUFwHEfPlv7xX2gXbhzVecIl3+Q6wfAEw8yFa9+YFas7kszBvuHyBXPFSwLLePvFwyBt0UAHA7E0lSTJm/9HH5WKoUyCR+02yosA8/O1Be/EQg9JXVVaBXv6PkuljDX+/YYs12wmO2Co+c0p3kmKrYNhSelNctvixydTfzWpvZ5h9vrx2EJgGO3fq8uAI6Gt/FVnvErat0eNi7Aibw/2YNezWsmKUhK+/zTPrTCZe8PaX3SvAOkqTBNc11724rv+THvP6Ur2bcRtv1OCf+xUZrff4FtuK1TiDtPPu0fKvkXT/i9U8vfC6rK64TxxLwHFtc1+n8LpG3v/ohxBQQQQKChBAiA9ctFAKy3cmpJAKzjKwbAnzMB8AgTAPPV2ALrTAD8HXsA/NTpp8j4YUMbrvCV/arNI1nIvJdt2igH/vo2AuDGfpUyegScBQiAqyC0VJjar1K52neSLJA5cxdLZzSYjDsDuHjfuOuGt0MuhaHlFa6lINkW3prZBMJkv215FW1pG+bSz/oyAI7eKy7QDVdZU+mb8MxbKoXKe1g+8LUEwKUPvJVn8iWFz8Xtn8PBYOx9zMDTjcESABc94qqtwpXApfsF2seFZ6oPpXXvUeXVRpowq3Btf46VzjUNDaNCcJK01aZlzrZgJHQ79bh0VuWtAiFJ8EP84GvB+n3dM1EKXoOvA9s9g2FNTHgbGEe4mnF8YFqlSuZgGKQfRzQAri7kjV0N2zOS+hmMqVIOVcHPlAMKgygLi62vvaRw17tYQpu0zz/tw49JdF3S+qR6C+jbADg3tJj3/LSv5dJuD4X3Cbk/v1NB5L0y3e+/YACc9F6VCtreOOE1X7vfC8p11rwHxQX1cb+j0ravASuXQAABBBpFgABYv1IEwHorp5YEwDq+YgD8WSqAMxE0ehXAV9oD4EWnnyzjh5gAuHkLaBs+/F62YaMc9JvbCYB1b2+0QiCzAgTAVSxt1QGwuZcf7ra2SZvZlLm907L9cEwAnA9i47YrLoSfgeDWVnHszzY21I3bVjmGqfwe9RgAV7HGzdxFFQBbKjPLwtsqzuRT3ju6HW7yGYIxFUpl4UJ5AGytMiw+H9EtKuPnbB1jrQJg67ml2gA4bfVvLsWI3wK6isCmGExatoCOD0Zq+CJVbPspZcFrXNVb+balsXMoW7dKa5G0xWnYw/a86ccRDFdPlpe/ac7LddnmNbJUFbcBT3GfuNdmeTWxLbS1PMOJf4DiTYQAOBc0+q+HtK/3bd0+1duCMhhMdc2ExlW858f+fitaxp33nv53cJr3CDeW5N87tfq9oNtdIHk83nzjd1Gw/z5I297NlN4IIIBAYwkQAOvXiwBYb+XUkgBYx1cMgD9TqAD2zgB2DAjN8bO5oG2rN4QK1zNHmkqvaeSdSJuJ8NXRzdU919+rAL7aHgA/Mf0k2XnoUEPda5q2uP+zxVylX39zna3S0rPVfj3v5147s9V4rzl7uCb3rdX4G/A6yzdukoPn3kEArHt7oxUCmRUgAK5iaavcAtq/U3CbYuvZtNYAOO4M3sj4Ldsh2870jQ2T46qPQ7cpH0t9VACbTaEtW1snniVcxSOQ6S6JIUjpg9LQVpNl/ZKq6eIDmEq+0bN0vbbxZ+2lHUM0ZEvYPtMfaLH6J+l+kZlVEQaU2cQGKsoAOCmQsS5GbQPgyq+nlKbVvDgrPfNla5T2mYirVDUDjb22/bzf5CCjfGzlFcCWoMLyHJYFFzWrwk72s73Gbcsa+8cZ0fWMWd+oZ7KvNwoCYALgat5kCn3U7/mVX8v+CIJVsuWvm6T3zvL38djXlHrcSpuqfu8Er500N6+tLtTNXVUxnuJ7YvS9sPiHazG7NijbK+VohgACCGRGgABYv5QEwHorp5YEwDq+YgD86UIFsK5bbCs/A/UajB7WXw4YN1TGtw6Q4YP6y6D+LbKuq0deWLVZnlm+SdaYf+erxgJeBfB34wPgcUMG584G9tbd6Z9+qBu8jkn+e7eaMLgW13cdX0b7v24qgA/57TwC4Bq/bLgcAo0mQABcxYo5BsDFKuDoWbv+UKwhbGm75cojLm0P7QfN7gFwcvi8fQLg8jOAPZv4c5KjW2dXsfbN0CUxAPYQLB++Vh0ABz40Vd27fBHcA2B/DNEAuLSVbuWl9wM7zYfSgSvV4EP1xG0yi7ezh4rx1dOVZlypcq7WZ3b2QZVeqgA47TNRuwA4fpvv+LVyD4DHiX8esTaYrfhaUVX525/V6HXjq/PDVdix7w+hCuzx8VXtoRsnvcbTPv+0D/POli/91BzkXqy4T+uT5pd0H7y3RIcT+55f5R9GFLcYtlWgJj2r5X8k1FcBcHW/d4KYCWtX0SX+/4aIf49L2IEh7uxqiXkvs+7akebZpS0CCCDQ+AIEwPo1JADWWzm1JADW8RUD4E/WrgK4v6kAnjh2iJwwcUc59S2j5F92GSrDBnplwaYq2FQEP/TPdfLbp1bJQ8+vkxff2CydW0wZcA0qj2tSQdvo4/AqgL9nD4D/dsqJMm7oEN2DoWjVMmiQ9GttzYW+W1evtvbwft4yeIhs3bhBejdsUFyVJpUEvArgQ267kwCYxwSBJhcgAK7iAXAKgCNhavT8X284FSuA9SFmrQLgaKAaDJS36xbQidtVW4LrwBbZVax8c3RRhbCa7VO1Hz4HPiBV3Tv+w9uJH71OPnRw8OdpxxBXAawLpBKrA9VhgP5RcwuAlVXCZcOp9OF75Q/m03/w3wchTaoAOP149KFK5WtHrxOt0g0+//FbQKepAI6cL5pie+a4J7jylt6Wir0KfyQRHwAHHU+WFVd8Q+5dbnsNB94fzhP5ZXBr49iXYNr3lPCFytcl7euF9kHR9O8nwd7pX8v6d+aYlglnAPu9kl7L+XaR0LisSj/9s6p/r3KRqPb3jnLtNGf5hoavGE9ShXCfnl3tYk9fBBBAoH4ECID1a0EArLdyakkArOMrBsAXu1UA5yp/C1WXh71pmFzyrvEydcKOspOpArZ9rejslr8v2yj/85c35L8fWylbTDJsCoSlxwtgtV/rHxd5I9J47NtEapdxakeib7fSjFn2M+XRI/R90rT0KoCvswfAfz35/TLWBMBOO1WbKt8WE/h6yzT8HUdL6zHHSu/GjbLq5jnS/eor0tu/v/QzbbZu2SItAwbIyLNmyJCJB8iGxx+TznvvkZ4N61Pff/OmDvnLuvDO5HvvNEbGeVuIm3E4zaeP+q8xwfxi2VGOGDHQabzLTAD81tvvIgBO85qgLQIZFCAArmJRHQLgYGB6nNwncxd3StkWxRXPABaxVfTaZlGbANheZZu/Xylg7fsKYL8iOu5M5KhIpXlU8QxkuYsqhLVUw9TwDOC0lYbxFcAJH+yqzwA2f5BaFi7bHoIK97N98F+DCuD4R1HxoXbSdraxF9cElTYz25gSKquSPnivxWuxqjOAtc9ENRXAtmvHVKdbt2YuBUNuFcClsLj4hwaWc5r1S5Cw1uZCZfepcovz/HVEjv/okfL4TwNn1kYGmw+8TDj8UZEbTeVp8us8KVQrnRNafi37azJ+62nae8uV1kf/PNZLAFzpmbK/lr05BsPvD8ls87wvl/DvzrS//9K8V+mVy1smv4aKf0wVV0Eb875Q3ftUDcZDBbDLA0FfBBBoUgECYP3CEwDrrZxaEgDr+IoB8EU1CIDNLd8yfoh84T07y5mH7CSDB7TIn59fJX/4xypZudGEhiY4bB3cT47eZ6RMnjAmN8B7n1kjl97xijy9bJPZOjhfIZz81SWy9Cm54bsz5Zxdw61X//1PMurKzSI7baOANXlwFVqMkwe/vpu8W1bLJV/5p1zrdK2Yzl4A/AN7APz4SSeYCuChXlJvUlODXc0/Tbjbb3irDNl/f9lh6vtl6KFvlV4T9nY+8pCsu/9e6Xru2dx1+48ZK62T3iU7nnCi+fcxssWEw2vn3y0b/vq4dL/2mvL+m+WfHWtl71/+SfbeIzzftfe8Q+66bqQcOXRAdfOodv5V9ZsmY39xvtk09ElZ+ZEvy9pq3Av3Xb6pS952x90EwNvitcM1EWggAQLgKhar2gDYD3aLVb9+gBoJMePO4fUrXs2QoyFw8VzhQIVrTQPgsu2qw1tS92kA7Pt4Sxes6C1+31Il7dvZKq6reAQy3SUxAA5sgRsMgyz9StWpkarD4vaMEv7AOvHedvn4ADgQKEWrF61jiA+2vTtHAx3bh82lOQcrDi2Vjd4Ft3cAXPU2lAnBScozEYuVrGXhYoxbzV+AgUo6yzOdu13M9zXPhL6qLljRF3zN2MbnP6vRit7wFtW1CoBLgYw++C5bJtXzFp1XaT7BuRRfZ3FnExdeWzJunHQsXx4f7Ia2pLZtoxudhSIsSvn8C+1zyDU7Y1X9/lBnAXBZhX38a7n8zFp72Jv2d7D+vUqNXN5Q9T4QeB60vxeU163ufSkwnmgoHXgPCf4+KO3QENl9IKa9gyhdEUAAgYYUIADWLxsBsN7KqSUBsI6vGABfaALg4SaUdSinHDNsgHz0yNHy9RN2la0m7F3wjzXy40eWyu1PrJAtQ0blyzW71sl79x0hXzphTzlirx1lw5ZeufaR5fKzR1dK+9otufu3mHa9lcaxabQs/uGesn/cFNe/Jpd8rl2uHWwaOMyn9uWlJgC+wgTAvYUAeFuUr643AfAP7QHwY14APMS9PHrwhP1l9IfOyVX25kLkwte6B38nq265KRcItx79Lhl1xlnSb4cdTFm3OevZVAZ3L1smq357q6y7b36+hwmTzYMSs4o9suLd35BDP/lWGRS3zi/dJY9+8kcy1l5krnsB9Emrk2RcIQDu+PBlstbhnss3bZLD7riHANjBkK4IZEGAALiKVQwEsYm9tWFvMJgMBpzmBsEK4fjzbb2RhIPP2gTAlc7UDcy+GMT6obZmq+qYqlytryXMrewTrRZOW0WcuNrZaKA6o9Obqv1DzWj1bnSb2hBSNLzZBgGwdz/9GOwVihX7l1UoRbblDE44Ot9ACO01K9nFhXtpHrHkCuDqt09NDk7izSqcVRkzvbQV4WmUim0ja1F2jUgIkeaZ0IcqJdeJBy2SxeYo1PBX+DVXeQyFnoFx68cRUwlYfG8IjkP7rCY/j/5co9tEV9rmPL5iNxieVdjCPbjucWFyaBEUAXDF9xx7yJzu9VLpPY3rl/5YISnQT34fq+q9pFKnmPf8dK/lmNdSTFWs/vdf2gpg7Ws/DKL/vRMOwKOs4d8LldsW+1pe47Vq2V8gAAAgAElEQVQaT+iPhHI3TBiT024KNX8yuSACCCDQ5wIEwHpyAmC9lVNLAmAdXzEA/lihAtghlDxuQqt89fhdTIXvCPnTc2/Ilfe/JPctWS/rW7yqUzOeQhg7cOtGOXr3QfLVafvIMfuPlmfMVtCfmbtU7lli9vk17bwzhHu8XDAmvP3UhQfKNRMGy+p/LJVR1y0Ptbvh398m54wXWb3kBRl1vdkfunhfUzX86lOB/zYlpbuZwDs63y0d5i/7Xwp/f5zZVtpLIf3xrDLbOA86UGRgu8jyleb7o0V23TP/81D/wPdz9ykEwF4F8JeelmuD4xlT2LrawT93f68C+Ef2APjPJx4v400FsL9Vd7X/HPLWw2TchZ+QgaPHSG93d26rZ++r542Vsukfz0nv5i0yaLfdZNAexiT3g3wA3Gv+ufLWW2T1TTeaAuSW3HbRLeZ71nF0Xyxj7pxqNk02X688IP+8+JpAu0tk99uOzS3JmnuPlxXXD8hfz9uCfGuX/O8bnaX/Nt8fvcNO8uZBhZ+b/16ztkOeadlR3j60R/68en3xutF25dcbJAeMHSEjCludl8bdLR0r18g/i98fLoeaM7AHFf/7JBl/40wZIU9Ix4cuk9Vl/c24/fEn/HNFV5ccPm8+AbDu7Y1WCGRWgAC4iqXVBpTepQshpSyYk9vuOVSxWri1H1oGg95iRa/XJnpure3+lrNtaxUAe0OwBau58U5cLHPmLpbOsqB7WwbACds+23yslb8EwNanXxEAWwO5SuGt5ZrW4GYbBcC5earGUGGLWptLhQ9wyz50j2kbCreKbar7YD28nsmBW6XK6crvjMrgpMys8lnK5UFFUoBTxft3xS7RD+zNeL+0l8yPOxtW+Uzog9ewq+S2Jy4MOCactIU7udfnQU/K1d64A/3044gPgsrP8FU+q2m28ra1LbNOfjZiK0pDz0D8Frv2R0UXANvfcxLOEk/5eil/T+P6+TVTPpPFM3S1Z7zX5v3G/p5vD/Vtr2XJbW9uPrey/E6JPWNb9fuvbwPg5O3W896q3wuK/7sld7EKAXD146m8K4LtPVp7r9o8cVwFAQQQqE8BAmD9uhAA662cWhIA6/iKAfAFJgAe5lYBfN4Ro+Tq0/aQ4YP7y9X3vSxfv+dVWbt1kJidoE1gZQK4Qqi7ubtX+vVslK9O3VUue/8eJvBtkYtueVmu/4MJX01br71pEnvAay7kbVstP5/5TznXK2gNhaZ7yOLvjZH9l3VIyzdMkFsMZfeUxXMnBKqGTf/pv5Nz37Rnqf+mF0U+8F7pfc/IEN7qp8y20j805cRepakX4v6nqeJd86Jc8kabXHOgV2bcLQ/95gk55t5o/y556Gd3yjF/NffIhcem77e8LaDfkEsuWCEfu7E0ntw9fmCuNTB+3qqK5A0mAP6xPQB+9MTjZNxgA+ZSFW06Dxg/XnoPP0La3neiDN2lsAe3V8mb28PbbPVtFrqln8Hy/tv7Mv/caipX2x+4T7oXPCKblzydN/eTfst4hvzHzbLbISOkZ9GP5fmv3F7+LJz4Ldn7vIOlf+eTsuKDXzShqrcMnfLoRb+QD77PeAe+Nv/1annsKw/IWC+n7j1Zdv6fC0yI+7g8tmC0HBZoG25nu946WXbt++WVB1tlB/+Z6+6SR1d/Wqb94cR8WJ37elH+efSHZfVYv525543mniYAXvGv/y6rHfyXmzOAj7jrPgJg3dsbrRDIrAABcGaXlokhgEBqgeQzSlNfkg6NLVDlHyU09qQZPQIIIIAAAggggAAC206AAFhvSwCst3JqSQCs4ysGwOe5VwB/+pixcvXpu+d2Bf7kzc/L9/+wSkwxrwww4a8X+nrB4yAT9nabBl5e+OHDd5AffmBPGTp4oHzht6/Ilb9flgv6Bpr2W3ry7W2h56cu+Re5Zt8BkgtNv2yqev12YyOVuv73z9pHet8VDnXzOiagnfO4HPMnE7ya233qIlNZfIAX6JZ/PfOHP8nEX3ntTIj7bS/E7ZLVwwdL7qob1pktp83Zt9b+5h6/ekqOWWDaeeHx/8ufAfyM6bn/8PB9cve4ydzDISDMVQD/xB4AL3zfFBlvtoDuNf/TYv6nqn+aYLd3a4+s7toibf/6QRl//Ptk4E6jpN8Ak1x7i+pt6+x9+VtDm392b9ggqx77syy94afSunqV4r7TTEh7oew44mVZc9IF8rpyvEO+dovsbkJj29ea+46T17/fz8z6VNl5zgWyQ6v99VFq1yL2662TlT8+Q1belfdbd+GP5LCpe1outk5ev366rL1ngGl1suwy52MmAP6bLJ/x7+IJVOu/wpwBfOTd9xMA697eaIVAZgUIgDO7tEwMAQTSCqSpUkx7bdrXr0BxW9ZoJWCpIpiKrfpdPkaGAAIIIIAAAggg0FgCBMD69SIA1ls5tSQA1vEVA+CPulcAf+n4neWKk3fNB8Cmovf7D63I5YFmo1/Z4n2zEO52m3DXO+P3I28fKT84azcZOmRQPgC+3wTA5vsDTcWo394ehpoq3+tNlW9kiqsXFQLhofuJ7GSCwFyV5o4msH2zvNsEfs8sfFwm/tJ8z/v+e/aTVWeMkJGvvCotV7yeD2evNOHssE3y84//Xc5tKWwZPe1EWXXeLjKyfbm0fG1pvt13TDsT3q5+1mxBfY3Zyid0H1MN/GtTDfyguceH3iK9Rw0JtCvcwwt+vdD40mflWi/s/dBE026YyGvmHt8w93DZBtqrAP5pTAB8whQZO2SwU74cHNqWocNk8NHvlN3P+IAMaWvLr4ZX9eutdeGfPSb8ff3+e6XdbP08zIS//cz3k/PtT8tu846XYS/fK89c9F1Fe4/sFNn9po/JsNalsmba+dIuPbltmZ8/83r5wCVvk0HmWkvMtbx2u5h2uQD4lfvlmY9flbv+yG/eKuMPMt8stpsmY+dcJKNHdMqG/zpdXr7DTOlT/yUTjt3NVCX/SJ770m2m3zQZk2tj/pTggany4rWFpTvp2/Lm80118kvz5YlPXCNDzD3bvHuaAHjZ2aZaufAIJjuUPwrLTQB81D0EwLp3N1ohkF0BAuDsri0zQwABvUBom0bO5tPDZaJlhXObvfnxPGRilZkEAggggAACCCCAQH0IEADr14EAWG/l1JIAWMdXDIDPNQHwcMuZuCnCyAsnj5ZvnryL7DBskHztrnb5jztfyyVYg8yezn5BqCnulU1eda/5f5e9b2f52rRdTEjcIp+6eal878F8mDrA7B7cbY6NTUr+brjcbAW9s2Wena/JJR9/Ua41FboyeS9ZdfZOIl44fFnwDGBT8fvNj8g1B22Wn3/sWTk3N09zBvGrppI3l8xNlsXzAltGe+GsFwB7FcBXewHwBtNvcaGfaX/MPrLqLFMP/EwwFPauE5yH6XtVoe8Fpm8xATSB9o9MoO3d43IvZI72S/Hf600AfIM9AP7T1PeaALhsz+wUFy9MxqxXbpCmErj7TbvLnpd+Xkbsa0J3b5GDW0Cb9L9r1Sp57Rc/k03335e7T4vZgrq3a1PC4n5G9rgzHwAvvvDqFOPbLM+v7JSOHPosOWXhtNK2zLlrXWW+f6rs+quPmwD4ZVl94nkmKPaxPyt73nmcDPXbeSHuzEOk5cnrTdj7W/t4p31L9rngUJG/XCU3XfSr0Dgn/uBBeftb35AVJ8404zklf08TAL/+gS/kKoCrXeQVmzbLO+Y/QAWw7u2NVghkVoAAOLNLy8QQQEAtEAwA+/Y8SPUQabjNBTircZsTcwMEEEAAAQQQQAABBIQAWP8QEADrrZxaEgDr+IoB8DmFCmBdN2urY/cbIl87qU2O2m8nuevJNXLF3a/J/724Qbq9s38jX4fuNlS+ccqucvxbdpTX3tggF9/8qtz+xNpcKy8k9jLiVF/vNRW9Z5mKXr/TUlPZ+3VT2fvhCdL7zpj9fnNtN8tDNy+SY35nKn4P21NWzTTVvrYbe+Hsf5hwVkyI+938Ns6XfPqfYoo+81/vzQfAr//BVBn/Im7kMX39a67x75Fq5uHGXgXwz+0B8B+P9wLgQaa9S8JcCi/77zhKRkx6l4w6+VQZ2rZL6cxff0QmEN7c2SnrHnlIVt32G+l67bXcxtPJ9/+c7HWXCWNfvEf+etHVEluzvGWD/Hltr+w/2py1a85h7jj2O3Lkp021r43v5fny9Me9MPkUedOvLiyEsZ83pzH74yl8f1Wh3cnfln1NALzl/iny4jUxXpf8RA6YskeFxVona2dPl1dun27u6QfAnzP3rN5/hTlL+eh7f08A7PASoSsCWRAgAM7CKjIHBBBAAAEEEEAAAQQQQAABBBBAoP4FCID1a0QArLdyakkArOMrBsAfdg+Ad23tkfMnjZZL37+n2QG4RR56Zo385z3L5I//WB8azL7jBstl799Zzjh8J9m8pUd+tbBdrntwpTyzfGtx9+CtsQGwqdJtN1W6Ox4oMsx2Xq8JWa/1qmw75efnLZFzzzXbKx9ttleO/TJbNv/KbNn8wK6y+Cc7F7eVfuaPJsi9wetU+L4XAH+1EAB71/cC4E8FAuBjTQD8ARMAP5IQANv6egGw930vAM7dw+HLC4B/YQ+AF0w5RsYOzZ93XHUG2d/s6d1jEn3zz/H/+hEZOeU46b/jSHMG8IDQGcC9phK4xVQAe//sNaFl518fl9d/9hPZ/Hq+Krzy/afLXr++UIa3viBLp5wva8yly9v3yJCv3yFvNsc+r/vxqfLS7ZfKHnefYM7ZzX913X+sPOflvS2F75sA+KkLrjT/PV12u9mcLyx/lfYzPycri1ls4fsmAM61O+U7MsFU926691h56ZqY8X76p3JgxQC4U9b/+BR54TZz7VsK9zzL3DNx/vE+K7q6ZNJ9DxIAO7xE6IpAFgQIgLOwiswBAQQQQAABBBBAAAEEEEAAAQQQqH8BAmD9GhEA662cWhIA6/iKAfAH3QJgL0frb6owD999kFw1Yy9TBZyvo52/aK38fvEaeW31llyGN26HQXLE3sPllLeOzG0NvXZjjzz+/Br5tgmK5z+9IdenYgXwFFPpe7ap9F26RFo+t7I8BO7ukBuuOF7O2c1s0fxvZpvlQvvX7/+NTLxpzzDK6sdFNpoKzjaz9fUUE+CebQLch/8kE//bD5ZNVfARpir4AlMV/MrrJpx91ZuBPHhdIQC+OBAAF+4jTz5hzgXuLtzH9G832057ZxKP9KLJmL7+91ebAPgrNQiAb7QHwI9MebeMHWzmVn0BqplDiwzadVcZOfkY2em4qTJwfGEPbhP0el9e4NvT0yMDBg4sVQSbPwbYakLgNQsellVmK+j1i/6WD4H9MNkyntH/73bZ5eBW6Xr8Svmfz90phw8y+4IX23nn+35GDv3zSaZa+2VZdcK58srJV8r+HztU1s9/tyy91rTNhaym3ZQr5R2fOUwGv3SPLPqYCXZ7p8vuv74oFwC/duZnA2Fs4fsmAF50wXdETr5KJn7sEOl5/Lvy2JfvlB38661cKy8MbpXDh5v5nWraXHCIdN55pPz9+8Nlh8A81q5bJUu2DJODRw2WwSZ03v2Wwj3PMPd08F9hzgB+1/0PEQDr3t5ohUBmBQiAM7u0TAwBBBBAAAEEEEAAAQQQQAABBBCoKwECYP1yEADrrZxaEgDr+IoB8Ay3ANg7Ftar2m0d0C3nHD1KzjpyjBy4uwlqvaDMfK3s7JZ+JggcNdyEc+arc5MXkrZI65D8f//yjyvlqvmvy5NLN+Wyu/gvE6L+0ASwXlGvFwKf/3C46aVnSu8UEz5vWCeXXPis2aLZtP+BVxHcJQ/96L/lmNv85gfKg7e+Q97dukl+fs7f5dzjTLA8oxAsF69pzgGeXzgHeL2p+L3IC3wL1/MqgHP/7X/Z7lPov96M5aLAWOL6egHwZTUIgOfYA+CHjn2XjDNnAHtr7lVoV/vPEW8/Ut50yWdl4E47SW93t7R41b/mq2vFcln9dxN4b9kiQ/fcS3bwzgX2vkwgbBLL3L8uu+lGef3nP83dP/c98zP7OL4g+82fKt6JxfLiHfLTM2cFKocvl9P+zwt/TfcnfyBPfe5WaTn1u3KACWwHeG3PMG1zIWupnaz7q7x6+mdM+Hq67FEIgPP/7TsUvr/qHnni/G+b8Z0ue996kbS2rpP2q94ld98cuF7n3+Q103eFCZP3+c0n8m2uNm1uyj3S5r4z5H2//5y0jXhZ3ph6jiw17fa89RP50PmMS02/6v07Nm+Wyfc/TABc8T2CHyKQfQEC4OyvMTNEAAEEEEAAAQQQQAABBBBAAAEE6kGAAFi/CgTAeiunlgTAOr5iAHy2CYCHmkpYh+rEFpPc9pr+w/t1yVt3GyinHj5GTn77ONl7/PDQYF5asVHm/61DDtxthBy9f75SuHPTVlmwZJ18/uZX5KlXNlUeh1dt+8HAeb9lUzXbOv+P2db5XvMDbz7nvUV6J+WixLKv1YuXyqj/XG7aFYLl8FBL7TvfMIHyC3Kt184LlFtMAPxxEwAHvWLu88wCsy30T8ylek3f603f3kJ4XNwKuPB9LwD+kgmAHbYIlo1mC+ib4gPgMYMGOYW/3vMyZOIBMv6cj8rIgw8x1/KIzP9nvv/K3XfK8zf8REaY/xw6abLs/ZF/k0GjdioGwOuXLpXlt/5K1s6/Ox/69h8gvT0mQI4Lo0+9Rg78+CGmsjzma+l8+dtHv1Xof5q8ea4Xxsa0XfcXeen0S2VV72mylwltvTDWC4BLYWzh+2+YAHjmt/Pj++wv5F+O273sgpvuO0aeubIQ4l7633KIpY3XqeeJ78siL5z2QmcTAI/07nnap6XDIXxfbiqpj/ndAgJg3dsbrRDIrAABcGaXlokhgAACCCCAAAIIIIAAAggggAACdSVAAKxfDgJgvZVTSwJgHV8xAD6rEADrullb+Vlo7ofdG2XC+P5ywK5DZbfRg2T4IHN2rPnq6t4qL3Zslmfbu2SvsYPkI+/eWU47qi33sw1dPXLnX9fK7AdXyENPr5OeyqXAcsO33ybn7BIZildte4FXbRv5Ot6Exh8Kh8bPeOf1zg6220MW3zimeA6wmYQ89Msn5MX3evcxlcIfNJXCXgXwj70toGPuM9OEze8qhc3he8T1LXx/TYe0fP4lhxUwXb0A+GZ7APy797xTxpktoF3yZS+sbfFS1n32lV2nny5jjzpatm7uklfuulNW33u39PzzH7nr944cJcNNCLzHGR+QoW1t0vnC87J07q3S/be/yJbX21P8ncHp8ubfXiwjIsHupnsny9Pekb7evcz/5v/5RTng/hPyVcO5r3Wy7ocnyuYTH5bRu78kK6d82GwYXbieCWOXnnqJdBT7F75vAuC/eKGy/30TAh96vNkmvPBlva8Jqg++8FDJ10Hnv8LtTpd9vTmYe75i7mn+3CDF/MN/D9BhzgB+z+//QADs9iqhNwINL0AA3PBLyAQQQAABBBBAAAEEEEAAAQQQQACBhhAgANYvEwGw3sqpJQGwjq8YAJ9pAuAhbhXAfhLnVWxu7d3qFYUWzoE1cVoxHfbKhL3vm//PnBf7dpOtfeuDb5bD9x1Z3A76W3e8Ll+99TXZ0m3aOFQkuyWdZoxOSel26r/JBMC3xATAx7xTxgw2FcAuQ+vXT1rMum0x/zvsHZNk3PFTZevGjfK82dZ56PJluW2dvS2ht5qgcq3Z3nkPr1L4wIOl49GFsnze7TJ0y2a3+3uPjsv4G7z/iq7N8t4HCYB17260QiC7AgTA2V1bZoYAAggggAACCCCAAAIIIIAAAgjUkwABsH41CID1Vk4tCYB1fMUA+LTCGcB9HHr27+mSf3lTi3zlzL3llCPHm9B3q3zmFy/J9+97o7mTvmrXYYMJgH9jD4AfmPwOGTNkcG675tzezY7/3Giu0T10WC4QHrC+U4aYcDh63Q2m4rjHbPXcv3uLDDGhcD+vjeN9m7l/x+YtcuxDf6QCWPf2RisEMitAAJzZpWViCCCAAAIIIIAAAggggAACCCCAQF0JEADrl4MAWG/l1JIAWMdXDICn164C2K+c9TZ9zmWCXs1moGyzd2uvbDU/876V2+bZnAN7wsGD5N0HjJBXVnbJ/U9tkme8fXKrDUGbuZ9XATzXHgDf7wXAgwbWJPwtBr3BMNdU/4qp+vV+ljtD1xIyx32/mUPdNGF8x6YumfLIQgJg3dsbrRDIrAABcGaXlokhgAACCCCAAAIIIIAAAggggAACdSVAAKxfDgJgvZVTSwJgHV8xAD55+1QA504GNklw/56NJjzcYLYWHiQycKj5njlRtZn3+q02xPYqgG+3B8D3TjrSVAAb32qvHe3nRfv9vYpe8/+2muDXdt0BZkto8z+93g+7vXCYYN/Fv2PzZjn+kf8lANa9vdEKgcwKEABndmmZGAIIIIAAAggggAACCCCAAAIIIFBXAgTA+uUgANZbObUkANbxFQPgk0wAPNScAcxXYwtsNAHwHfYAeP6kI0wFsAmACWFrF4LXKkxXXqdj02aZ+odHCYAb+1XK6BFwFiAAdibkAggggAACCCCAAAIIIIAAAggggAACCgECYAVSoQkBsN7KqSUBsI6vGABPK2wBretGq3oV8LaAnmcPgO9+5+EydtDgXDWuX5XLP/PVyY3isNKcAXzCH/5MAFyvrz/GhUAfCRAA9xE0t0EAAQQQQAABBBBAAAEEEEAAAQSaXIAAWP8AEADrrZxaEgDr+IoB8IkmAB5sKoCpDm3Y6tDc1sJdJgC+MyYAPvpwGW3OAG6UsJNxlofTKzZ3yfv/+BgBsO7tjVYIZFaAADizS8vEEEAAAQQQQAABBBBAAAEEEEAAgboSIADWLwcBsN7KqSUBsI6vGACfQAWwTqzOW3kVwPfYA+A73/G2/BbQfDWsgHcG8Il/epwAuGFXkIEjUBsBAuDaOHIVBBBAAAEEEEAAAQQQQAABBBBAAIHKAgTA+ieEAFhv5dSSAFjHVwyAp1IBnKugbfQKaK8CeH5MAHzU22SnXAVwYxc5N/P4O8wW0NMWEgDr3t1ohUB2BQiAs7u2zAwBBBBAAAEEEEAAAQQQQAABBBCoJwECYP1qEADrrZxaEgDr+PwAeOxpC2T15h10nWhVtwJ7j90kS352RKhC1F/je6dMltauTSb9NUl3i4lR+WfDOXTvvItM/vVtVADX7SuQgSHQNwIEwH3jzF0QQAABBBBAAAEEEEAAAQQQQACBZhcgANY/AQTAeiunlgTAOj4vHNy6dav827XPyS/nr5befgMpD23QSuCWrVvkQ1NHys8+ta/069fPZLxerayX8+bXePEVl0v7XXfIQPMzwt/GC8G3mLVse980mXjZrND66l7ptEIAgSwJEABnaTWZCwIIIIAAAggggAACCCCAAAIIIFC/AgTA+rUhANZbObUkANbz9fT0yMauHtn9tPtk9fr+IoN2lN6WwY2/HXKT7BXc0tsl0vWGjBy6WV6+7UQZNmRALiAMfnlr3LNpk9w29T0i6ztlxwEDZKAJiJuEqKHn2WUC/NVbumXLsGFy1n0PyYChQ8vWV/9qpyUCCGRBgAA4C6vIHBBAAAEEEEAAAQQQQAABBBBAAIH6FyAA1q8RAbDeyqklAbCez98iePOWHrli7pNy79+Wyl+eX6m/AC23q8Bb9x4txx+ym1w2/WAZNLC/dXtgf417tmyRxb/4ubz26P/KqueWbNdxc3OdwKh9J8guRxwpEz98jvQfOJDtn3VstEIg0wIEwJleXiaHAAIIIIAAAggggAACCCCAAAII1I0AAbB+KQiA9VZOLQmA0/F5WwR7/+sFhf7/prsCrbeXgLfVs/+/XuVvtPrXHxdrvL1WyO2+2vV1uwu9EUCgkQQIgBtptRgrAggggAACCCCAAAIIIIAAAggg0LgCBMD6tSMA1ls5tSQATs8XDH+9f+erMQSCAaF/7m/cyFnjxljT4CjTrG/jzY4RI4BANQIEwNWo0QcBBBBAAAEEEEAAAQQQQAABBBBAIK0AAbBejABYb+XUkgC4ej7C3+rttlfPpOA3Oi7WeHutVHX3Tbu+1d2FXggg0CgCBMCNslKMEwEEEEAAAQQQQAABBBBAAAEEEGhsAQJg/foRAOutnFoSADvx0RkBBBBAAAEE6lSAALhOF4ZhIYAAAggggAACCCCAAAIIIIAAAhkTIADWLygBsN7KqSUBsBMfnRFAAAEEEECgTgUIgOt0YRgWAggggAACCCCAAAIIIIAAAgggkDEBAmD9ghIA662cWhIAO/HRGQEEEEAAAQTqVIAAuE4XhmEhgAACCCCAAAIIIIAAAggggAACGRMgANYvKAGw3sqpJQGwEx+dEUAAAQQQQKBOBQiA63RhGBYCCCCAAAIIIIAAAggggAACCCCQMQECYP2CEgDrrZxaEgA78dEZAQQQQAABBOpUgADYfWGWzJstD7eXX6dt8kyZNsH9+tm+QocsmDNXFncqZ9k6UabPmCRjlM1phgACCCCAAAIIIIAAAggggAAC9SNAAKxfCwJgvZVTSwJgJz46I4AAAggggECdChAAV78wHQvmyNzE5LJNJs+cJuTAcc4EwNU/gfREAAEEEEAAAQQQQAABBBBAoLEECID160UArLdyakkA7MRHZwQQQAABBBCoUwEC4OoWJhT+tk2WmdFS344FMmfuYskVtlK1mhJ5icyb/bC045bSjeYIIIAAAggggAACCCCAAAII1LcAAbB+fQiA9VZOLQmAnfjojAACCCCAAAJ1KkAAXM3CFAJK07XyNs9+dWurTJw+Qyaxb7ESmwBYCUUzBBBAAAEEEEAAAQQQQAABBBpKgABYv1wEwHorp5YEwE58dEYAAQQQQACBOhUgAE6/MH71b+vE6TIjKdVdMk9mPz7Sfm5tsEq4MAxboJw/Y9gLkY8TuS98Xm5sAO3dN3IwcXlbP6DOb1Ntym5LZxkXq5ojWzTbqp29sSvnouXn6h8AACAASURBVNOuHAAXq6/jxuLPPffz0YUzhi1zlArbc6vn4/8xQBZC/g6Zd/FUuXzh2XLDY5fKQYHF6ph3sUy9fKEcNWu+XDct8JcMHfPk4qmXy8Kzb5DHLvV7LJKrDjtXbir0z/U5aqGlnWmw6Co57Fy/Zb5D2T10Dw2tEEAAAQQQQAABBBBAAAEEGkCAAFi/SATAeiunlgTATnx0RgABBBBAAIE6FSAATrswtanqzYe6MfeOBJsV20o0eEw4Uzd07VIA3NbWLu2R8bRNni4jHw8Hzt6Io8F3mrnotJMqgP3Q1R7glgJzr+q6NMeJE9fJ4rIzm8uD23TzyVIAbHL8QtB79g2PSTHPFT8YNqt31CyZf9008SPgsvZ+IBxZ6KPOPlvkpptCQbHf1/pMRO6je25ohQACCCCAAAIIIIAAAgggUO8CBMD6FSIA1ls5tSQAduKjMwIIIIAAAgjUqQABcNqFSQonFdcrVudGA8xSeBus1i0FksGwMhD0BkLd0tnEkWAzUNFaCnCDYXFgLMHq4eA5vP73bd8rq6a1z0WhY5okG/smZVXN/jyLYwwH4lbXYCiecm1082mgVraK3lCoe5TMmn+d+EXAi646TM69ya8YDgTFwYrgYJVv8ft+lXD4eiaCLlQhR7/fQIYMFQEEEEAAAQQQQAABBBBAIFaAAFj/cBAA662cWhIAO/HRGQEEEEAAAQTqVIAAOO3CKLcnjl42EDKGK1SjDQvXL2tfXnkroa2OJ5gLJVQnVwhHw0FqXFVreeVt2rnotJMD4OKW08Ew2hNYMEfmmirf0nxKAXD5lt19NR/drOujVSGAlUClby7AfVFmzdpTLr/8JilVBxdCXL9a1w+KLdW7xWrfxAC4PhQYBQIIIIAAAggggAACCCCAwLYRIADWuxIA662cWhIAO/HRGQEEEEAAAQTqVIAAOO3CuAbACVs0+8MJBJuxIasf6BbD4qTgNHzm74TYwDjazh9UNDBNPxeddtI8vKvYwm7buCuH4vbtohNGGQmddXNqnFb5qt5SBW6xynf+fjI7eN5vobK3eGZv9L+DU7ZUFuevG3bh/N/GeU4YKQIIIIAAAggggAACCCBQjQABsF6NAFhv5dSSANiJj84IIIAAAgggUKcCBMBpFyblGcBxIW3ibUtbMtc+APa3h44LerUBsB8IJ03GflZvfC9NAGx6Fyqgi5W9ZRXR3h0qr1e4YnhbzSfJp85+Xghy85W+hYrgPW+Qxy5ty2/PXKgONv8hJg8ubQmdMgD2Zm0LgfMa/rbSdWbDcBBAAAEEEEAAAQQQQAABBJwECID1fATAeiunlgTATnx0RgABBBBAAIE6FSAATr8wfmhYvqWw5VplAXBcuBo/jtoHwH4g6xoAp5+LTlsZAPtnBRfOH5Z5s+Xh9sjZxwkBsL0COG1grZtV47QqbO3sbdf8kRflYpPy7pkLg02cXgx9Z4lcXgqDx3iTqyIALpkEzg/2vxk8R7hx8BgpAggggAACCCCAAAIIIIBABQECYP3jQQCst3JqSQDsxEdnBBBAAAEEEKhTAQLgKhbGD3UlGjZarlUWAHuFq15QKYFzaiuPQR8AV3sGcDTw1FYAp5+LTlsbAAfP/J0s8vDD0l62PXM1ZwDr10Y3n8Zr5W/7PGvWi+bc3/Iq37NnzZIX8z+Q66bl4l8vHc6FxQtVZwBXMomcLdx4fIwYAQQQQAABBBBAAAEEEEAgRoAAWP9oEADrrZxaEgA78dEZAQQQQAABBOpUgAC4yoXxtxv2ulvPhI1sJ1w8p9e0D/RtmzxTpk0ojcGvLjbpsMws/EAfAJcCUTMomTh9hkwqZHNSDK294U6XGbkfuFYAp5+LTlsfAAfn5V076lmaY26hAiaB84sd1kY3nwZslavmfVGOOmqhLCxs+Zx/lArhbO7fS+cE52cYqOINVu8WKoNzTfzv+2Gxbatnv70lSG5ASYaMAAIIIIAAAggggAACCCAQECAA1j8OBMB6K6eWBMBOfHRGAAEEEEAAgToVIAB2WJhgCFzhMratov0qYHu3cEVumgDYu17Fa4fC6hoEwEn3K2zPHMi4FeApAuDQ/W1bN5eqoltbO6WzM3r78j5p1sZom52nTeWxphpcMfO6aVIMaM2IQlsxB7dqtpzTG+xnm0zgWvHn/3odo+Fy3cgwEAQQQAABBBBAAAEEEEAAAQcBAmA9HgGw3sqpJQGwEx+dEUAAAQQQQKBOBQiA3RemWLUbuVTiGcG2ADlYjVq4XtoAONfNcu346tjqt4AuTlk5F512ugC4OFeLXakCOF/9O25hfvvt3Je1cruILrOLDQvfs14/owFwoJr37ML5v/7a5c8BXhgJhoMrG6wS9r5vguL5+8lsb3vo6Lm+wepg/xJU/upeJrRCAAEEEEAAAQQQQAABBBpQgABYv2gEwHorp5YEwE58dEYAAQQQQACBOhUgAK7ThWFYaoHYgDx3hYRzkdV3oaGTQCHoPSp4ZrDTBemMAAIIIIAAAggggAACCCDQiAIEwPpVIwDWWzm1JAB24qMzAggggAACCNSpAAFwnS4Mw9IJ+JXHsdW8BMA6yBq0ij3Xt1QRHK0mrsFduQQCCCCAAAIIIIAAAggggEADCRAA6xeLAFhv5dSSANiJj84IIIAAAgggUKcCBMB1ujAMq4KAH+r6TfLbO08aY+tCANx3j1LwfGDLXaPbP/fdwLgTAggggAACCCCAAAIIIIBAnQgQAOsXggBYb+XUkgDYiY/OCCCAAAIIIFCnAgTAdbowDKuiQH7b53yT8rONg10JgPv6UVp01WFy7k3hu1L529erwP0QQAABBBBAAAEEEEAAgfoUIADWrwsBsN7KqSUBsBMfnRFAAAEEEECgTgUIgOt0YRgWAggggAACCCCAAAIIIIAAAgggkDEBAmD9ghIA662cWhIAO/HRGQEEEEAAAQTqVIAAuE4XhmEhgAACCCCAAAIIIIAAAggggAACGRMgANYvKAGw3sqpJQGwEx+dEUAAAQQQQKBOBQiA63RhGBYCCCCAAAIIIIAAAggggAACCCCQMQECYP2CEgDrrZxaEgA78dEZAQQQQAABBOpUgAC4TheGYSGAAAIIIIAAAggggAACCCCAAAIZEyAA1i8oAbDeyqklAbATH50RQAABBBBAoE4FCIDrdGEYFgIIIIAAAggggAACCCCAAAIIIJAxAQJg/YISAOutnFoSADvx0RkBBBBAAAEE6lSAALhOF4ZhIYAAAggggAACCCCAAAIIIIAAAhkTIADWLygBsN7KqSUBsBMfnRFAAAEEEECgTgUIgOt0YRgWAggggAACCCCAAAIIIIAAAgggkDEBAmD9ghIA662cWhIAO/HRGQEEEEAAAQTqVIAAuE4XhmEhgAACCCCAAAIIIIAAAggggAACGRMgANYvKAGw3sqpJQGwEx+dEUAAAQQQQKBOBQiA63RhGBYCCCCAAAIIIIAAAggggAACCCCQMQECYP2CEgDrrZxaEgA78dEZAQQQQAABBOpUgAC4TheGYSGAAAIIIIAAAggggAACCCCAAAIZEyAA1i8oAbDeyqklAbATH50RQAABBBBAoE4FCIDrdGEYFgIIIIAAAggggAACCCCAAAIIIJAxAQJg/YISAOutnFoSADvx0RkBBBBAAAEE6lSAALhOF4ZhIYAAAggggAACCCCAAAIIIIAAAhkTIADWLygBsN7KqSUBsBMfnRFAAAEEEECgTgUIgOt0YRgWAggggAACCCCAAAIIIIAAAgggkDEBAmD9ghIA662cWhIAO/HRGQEEEEAAAQTqVIAAuE4XhmEhgAACCCCAAAIIIIAAAggggAACGRMgANYvKAGw3sqpJQGwEx+dEUAAAQQQQKBOBQiA63RhGBYCCCCAAAIIIIAAAggggAACCCCQMQECYP2CEgDrrZxaEgA78dEZAQQQQAABBOpUgAC4TheGYSGAAAIIIIAAAggggAACCCCAAAIZEyAA1i8oAbDeyqklAbATH50RQAABBBBAoE4FCIDrdGEYFgIIIIAAAggggAACCCCAAAIIIJAxAQJg/YISAOutnFoSADvx0RkBBBBAAAEE6lSAALhOF4ZhIYAAAggggAACCCCAAAIIIIAAAhkTIADWLygBsN7KqSUBsBMfnRFAAAEEEECgTgUIgOt0YRgWAggggAACCCCAAAIIIIAAAgggkDEBAmD9ghIA662cWjZjAOwERmcEEEAAAQQQaBiBAw88sGHGykARQAABBBBAAAEEEEAAAQQQQAABBBpTgABYv24EwHorp5bNFgA7YdEZAQQQQAABBBBAAAEEEEAAAQQQQAABBBBAAAEEEEAAgYAAAbD+cSAA1ls5tSQAduKjMwIIIIAAAggggAACCCCAAAIIIIAAAggggAACCCCAQBMLEADrF58AWG/l1JIA2ImPzggggAACCCCAAAIIIIAAAggggAACCCCAAAIIIIAAAk0sQACsX3wCYL2VU0sCYCc+OiOAAAIIIIAAAggggAACCCCAAAIIIIAAAggggAACCDSxAAGwfvEJgPVWTi0JgJ346IwAAggggAACCCCAAAIIIIAAAggggAACCCCAAAIIINDEAgTA+sUnANZbObUkAHbiozMCCCCAAAIIIIAAAggggAACCCCAAAIIIIAAAggggEATCxAA6xefAFhv5dSSANiJj84IIIAAAggggEBGBTpkwZy5srgzPL3WidNlxqQxkTn7bdtk8sxpMqFRRDoWyJy5i6WzbbLMnNYwo24UXcaJAAIIIIAAAggggAACCCCAQNMIEADrl5oAWG/l1JIA2ImPzggggAACCCCAQOYElsybLQ+3V5pWNOglAM7cQ8CEEEAAAQQQQAABBBBAAAEEEEBALUAArKYSAmC9lVNLAmAnPjojgAACCCCAAAKZEuhYMEfmFsp+2ybPlHBh7BKZN/thyWXDrRNl+oxJkq8FJgDO1EPAZBBAAAEEEEAAAQQQQAABBBBAIJUAAbCeiwBYb+XUkgDYiY/OCCCAAAIIIIBAdgT8LZGl0lbOpa2hSwExAXB2HgJmggACCCCAAAIIIIAAAggggAACaQUIgPViBMB6K6eWBMBOfHRGAAEEEEAAAQQyI+Bv/Ww/5zcwzSXzZLbZI1oVABfaBpHKK4sLP7W0rTiWYmBdunrstSVQvew19879PWq55Qxgv12rTJw+Q8qOO87MajffRBZddZice9NRMmv+LJHLp8rlC0sGZ9/wmFx6kMVk0VVy2Lk3hX4Q27b5SJkxAggggAACCCCAAAIIIIBAQYAAWP8oEADrrZxaEgA78dEZAQQQQAABBBDIiIBfxVtN8GmrAC5VCluBvAA2sL90cOvpsvah7abzP614TnHk2mIJir1rtLa1ibS3S2eoPQFwRh7osmnkA+C42XnB8HUyLb+nufnqkHkXh0PiUM+zb5DHrIlxVvWYFwIIIIAAAggggAACCCCAQCUBAmD980EArLdyakkA7MRHZwQQQAABBBBAICMCheDTErYmT7A8AC4FupFAORDGlqp740LXmFC6WCkc3aq60vbUZhbBoDdYbRwNjJMnTIsGFCgFwMGwNxD0BkLdjnkXy9RciXAkGO6YJxdPvVxyP5k1X64rJcYNKMKQEUAAAQQQQAABBBBAAAEEaiVAAKyXJADWWzm1JAB24qMzAggggAACCCCQEYFaBsAJ1cR+CFwMm9NV3earf+MqlQvX8kPdsnuVlqsYUhMAZ+QZrjwNPwAuC279bZ6LAbAfCkerggvX90Pgo2bJ/OumSbFouCkUmSQCCCCAAAIIIIAAAggggIBNgABY/1wQAOutnFoSADvx0RkBBBBAAAEEEMiIgB/CRqtqNdOLVgAnhcnlFcO2LZ3t5/8mbC3tD9cPl/1KX1vI64fDBMCaRW74NqUzgINbPZtp+YFuMQBeJFcddq7cFBvw+gHx2XLDY5eK7ejghsdiAggggAACCCCAAAIIIIAAAqkECID1XATAeiunlgTATnx0RgABBBBAAAEEMiJQyzOAtQFwuIo3/lzfYCjtB9VJ7IU+hQDYGiYTACchZurntQ+AYyqEM6XGZBBAAAEEEEAAAQQQQAABBDQCBMAapXwbAmC9lVNLAmAnPjojgAACCCCAAAKZEfC3RLZX3gamWbatsnsFcBjRUuVbrNItrx6uuABUAGfm+XSdSO0DYCqAXdeE/ggggAACCCCAAAIIIIBAVgQIgPUrSQCst3JqSQDsxEdnBBBAAAEEEEAgOwJ+sCtx5+t6Uy2Fs6WgOBrKpj0DuBJheTWxXyncNnmmTJuQwM8ZwNl5Ph1nog+AOQPYkZruCCCAAAIIIIAAAggggEDTCRAA65ecAFhv5dSSANiJj84IIIAAAggggECmBPwqYG9S5ZXAwe2Xg9syl1fllq4TCZOLIXPg+sXvWc4f9it4/TN9vYH53zP/Gg2Bi/cNnOtb3Fo6eNZvYBzmIjIzMUnO1DI35WT0AbB3LPDFMvXyhcYpss2zf16w95NZ8+W6aWOa0pJJI4AAAggggAACCCCAAAIIhAUIgPVPBAGw3sqpJQGwEx+dEUAAAQQQQACBzAnEn8XrTzUa1Nq3Za54nWCgay5b+Z7lFcmV20fGFwx7A6vV2tYm0t4unaEA2A+5K1VBZ27Jm2JCaQJgDyTfPobmqFky/7ppQvzbFI8Ok0QAAQQQQAABBBBAAAEEEgUIgBOJig0IgPVWTi0JgJ346IwAAggggAACCGRUIFjtW5qi/XzgCufyBqp1/avEbt1saWvKkGX6jEn2oM3WPraaN3KusNfuqOUyZ+5iAuCMPsHRaaUNgHP9F10lh0VS4LNveEwuPahJ0JgmAggggAACCCCAAAIIIICASoAAWMWUa0QArLdyakkA7MRHZwQQQAABBBBAAAEEEEAAAQQQQAABBBBAAAEEEEAAgSYWIADWLz4BsN7KqSUBsBMfnRFAAAEEEEAAAQQQQAABBBBAAAEEEEAAAQQQQAABBJpYgABYv/gEwHorp5YEwE58dEYAAQQQQAABBBBAAAEEEEAAAQQQQAABBBBAAAEEEGhiAQJg/eITAOutnFoSADvx0RkBBBBAAAEEEEAAAQQQQAABBBBAAAEEEEAAAQQQQKCJBQiA9YtPAKy3cmpJAOzER2cEEEAAAQQQQAABBBBAAAEEEEAAAQQQQAABBBBAAIEmFiAA1i8+AbDeyqklAbATH50RQAABBBBAAAEEEEAAAQQQQAABBBBAAAEEEEAAAQSaWIAAWL/4BMB6K6eWBMBOfHRGAAEEEEAAAQQQQAABBBBAAAEEEEAAAQQQQAABBBBoYgECYP3iEwDrrZxaEgA78dEZAQQQQAABBBBAAAEEEEAAAQQQQAABBBBAAAEEEECgiQUIgPWLTwCst3JqSQDsxEdnBBBAAAEEEEAAAQQQQAABBBBAAAEEEEAAAQQQQACBJhYgANYvPgGw3sqpJQGwEx+dEUAAAQQQQAABBBBAAAEEEEAAAQQQQAABBBBAAAEEmliAAFi/+ATAeiunlgTATnx0RgABBBBAAAEEEEAAAQQQQAABBBBAAAEEEEAAAQQQaGIBAmD94hMA662cWhIAO/HRGQEEEEAAAQQQQAABBBBAAAEEEEAAAQQQQAABBBBAoIkFCID1i08ArLdyakkA7MRHZwQQQAABBBBAAAEEEEAAAQQQQAABBBBAAAEEEEAAgSYWIADWLz4BsN7KqSUBsBMfnRFAAAEEEEAAAQQQQAABBBBAAAEEEEAAAQQQQAABBJpYgABYv/gEwHorp5YEwE58dEYAAQQQQAABBBBAAAEEEEAAAQQQQAABBBBAAAEEEGhiAQJg/eITAOutnFoSADvx0RkBBBBAAAEEEEAAAQQQQAABBBBAAAEEEEAAAQQQQKCJBQiA9YtPAKy3cmpJAOzER2cEEEAAAQQQQAABBBBAAAEEEEAAAQQQQAABBBBAAIEmFiAA1i8+AbDeyqklAbATH50RQAABBBBAAAEEEEAAAQQQQAABBBBAAAEEEEAAAQSaWIAAWL/4BMB6K6eWBMBOfHRGAAEEEEAAAQQQQAABBBBAAAEEEEAAAQQQQAABBBBoYgECYP3iEwDrrZxaEgA78dEZAQQQQAABBBBAAAEEEEAAAQQQQAABBBBAAAEEEECgiQUIgPWLTwCst3JqSQDsxEdnBBBAAAEEEEAAAQQQQAABBBBAAAEEEEAAAQQQQACBJhYgANYvPgGw3sqpJQGwEx+dEUAAAQQQQAABBBBAAAEEEEAAAQQQQAABBBBAAAEEmliAAFi/+ATAeiunlgTATnx0RgABBBBAAAEEEEAAAQQQQAABBBBAAAEEEEAAAQQQaGIBAmD94hMA662cWhIAO/HRGQEEEEAAAQQQQAABBBBAAAEEEEAAAQQQQAABBBBAoIkFCID1i08ArLdyakkA7MRHZwQQQAABBBBAAAEEEEAAAQQQQAABBBBAAAEEEEAAgSYWIADWLz4BsN7KqSUBsBMfnRFAAAEEEEAAAQQQQAABBBBAAAEEEEAAAQQQQAABBJpYgABYv/gEwHorp5YEwE58dEYAAQQQQAABBBBAAAEEEEAAAQQQQAABBBBAAAEEEGhiAQJg/eITAOutnFoSADvx0RkBBBBAAAEEEEAAAQQQQAABBBBAAAEEEEAAAQQQQKCJBQiA9YtPAKy3cmpJAOzER2cEEEAAAQQQQAABBBBAAAEEEEAAAQQQQAABBBBAAIEmFiAA1i8+AbDeyqklAbATH50RQAABBBBAAAEEEEAAAQQQQAABBBBAAAEEEEAAAQSaWIAAWL/4BMB6K6eWBMBOfHRGAAEEEEAAAQQyK7Bk3mx5uL18em2TZ8q0CZmddm0ntmSezLYhBu7S0J6F+bVOnC4zJo2p0q5DFixYKZMmBR6qmly3yuHQDQEEEEAAAQQQQAABBBBAAIGUAgTAejACYL2VU0sCYCc+OiOAAAIIIIAAApkT6FgwR+Yu7kyYV5tMnjlNyIETmBQBcO4KrRNl+oxJUm2Eut0eQtegtmOBzJm7WDrbJsvM4F8VuF53u4FwYwQQQAABBBBAAAEEEEAAgWYUIADWrzoBsN7KqSUBsBMfnRFAAAEEEEAAgUwJhMLfaCjnzdQP7Lx/b9TQsi9XLCnIbHbPuAC4L9eIeyGAAAIIIIAAAggggAACCCDgKEAArAckANZbObUkAHbiozMCCCCAAAIIIJAhgSUyb/bD4u36XHlbYrNl75y5srizVSZOnyFV7/ybIbnYqSQFwLmOWvcMghEAZ3BRmRICCCCAAAIIIIAAAggg0HwCBMD6NScA1ls5tSQAduKjMwIIIIAAAgggkBkBv/pXdZ6rF2w+PtK+bXGwqrWgYwuU82cMeyHycSL3eYFyiTI2gLZsqVze1g+o89tUm1S7dJZxsarZb1McYHgLYn8oyrnEPgSqANj09ueVVHVdwTP3I4tPpfWMnvNsa5t/LkYYy/3k2cIfCJjy73z4vzJ/xnGpXwV7CW8bbttqvHidSm6qZ8CjSPN8+SE8f9SQmTc0JoIAAggggAACCCCAAAII9KEAAbAemwBYb+XUkgDYiY/OCCCAAAIIIIBARgRqU9UbDRRDOJFws2JbP2AsHoobCWyj6qFrl0LItrZ2afdKmgNfbZOny8jHw4Gz9+No+JlmLrEPgTYA9quAI9tqpxlDxbOby7brjveMOvgBcMjSv17Z/Er2Eyeuk8VlZ0mXAtb0AXCaZ8APgONWJhr0EgBn5I2MaSCAAAIIIIAAAggggAAC20WAAFjPTgCst3JqSQDsxEdnBBBAAAEEEEAgIwKFAMzlXN9iZWa40tMcHFzYMjq8tXQp3AyGcYGQLxDqlsLCSHAXqNAtr0L1liYwlmDlaHCe/vdt34tUrcbNxT0ADlfOTvAumMozLsC0B/slz4BP0TJsHGsfGKPdPma9g2F93BbQluA83TMQDICTn6+MvIiZBgIIIIAAAggggAACCCCAwHYSIADWwxMA662cWhIAO/HRGQEEEEAAAQQQyIhA5QA4tro0EOaVtty1nQtcuH5Z+/LK2/LtkBOqk/0QsRjg2gPn0lm7cdWfpTA07Vy2RQCcbgxpKljjPW3bgFfcGjy2AtiyrsWzji2hc3Tr69jrxmzRXPYMlALgsm2tK223nZFXM9NAAAEEEEAAAQQQQAABBBDoWwECYL03AbDeyqklAbATH50RQAABBBBAAIGMCLgGwAnb8/pKgSrb2ICzrCo0qTo5Wj0bF3Baqmxz4/LDUz+YTD+X2IdAvQV03BwSHq8yz3B7+/m/SZ7ha/gBsPVc5pRBbdmaqyuAk8Zcvrb65ysjL2GmgQACCCCAAAIIIIAAAgggsN0ECID19ATAeiunlgTATnx0RgABBBBAAAEEMiKQ8gzguJA2UUNRZVt1AOxXh8YFvdoA2A+EkyYT3era0l4dAEcDzurGEH9mcHCsSWHqtguAy8LkmgfApQphAuCk55efI4AAAggggAACCCCAAAII1EqAAFgvSQCst3JqSQDsxEdnBBBAAAEEEEAgMwIVt/qNzrIsuIsLV+N59AFdUmAZVz0bdxZx9PtxFcCKgDdp9bUBcNm2xOk9I7Ft8dzl4veL2ywneUautGCOzF3cKVQAJy02P0cAAQQQQAABBBBAAAEEEGhWAQJg/coTAOutnFoSADvx0RkBBBBAAAEEEMiOgB/qSsw5q8GZWio3/epTa1BoUdIHwNWeAVxtAFw6P1Y7l9iHQBUA28/vTesZ/yBGA98KnpZ1rW4L6Ho5A9jyLMdVHWfnlcxMEEAAAQQQQAABBBBAAAEE+liAAFgPTgCst3JqSQDsxEdnBBBAAAEEEEAgWwJ+Jao3q8D5sqVJRrYmLlaVmhaBvtHg1A8RTRmpzJw2IXc5fQAsUuwfDaeLoXUwcHTdAjr9XGIfgqQAODD+oE0BSGY/3J7710TPwINfBgAAIABJREFU4nUsVcv+ugTWs+QZbF86+zh4v2oDYLMiMnH6DJk0xptB4Fzl4DOj3gI67TOQ7vnK1ouY2SCAAAIIIIAAAggggAACCPS1AAGwXpwAWG/l1JIA2ImPzggggAACCCCAQPYEgiFwhdm1TpwuM/LpXvEr/gxar0k4nEwTAHu9K147FFbXIABOul9kLrFMSkt72J4wZ6tn3EiilbCBQDbaJRL8VxcAt0pra6d0dkYvHgmogwG4aVp8pmKCc/0zkDYAtldhZ+/FzYwQQAABBBBAAAEEEEAAAQS2hQABsF6VAFhv5dSSANiJj84IIIAAAggggEBmBUpVouEp2oLfUAtb6Bms+iw0ThsA57pZrl2+TXNtAuC4+5VV6lZ6AhIDYMV220rP2PFaK7nzgy4LVC3rVG0A7FX/jls4WwpFzDEV5cHKXjMg//6VKqdVzwABcGbfmJgYAggggAACCCCAAAIIIFCHAgTA+kUhANZbObUkAHbiozMCCCCAAAIIIIAAAggUBRLOa0YKAQQQQAABBBBAAAEEEEAAgQwKEADrF5UAWG/l1JIA2ImPzggggAACCCCAAAIIIEAAzDOAAAIIIIAAAggggAACCCDQxAIEwPrFJwDWWzm1JAB24qMzAggggAACCCCAAAIIEADzDCCAAAIIIIAAAggggAACCDSxAAGwfvEJgPVWTi0JgJ346IwAAggggAACCCCAAAIEwDwDCCCAAAIIIIAAAggggAACTSxAAKxffAJgvZVTSwJgJz46I4AAAggggAACCCCAAAIIIIAAAggggAACCCCAAAIINLEAAbB+8QmA9VZOLQmAnfjojAACCCCAAAIIIIAAAggggAACCCCAAAIIIIAAAggg0MQCBMD6xScA1ls5tSQAduKjMwIIIIAAAggggAACCCCAAAIIIIAAAggggAACCCCAQBMLEADrF58AWG/l1JIA2ImPzggggAACCCCAAAIIIIAAAggggAACCCCAAAIIIIAAAk0sQACsX3wCYL2VU0sCYCc+OiOAAAIIIIAAAggggAACCCCAAAIIIIAAAggggAACCDSxAAGwfvEJgPVWTi0JgJ346IwAAggggAACCCCAAAIIIIAAAggggAACCCCAAAIIINDEAgTA+sUnANZbObUkAHbiozMCCCCAAAIIIIAAAggggAACCCCAAAIIIIAAAggggEATCxAA6xefAFhv5dSSANiJj84IIIAAAggggAACCCCAAAIIIIAAAggggAACCCCAAAJNLEAArF98AmC9lVNLAmAnPjojgAACCCCAAAIIIIAAAggggAACCCCAAAIIIIAAAgg0sQABsH7xCYD1Vk4tCYCd+OiMAAIIIIAAAggggAACCCCAAAIIIIAAAggggAACCCDQxAIEwPrFJwDWWzm1JAB24qMzAggggAACCCCAAAIIIIAAAggggAACCCCAAAIIIIBAEwsQAOsXnwBYb+XUkgDYiY/OCCCAAAIIIIAAAggggAACCCCAAAIIIIAAAggggAACTSxAAKxffAJgvZVTSwJgJz46I4AAAggggAACCCCAAAIIIIAAAggggAACCCCAAAIINLEAAbB+8QmA9VZOLQmAnfjojAACCCCAAAIIIIAAAggggAACCCCAAAIIIIAAAggg0MQCBMD6xScA1ls5tSQAduKjMwIIIIAAAggggAACCCCAAAIIIIAAAggggAACCCCAQBMLEADrF58AWG/l1JIA2ImPzggggAACCCCAAAIIIIAAAggggAACCCCAAAIIIIAAAk0sQACsX3wCYL2VU0sCYCc+OiOAAAIIIIAAAggggAACCCCAAAIIIIAAAggggAACCDSxAAGwfvEJgPVWTi0JgJ346IwAAggggAACCCCAAAIIIIAAAggggAACCCCAAAIIINDEAgTA+sUnANZbObUkAHbiozMCCCCAAAIIIIAAAggggAACCCCAAAIIIIAAAggggEATCxAA6xefAFhv5dSSANiJj84IIIAAAggggAACCCCAAAIIIIAAAggggAACCCCAAAJNLEAArF98AmC9lVNLAmAnPjojgAACCCCAAAIIIIAAAggggAACCCCAAAIIIIAAAgg0sQABsH7xCYD1Vk4tCYCd+OiMAAL/n707AZOtKO8wXiiCSUwibmA0rkGNiitoiIkatyBIcE8wLuCCuAAK4hq9IKLGFcF9Q8CEJAqiyKK4RyUoRgXRaBIkiQZxu2R3A9K/M1Nzz/R0z5yeM31nhvmf55nn3tt9lqq3qr6e2299VSEQAiEQAiEQAiEQAiEQAiEQAiEQAiEQAiEQAiEQAiEQAhuYQARw98aPAO7OqteZEcC98OXiEAiBEAiBEAiBEAiBEAiBEAiBEAiBEAiBEAiBEAiBEAiBEAiBDUwgArh740cAd2fV68wI4F74cnEIhEAIhEAIhEAIhEAIhEAIhEAIhEAIhEAIhEAIhEAIhEAIhMAGJhAB3L3xI4C7s+p1ZgRwL3y5OARCIARCIARCIARCIARCIARCIARCIARCIARCIARCIARCIARCYAMTiADu3vgRwN1Z9TozArgXvlwcAiEQAiEQAiEQAiEQAiEQAiEQAiEQAiEQAiEQAiEQAiEQAiGwgQlEAHdv/Ajg7qx6nRkB3AtfLg6BEAiBEAiBEAiBEJgygR+eflDZ48hblOPPP6zsMq1nXfjasuv+J3e6++6bzi7H7X2DTucu96QLX7tr2f/k3cums48rU37U/CLOclhuHScqd89nLZdtv+t+WE4/aI9y5Ln7bumPnetxYXntrvuXpXtZ694Ku2jfXIU+MgtworaeCPoIxhNdn5PXAoHp9Y9au0E/Of3SsvfeU/tUWAsYU4ZWDFzu59L6hVg/M4Y+E6ZaoYyrqeLNzUMgBEIgBK72BCKAuzdxBHB3Vr3OjADuhS8Xh0AIhEAIhEAIhEAITJPAnPya8hegEcAzrdhZZo5u9ImkT89nTbPbjb/31hfAMxMgzh1TpAjg1ekHeepSBCaKBUvdbPj9H55eDtrjyHLuvseX8w+LAJ4U37o7f11+VqwE5a0sgDOuVqLRco8QCIEQCIENTiACuHsHiADuzqrXmRHAvfDl4hAIgRAIgRAIgRAIgSkRmC++to4AXisZRlOVJ1NqL7ddr+XujmRa2an1vqXse/z5pe201irT6ZVrWoy7t3LO7E9gev1jULaIqv4NlDuEwDCBjKv0iRAIgRAIgRDoTSACuDvCCODurHqdGQHcC18uDoEQCIEQCIEQCIEQWGkC9UtI991937LvYNHck9tL7q7089xvjWUYTVWeTIPf7D3Xa7m7I5mOnKyTHRZOQJjO87rXd/yZ02vrtVvnleC2Ue4xvf4xIBhRtVG6Ueq5NQlkXG1N2nlWCIRACITA1ZRABHD3ho0A7s6q15kRwL3w5eIQCIEQCIEQCIEQCIEVJjAjDgbut9lrtyzcc3WFn9fcro8AHrF89GKZxLV+tRqjzm3Lk93PbS8BvMiSv21xPnvz4WxSL2/ZU/lB5aNze9LO3vfSmb2Qx5dpC/ze5R7LfEs27PymnjwLvAvruWeMaMeF/PosAT2m49Z2231TOXvQ4efvLj27BOiKL3U7XrKOldFDcmBZfXS5jCu6jn188RAxfy/mph/vfu74JYU7PnMLj02lHGmf6C2lGDUO23GnXd6l+txgI+kmPjbHXL8YGjPj+kvHuizKr2O8m1b/GLUk+vxY1K19xwrqERJsWW07CmJHdnOXTtReK1/vScuxHE6dYvSIz4rJn9WNz+i+Pz9ezhuDgylqx59/WGkvRL7oZ2wN8J1i4SJLQE/UN+rqHOM/v5ceV9P4xSv3DIEQCIEQCIGrH4EI4O5tGgHcnVWvMyOAe+HLxSEQAiEQAiEQAiEQAlMlsJWyAZcpgBfdn3WB0BsnNqvs3qL+6pfb++5bysknD+//ulACD3+JPq9JhmRQ/XJ6330HmdVVJNWyjuQwpXKPetaIL7Xnd6+ue952L/NAic9OMhjTkefxW2kBPH7p56Y0LUYHfGuPLeJv8Fbf5cpr350vHFsshvrv8PmT9dGejBsULfE53FRdBfmY/rX7zEBbsKfsJM9c9Nwy3G+Xx2PemJ1lsO/xZ5fbvH2+cPbWcP+YpC7jQvok8W5a/WNRUTVB+04ugMdR6RaTJmE3M/Qn6O9Tqvek5VipMbAgto0VwB3bZAI+o++4Je5v2nRJOXLBnuzz+8Cin7ETfd6MFsAT9Y1FntfmHAE81V9kc/MQCIEQCIENRCACuHtjRwB3Z9XrzAjgXvhycQiEQAiEQAiEQAiEwFQJbF0BvHRV2tk+9cvZcXJn1JfCZG7rHnNfTM8/d8sXvO3Xt0ijeV+Qz2USDWcijZaLW77oHSEuRnzRvuX86ZS7XZf52d/tXNgt2VtdxOckZR7LoyUNtjxzhQVwbbuR2b81W3t4AkCrl465bul+PDhj1HKf80TJqD65pQ9M0kdXivG8sdNUcgmBPg9ES7q2hXE7E2/k693G1VI8tmTrttt1aAwu2udUplWWdrnb/WBUn5owRozuP5PFu6V4jJZPXXiM6btt0dWhfZcngEfH43bbrgS7OvGjW3+frF9PUu/JytGW1ktzmiRGj1qhY6n+NTI7vkO/GN1+8ydstCfNzJWjde/FPmMni4UjBPCEY3kizlkCutNHZ04KgRAIgRAIgcUIRAB37x8RwN1Z9TozArgXvlwcAiEQAiEQAiEQAiEwVQLrUQCPAlLrsVC6jlpyd6wIrV/+tr5sHvuFflOMhUsIj99v1unDS0BPr9yTLru9aLnnIZ+kzOPPbW65YHnmlRTAS8vLUXKhVnW8LO86IGefX1pLTzftf0nZtOkWgyy3kwcO5fxyWLO26Ww/aonG7n20P+NJ+/hIAosstT0nSXqMq+nzsOJzbY9WmyzILl4ojVaEX+0DC543ur9Nj0drXLaF3kq179gloEdk3Y+Ix2NoDFYN3n+wm323bOGJ2mvq9R5X5oWfLSvR5iPj/CIZwOOyhecE8IR8RrffmMlX7c/Y1uSMpfd0H8N0QVn7juVJPgvHjKuuHyc5LwRCIARCIARCoCEQAdy9I0QAd2fV68wI4F74cnEIhEAIhEAIhEAIhMBUCWxdAdwlu7Rd3VFLMY6+x0KBthi27llaSywlWx/SEnejl/6dPXHBF+3TKvfgeZ2W3V5Yv6XbaJIyL3XucP9bQQG86N6/XQbVUmVf+h7D/Wzm34Ms07NvU96+x5FblkRedA/O48re7WTtBQJtqXIuxXjyPj6y5ov1twVlnvyZ3cfscnmMW2lgOEN5WBpNXpdxPad7vKvZoCNEV+/+MSjdqEzFidp3kvJNdm5/dhO212ISetH9jJcatxOWownp4sdKtPkQxT7xZ8J+Mbr9Fp/EMlzv8Z+xk479vmN5qecN1TYZwEt/aOaMEAiBEAiBEFiCQARw9y4SAdydVa8zI4B74cvFIRACIRACIRACIRACUyWwtgWwqo/fj2/EctEdl+yd+Iv0JdtgS1nWtgBeWjqsjgCuUmPlBHD3jOZxjbsCY2NWjsxkls7e7xbHl/MPu/HMvsiz2cGDf5SBDy6bzt4ijSbuo2P7/rBcGa7XluW/F+/mwyJ0aYk0d8Y4KTnBuNp6PGqhxrX/sDRaIX6zj+0W71ZSBo6Qb+tQAE/8WdG1700oOCfup13LMfdZuPEE8PBnan8BXBn2HcsRwEt235wQAiEQAiEQAitMIAK4O9AI4O6sep0ZAdwLXy4OgRAIgRAIgRAIgRCYKoEVkFxdytcpG3WpG42Ql3NLlE72RWz3L+kn57OWBfCwXGovedtdmE7Ceqlzl8pObazHYNnkweKum84ux81LhV2svyyxLPJSXa15f/K2X3jb1jKuT7ikHDSwvLeYXWZ4hjfpu6mUI7fI4Jrs272P9mW8EvVcop3GZgAvIZVbQLcej/rQrgJ4hfgt6DyLxbtpCOARe5CP2NN15DjslQk7SV06DdzW2G2dP1eXCdtr6hnAqzEGhjgmA7gcf/5hZZeJY/5SsXeIczKAuw7gnBcCIRACIRACYwlEAHfvHBHA3Vn1OjMCuBe+XBwCIRACIRACIRACITBVAhN+Gb7csixL4i32sOEvXhcRfisiJ4b3Bx1ftskE8PTKvVCcLvZl9RbZtLRonaTMS4jYqe0B3OWL+YX7P85r1d5LSM/crS77vGnTJYN9f1tZvjU7eNOmcsnMG/MEd3fh2Z9xnRgwfw/cCQf7hHuBTvrMrcljpuZdBfCWVQp68VsU97g9ortkg07aP1T99Gaywrm99wBeGDcn2g96RYTZ+P21u7XX+Fgyvi6T1Lv7Z8uKjIGO2d2dnzXhuB/dzRf7/FkYp8d/xk7a18ftAdy1TSb5LBwzriYMszk9BEIgBEIgBDY6gQjg7j0gArg7q15nRgD3wpeLQyAEQiAEQiAEQiAEpkpgDQvg+sVyGZEhVbOyRuy9O/jqdjabpy1x5n+h2/nLbbeozxr8dVgYjBIAkwlgrkUm6LnuPpVybxG69cvuYWk0fwnbpQXwZGXeUr+h5861b2ll967QEtCLZe21xtNcRnRbdDXvbxES3STRIoO0KcslZffdzy3nzi75PJPl2+a+UORN0kdXirFSdenjo2vbylgdkTnaXDPm9S7P3Ko85vWBpfYAnjxGjOQ3YbybHg/df4QAbo2Jce3Yfn2uT7aXJm+N+fa5k9RlJdhNGtNHxonW58Jy6728cnSR/pPF6FGrLHRvkwnH/egGnFkS38dgaddv9L0X+4ydLBaOmAS0zM/7Lp/fo8fVVH/By81DIARCIARC4GpHIAK4e5NGAHdn1evMCOBe+HJxCIRACIRACIRACITAVAksJYDHScMJC9X+snypS1vCYPx+mMNfFPv3iCVT67OG9kft/uX2zA0WL8d8QTSpAJ5auccu67lEAyyQoaPO7856SX7z2mZlBPDEy1mPQbJQhi9jPIyRXvPbfeEkhxXto0sxnrCPj+1B7bqOOmmob00yrrY2j0kygJfs46MmsYzgM0m8mx4PoXRWAM+WcW4cTNK+Y87dfd99Szn55HnZxZPWZVTXmoTd5O01Zp/n3Xcvu587mNgxKlN6qJCj6j1pOSbjNEGM7rMEdPPRO7+/LGifJT9TtmTSNhNlGhHcPib4jF0qls2LhaNXgZgkLk3y+T12XM1NBhoh95f4uM7bIRACIRACIbDRCEQAd2/xCODurHqdGQHcC18uDoEQCIEQCIEQCIEQmCqBtS2Am6qPksdDQreNaMGXtyO+fJ7si/TZu48qx4h7Ty6AZ+6/4uUes+z2qC+3G8Ez+OK9WfZ1EbbDXbFLmeeuGcFvYXbtygrgrtm7C5mM+yJ+GQJ4kWziURnklddK9dFOjLc8tNlved6xpLxZ0CvKa3fdv2y5y0DenH2b8vbhJYUnfObW59F9CejF+vi8bNkusbxjvJsej5lCbsmkHPxjXh8YlqGLtO8okVzjTOuey6rLKJYd2S2vvYaEqvLP7us9TwDPwJuJpbMPmhdfR42njp8ty+HUKUb3FcAzn2CTjft57Td/KeVbnLBrmQtDIz6PFv2MXSSuLIyFi2wD0LFN5sfrVqXGxM3R42o5nytdgknOCYEQCIEQCIGrH4EI4O5tGgHcnVWvMyOAe+HLxSEQAiEQAiEQAiEQAiEQAiGwhgj4sv6j5UHnH1Z2WUOlWtNFWfE9wNd0bTde4TZq+67IHsVX4+7SuV8ssXfv1BAtsQ/81J6bG4dACIRACIRACCyXQARwd3IRwN1Z9TozArgXvlwcAiEQAiEQAiEQAiEQAiEQAmuHAKnx9tuUs4/bu8zs5ZujITB2D9stmYFdM7JDdA0SSPsubJQI4BUa96skgGv7TbDqxRocmSlSCIRACIRACGwoAhHA3Zs7Arg7q15nRgD3wpeLQyAEQiAEQiAEQiAEQiAEQmCNECAqjixl03Fl79jfoTZZZM9RZ068lPQaafIUY5ZA2ndBV4gAHiBZiX6x9QXwvKWxE5sS5UIgBEIgBEJg3RCIAO7eVBHA3Vn1OjMCuBe+XBwCIRACIRACIRACIRACIRACIbBOCIzaYzqZv+uk8ToUM+3bghQBPAejX7/Y2gK4La0He1hnOf8OIz+nhEAIhEAIhMDaIBAB3L0dIoC7s+p1ZgRwL3y5OARCIARCIARCIARCIARCIARCIARCIARCIARCIARCIARCIARCYAMTiADu3vgRwN1Z9TozArgXvlwcAiEQAiEQAiEQAiEQAiEQAiEQAiEQAiEQAiEQAiEQAiEQAiGwgQlEAHdv/Ajg7qx6nRkB3AtfLg6BEAiBEAiBEAiBEAiBEAiBEAiBEAiBEAiBEAiBEAiBEAiBENjABCKAuzd+BHB3Vr3OjADuhS8Xh0AIhEAIhEAIhEAIhEAIhEAIhEAIhEAIhEAIhEAIhEAIhEAIbGACEcDdGz8CuDurXmdGAPfCl4tDIARCIARCIARCIARCIARCIARCIARCIARCIARCIARCIARCIAQ2MIEI4O6NHwHcnVWvMyOAe+HLxSEQAiEQAiEQAiEQAiEQAiEQAiEQAiEQAiEQAiEQAiEQAiEQAhuYQARw98aPAO7OqteZEcC98OXiEAiBEAiBEAiBEAiBEAiBEAiBEAiBEAiBEAiBEAiBEAiBEAiBDUwgArh740cAd2fV68wI4F74cnEIhEAIhEAIhEAIhEAIhEAIhEAIhEAIhEAIhEAIhEAIhEAIhMAGJhAB3L3xI4C7s+p1ZgRwL3y5OARCIARCIARCIARCIARCIARCIARCIARCIARCIARCIARCIARCYAMTiADu3vgRwN1Z9TozArgXvlwcAiEQAiEQAiEQAiEQAiEQAiEQAiEQAiEQAiEQAiEQAiEQAiGwgQlEAHdv/Ajg7qx6nRkB3AtfLg6BEAiBEAiBEAiBEAiBEAiBEAiBEAiBEAiBEAiBEAiBEAiBENjABCKAuzd+BHB3Vr3OjADuhS8Xh0AIhEAIhEAIhEAIhEAIhEAIhEAIhEAIhEAIhEAIhEAIhEAIbGACEcDdGz8CuDurXmdGAPfCl4tDIARCIARCIARCIARCIARCIARCIARCIARCIARCIARCIARCIAQ2MIEI4O6NHwHcnVWvMyOAe+HLxSEQAiEQAiEQAiEQAiEQAiEQAiEQAiEQAiEQAiEQAiEQAiEQAhuYQARw98aPAO7OqteZEcC98OXiEAiBEAiBEAiBEAiBEAiBEAiBEAiBEAiBEAiBEAiBEAiBEAiBDUwgArh740cAd2fV68wI4F74cnEIhEAIhEAIhEAIhEAIhEAIhEAIhEAIhEAIhEAIhEAIhEAIhMAGJhAB3L3xI4C7s+p1ZgRwL3y5OARCIARCIARCIARCIARCIARCIARCIARCIARCIARCIARCIARCYAMTiADu3vgRwN1Z9TozArgXvlwcAiEQAiEQAiEQAiEQAiEQAiEQAiEQAiEQAiEQAiEQAiEQAiGwgQlEAHdv/Ajg7qx6nRkB3AtfLg6BEAiBEAiBEAiBEAiBEAiBEAiBEAiBEAiBEAiBEAiBEAiBENjABCKAuzd+BHB3Vr3OjADuhS8Xh0AIhEAIhEAIhEAIhEAIhEAIhEAIhEAIhEAIhEAIhEAIhEAIbGACEcDdGz8CuDurXmdGAPfCl4tDIARCIARCIARCIARCIARCIARCIARCIARCIARCIARCIARCIAQ2MIEI4O6NHwHcnVWvMyOAe+HLxSEQAiEQAiEQAiEQAiEQAiEQAiEQAiEQAiEQAiEQAiEQAiEQAhuYQARw98aPAO7OqteZEcC98OXiEAiBEAiBEAiBEAiBEAiBEAiBEAiBEAiBEAiBEAiBEAiBEAiBDUwgArh740cAd2fV68wI4F74cnEIhEAIhEAIhEAIhEAIhEAIhEAIhEAIhEAIhEAIhEAIhEAIhMAGJhAB3L3xI4C7s+p1ZgRwL3y5OARCIARCIARCIARCIARCIARCIARCIARCIARCIARCIARCIARCYAMTiADu3vgRwN1Z9TozArgXvlwcAiEQAiEQAiEQAiEQAiEQAiEQAiEQAiEQAiEQAiEQAiEQAiGwgQlEAHdv/Ajg7qx6nRkB3AtfLg6BEAiBEAiBEAiBEAiBEAiBEAiBEAiBEAiBEAiBEAiBEAiBENjABCKAuzd+BHB3Vr3OjADuhS8Xh0AIhEAIhEAIhEAIhEAIhEAIhEAIhEAIhEAIhEAIhEAIhEAIbGACEcDdGz8CuDurXmdGAPfCl4tDIARCIARCIARCIARCIARCIARCIARCIARCIARCIARCIARCIAQ2MIEI4O6Nv+IC+Kqrrur+9A105tHHHLuBapuqhkAIhEAIhEAIhEAIhEAIhEAIhEAIhEAIhEAIhEAIhEAIhEAIhMDKEXjRsw5euZtdje60zTbbLKhNbwEc4duth0QAd+OUs0IgBEIgBEIgBEIgBEIgBEIgBEIgBEIgBEIgBEIgBEIgBEIgBEJgmEAEcLc+QQj3EsDPP+gZvdJ9N5I8jgDu1ilzVgiEQAiEQAiEQAiEQAiEQAiEQAiEQAiEQAiEQAiEQAiEQAiEQAhEAJcyKru3S8940sHPKje60Y2a688666xy4xvfuPCy9X7Df//ud79b9tprr+bW24wSwBtJ6nYBXM952evfMMnpOTcEQiAEQiAEQiAEQiAEQiAEQiAEQiAEQiAEQiAEQiAEQiAEQiAEQmCWwJ89+5CwGEFglCTuLYD7CN8+1663Fo4AXm8tlvKGQAiEQAiEQAiEQAiEQAiEQAiEQAiEQAiEQAiEQAiEQAiEQAisFQIbUQAvJwPYNb0E8POe+fR5S0BPKnQHmcYb5jjqda/fMHVNRUMgBEIgBEIgBEIgBEIgBEIgBEIgBEIgBEIgBEIgBEIgBEIgBEJgJQm8+NBnr+Tt1sW9Bi630zEsip98yLOXvwR0FcDD4re72N04Bvilr41nUQaEAAAgAElEQVQA7tRDc1IIhEAIhEAIhEAIhEAIhEAIhEAIhEAIhEAIhEAIhEAIhEAIhEAIDBF4yWEbTwAPduRdtB8MC+IqgnsJ4Oc+42lzBndG+m4Rup3UbndTvO47+ZGved26r0MqEAIhEAIhEAIhEAIhEAIhEAIhEAIhEAIhEAIhEAIhEAIhEAIhEAKrQWDTcw5djceu7jMXSQGer4a3Ke1Tn/KsQ5efAUwAt8XvjAOeQAJvIAF8xKtfu7odJE8PgRAIgRAIgRAIgRAIgRAIgRAIgRAIgRAIgRAIgRAIgRAIgRAIgXVK4IjDD1unJe9R7DECeJ78HZyz5d8zIriXAD786TKAr5rJ+x3I3KF04FY+8JiKdUoT7gFlDV266VWvXkOlSVFCIARCIARCIARCIARCIARCIARCIARCIARCIARCIARCIARCIARCYP0QOPK5h6+fwq5UScesAD338qwgbv49J4K3KQc8u0cG8M4777yBFO5KtVTuEwIhEAIhEAIhEAIhEAIhEAIhEAIhEAIhEAIhEAIhEAIhEAIhEAIhEALTIXDmmWcufwnoW97yllfZTNg60PkzHNIPMg4SBxIHEgcSBxIHEgcSBxIHEgcSBxIHEgcSBxIHEgcSBxIHEgcSBxIHEgcSBxIHEgcSB1Y3Dnz0ox9dvgC+1a1uNRjD6cTpxKvbicM//BOHEocTBxIHEgcSBxIHEgcSBxIHEgcSBxIHEgcSBxIHEgcSBxIHEgcSBxIHEgcSBxIHZuLARz7ykeULYBnA00lMzl1DIARCIARCIARCIARCIARCIARCIARCIARCIARCIARCIARCIARCIARCIAQmJdArAzgCeFLcOT8EQiAEQiAEQiAEQiAEQiAEQiAEQiAEQiAEQiAEQiAEQiAEQiAEQiAEpkeglwC+xS1ukT2Aswdy9oDOMujZAzxxIHEgcSBxIHEgcSBxIHEgcSBxIHEgcSBxIHEgcSBxIHEgcSBxIHEgcSBxIHEgcWCNxIFzzjmn3xLQWUs7a+pnTf2sqZ84kDiQOJA4kDiQOJA4kDiQOJA4kDiQOJA4kDiQOJA4kDiQOJA4kDiQOJA4kDiQOJA4sDbiQO8M4OklJ+fOIRACIRACIRACIRACIRACIRACIRACIRACIRACIRACIRACIRACIRACIRACkxDolQFsCehJHpZzQyAEQiAEQiAEQiAEQiAEQiAEQiAEQiAEQiAEQiAEQiAEQiAEQiAEQiAEpkeglwC++c1vnj2A18ha3llWIcsqZFmFtbGsQtoh7ZB4nHicOJA4kDiQOJA4kDiQOJA4kDiQOJA4kDiQOJA4kDiQOJA4kDiQOJA4sJpx4GMf+9jy9wCWAbyahc/gyeBJ/8uHaOJA4kDiQOJA4kDiQOJA4kDiQOJA4kDiQOJA4kDiwMaNA3/4h3/YO3VG/3Fc+9rXLv/5n/9ZvvnNb5bLLrusXHnllWWtx5fb3OY25Xa3u135xS9+UX72s5+Va17zmsvigcE1rnGNsu2225Z/+Zd/KRdffHH5n//5n1Wt/w1ucINyt7vdrVz3utctP/3pT5uyKKN6/uAHPyjf+ta3yubNm8uk4989tO31rne9ctBBB5Ub3vCG5SMf+UiRKfWTn/ykeYb3h+/7+7//++UVr3hFsafiS1/60ub9N7/5zeWe97xneeITn1i++tWvNvy0Re037lX7V5dy/vqv/3q5wx3u0PTFc889tynPqOt22WWXMvhuvnzta18rl1xySdPmw+fVjtDlubXO7XLX/n+Xu9yl/NEf/VHD64Mf/GD5xCc+McfI+fUa7z/zmc9szjv77LPLJz/5yabdxvHsUq61Pv7WWvl+7dd+rVxxxRXl//7v/9ZF/Fptfje+8Y3LPe5xjzJIdGzG2/nnn9+Mo+HxsNrlnObz3fu5z31uude97lXe+MY3NvFtVDzJeF2fv2f1zgBe1m8UuSgEQiAEQiAEQiAEQiAEQiAEQiAEQiAEQiAEQiAEehI49thje95hRpz52W677RqheNppp5WvfOUr5ec//3nve0/jBlUGuDcxt8ceezSyR3mXK4Bd71ri47zzzmsE3ve///1pFL/zPYnQxz/+8YUU/dd//demfLWdfuVXfqURXQQoIfmd73yn832r3CGYDzvssLLjjjuWD3/4w434+O///u+5++BcD8/9gz/4g/La1762nHXWWeVFL3pR89aTnvSkcqtb3aq89a1vLf/2b//W8GsL33ah6nMXK+hNb3rT8uhHP7qpMxlDdNfr2tc/6lGPKve5z33KKaecUj772c/O9VXnOLTnUs+u9avldX6V7P4ksh13v/vdyyMf+ciyww47lFNPPXVOEN3+9rdvXjNWTBYg0g899NBGAJ9xxhlF5tn//u//LuDZfl7nRsuJSxL4rd/6rbLPPvs0/eVTn/rUojHMOcP9uwo+rxtbw/2nLSG95/x2P6uTAep1w+fXSRXt+9b+Vu9X+/hw//V+LXMt56gyLAap3bfr5AaTKB7wgAeU2972tk3Mq/Kzxpr2GKn1GVW2Uc+tPLpwaLdHW7SOGse13u32q39vt9v222/fjEnj2Oeaz4d6vxonrn/965c999yz3OlOd2pirNhmYk2Oqw+BXhnAloC++qBITUIgBEIgBEIgBEIgBEIgBEIgBEIgBEIgBEIgBNYTgZr9uFJllrH4kpe8pMl0lH25Fg9yon7Rf8QRR5T99ttvRYspY+jP//zPyz/90z+t6H0nvZnsbhm2//Vf/1X++q//uhHARMd1rnOdsvPOO5e73vWujXg8/vjjm/e7SuAqmcgRIpcAJja1uexi4kQ/GD4e9KAHNVL29NNPb8SxY6eddirXuta1moxx1w4fMoIJnWGhNoqFupHe2MtMJF1lYtesYs+pkxJkIu+7777lla98ZXnPe94zsq8633O7CKvFzpXh7FmE+V/+5V+WM888synTc57znCIDXTa0cXiTm9ykySQkgN/3vvc155FP43hO2h9y/ngCRLyJA8961rPKL/3SLzUTGsSGH/7wh8246dL/NiJf/dckEysNvPe97236t6M9yWa9call/+Vf/uXyp3/6p81EHmNx1ISm3/zN32zGMen7pje9ab1VNeXtQKCXAL7ZzW6WPYCzB/DEy6xkuYD1uVxA2i3tNs3lRtK/0r/Sv7JsY+JA4kDiQOJA4kDiQOJA4kDiQOLAcuLASgvg//iP/2iEFoFCAq7FftleZviFL3xhOeCAAzp8Ddz9FNmbr3vd68o///M/r2r9H/zgBzfC1VLCxGJdoprQlK1tSWaCg3CUCU4Cay/ylPD60Y9+1PxZ+xVxTIqQkj/+8Y+bfRFf8IIXNBL3/e9/fyN2ybNb3/rWjTT593//93nL6BLSxx133JwAdl8SWVkIYPdt9xflGnx/3tzDstqWF1+sP6nfb//2b5eXvexlTR0e+9jHNm3g/m0x7bn66OMe97hy1FFHNeKqvXS1913vxzONEfJn3Piq5+r7njd83u/8zu+UP/7jP27q6lmWy7Ys9MEHH9xkKr/+9a8vf/u3f1tkL5NJ6q0tiAdLEstM/d73vtdkGLbbYznjfS2Ox9WqRxW7+o3sdNm/yvJ7v/d7zcSIpz3taeXCCy+cE8CrVc61/FxLPz/5yU9u+rO+/Vd/9VcNw1rm9djfarwQ76xM8A//8A9NTKl1ai9v7bVb3vKWTawbt9z8Wm6/9dg+W5vnxz/+8eXvASwDOJDzy/nW7rR5Xr4USNxJ3EkcSBxIHEgcSBxIHEgcSBxIHEgcSBxIHEgcSBwQBwirvkfN0CRWZczJrrQcqC/E12I/a8sJYvSpT31qg4Dkk8m5nIO8VH/Hhz70oUa8jpKBW5PHAx/4wPKGN7yhWZKb6B6O+0QHCWnf2Xe84x2N5CB1/+RP/qThIDO4vUfw7rvvXvz84z/+Y7PUKxn84he/uBGWX/7yl5u2Jigti+rn61//evHlufM9WwZwFcBEp9csAU2geD7JS67IKFZ2Gcr2YrWfr/vaY/Rzn/tcI4vHcSSAjzzyyOb5sm4tAT3q84649uyjjz66kVZV3uy2227lvve9byNeTWCwVLYMXM9W5yqhsbN39L3vfe9mCWtLX9flr8mgv/u7v2sywJXzd3/3d8sjHvGIJgP45JNPbvY6Js322muvps998YtfbLIHlcES0M5zjnL78W+iGM9Pf/rTzR7beORzvN/neDsOPO95zysmKFiiXB/QV02KIOsvv/zyZly3eTvHnq+/+qu/2rShSQL6pqWQTYgwAcZ1nmGcmGwhS1b/Jp5l5TufYLbMt/Nkr1tSWSa+fbv1Zf3Q302oMJGDjGzHVRMklNt1dfzpe/qJ/ljrKMNZeYla9RCrlM/EgwsuuKBTf/IM41KmumuVQ3xQBjzEGRnA7q/Oyk+mK3/NoP7Sl77ULLmubEv1X9m1u+66azMBoi7Nb+wrc3tShlhlCWaM1RNPPxdddFFTNxNZapmMRZNBlN/4VReM3d+Ys/S3zzDvyQg3bo15n2eWav/CF77QxBR1uv/979/wdC88PVPZtOmoPdCXqm/e7zeep8Wvdwbwcn6hyDUhEAIhEAIhEAIhEAIhEAIhEAIhEAIhEAIhEAIh0JcA6db38MUrAeqLeF+Ov/zlL2+WzFypJaAJOPuoujeZ2PdoL+n6/Oc/v8n0cxADxN5yjrY8thQy8boScn05ZanX1IxbMopYdFQh5O8kjeVbMXj729/etFtdQln2m/dkndZj//33b7JmP/OZzzRZq44/+7M/a6TXpZde2iwtTV7haNljYoUMf9vb3tZIGBnJpJpM4VoewoiYIlrOP//8RibLlq17sRLLJBvBgzFRLDu2nQlby6duVQDLyn3KU57SLAGt/9T+qWzkjGXKH/OYxzQZwH/xF3/RlJk0Vi6Si+zR10go0ojUJcQJQdmhpOyBBx7Y7H9KghFbxsGd73znRipZVlpZHSRYFcDq677PeMYzmmvdi9jFCLtDDjmk2BtYXzee7Ius7LKIcdCWJLps4y57IvfpPxvlWv1DvyTz9HmcLQWtz2ove3q3+9gd73jHZtl4AlA7aENxVB8g9fUN9/n2t7/diHvnPexhD2sy42XOm1QgU55w1JeJXX1Hvycdv/vd7zZ93UQIY5QA1db63oknnthc53A/e5j7cZ54a/yQo3VJds9TBuUypmSZ66/Gqlhn8sFwHUe1O8mrbJZVFz89wwQJmen+TQ5btrwuAU3G6vMmcRhvymZ8YaJs+jFu7XjUjk9ErgkcYoM44jzjgTjWHlZZIHgdsrdl+++yyy7Nc7SbZxK5YpV4Q+LiaeKHSS7K709trb3UT6wTB61m4LkmBxmL2uYb3/hGI9VN4HD/hz/84c2PeygTntqIfHeOWJbj6kGgVwawJaCvHhhSixAIgRAIgRAIgRAIgRAIgRAIgRAIgRAIgRAIgfVGYC0L4CpqZVi++tWvbjKrSMpRe8VOwn2jCeAPfOADRYbj8EEgPfvZz24ECqH7zne+sxEeMrhJqic+8YnzBPATnvCEZsloGXwENwlLHhM9pJRlr4kVsoZQkXVMuhx00EGNHCOAXdcW0oQWuUnGkib3uMc9yjHHHNPcR0YyieN+Xnc/53hdJuDwUbMoSR4iW1atvTmJp5qhLaOYuCKHTSqwB/C73/3uRjIpAxYE7UknndTILWKHWCJ79Rt7F7unrOXDDz+8yeS09C1B7BlknT2IZemSzGSR7EjciCYSWZYgySwDWXlknRJMykA84iRzkZQkpWQXko7aigSr7VKXMp+k7+fcGQJVPBKxZJ/+IIPTOCF1TQTQDvqncVEPbajPGyfkookuztfuJkfIHhennv70pzfy3uQB/VVfsiqATN6aFS7z3rjRT/QfEwJkxpO0xuy73vWuRmT6N4EsK9lr+oVDP/f6Kaec0uy/rV/XcScLWV8il+9zn/s0S56L9cYWGUpWKquJCMSmrHl9tX20JxjgYwLI5z//+SbTV79UNnUmhkll/ZiYNd5MrCDUTVaoMvQ3fuM3mjKJCfiSpaPGMOFqvONmAohxrN8rj7Eo3sjKNJYc6mSyi/ijvuQ5IV5Z4mxMk7ViEXGLhf3R8Xeu7GzjUR9wvrij7cQrEzSsdOA1jMQI+0Ob4CNuEtliA9FvMhFh6H39Isf6J9BLAA9mEGUP4OwBvORyB9NKX8991+ayAmmXtMvWXA4q/S39Lf0ty/4lDiQOJA4kDiQOJA4kDiQOJA5s7DgwLQFMBPTZA9gX6r7w9+X83nvv3XyhTvpt2rSpfOITn2i+VXYOGTxpHGvvATytDGBSQvbpao4vQomgIGtILLywkvlHhhBfhBGpIwPV8rLElqxemXEklmsrXxJTlqLlkMkTB2FGlBEyWLYzc4nQRz3qUY0oJalqRjJpRgS5ryxZIpZcJs48Q1sTsKRV5edZnk3QEG91ed02X/2F+CVpZSBaYpekUVeyyvuEq5899tij6Vuvec1rmmxd5/i7pV2xkm1Z+y9JqL73u9/9GhFMCHjtNre5TSOEMCKKlYWsM0mBhDJpQbaiLEjyjDyUYUi4yRTGQP8ldkkk0k7ZCXHPtzx1rZ/nudZ1BBgJTYottjfxpONiI51f5abs2Be96EVN1rY+6gcH0p68JOv1R+3jkO1+wgknNMJWWxnjdZlnExQIWVJR28q+1e6W+yZutV+7vxpz+ot9Zk2K0O7GE4FKetY9ud1flq/yyLAlfvUlQtlSxcaOjPX2OJUJL7Nd/zRujENjzbiq5+k/BLdx4F7q2l5eujKyBDu5apyri/hb6yGrGAfjXn8955xzGpEtdlgVgGBu9yty1T3U/W/+5m/mJnhUTVjvW+uLi3u0uT3kIQ9pMuQtx+yQ3Wx8yNxtn0dCq7vyyQLG1fhVZrzEuSrkXa+NjFWZx8QzUW3Zd/HOderhHnj7TNJudc9jz8VJ++CGF8FtfLf3DF7Nz4ONNL5XkrP+7vMBv7POOqvZG779uTT8dxn8+qRjGxnAK1mYNGL+05b+tLH/05b2T/vncyCfA4kDiQOJA4kDiQOJA4kDiQOJA4kDiQOJA5PEgfYSv8vN1fG89hLQRIAvSom2SfsjKeFeDve1fK6sKpLQF+z2YiSBfXHvfV+u13O71rt+Ie98MmVaS0DXPWC7lmulz5PhJyuP3JC1W/fRlN1LPJFfloB9y1ve0vxZM+yIXNmopIcsxloucpYcIVYJKofMuJ133rkRLASM5VDJVocMPEuzElfkCoHqOn2D9HRfWXzaVvbt1772tWbZVXKFSCHM9B/CvstkAs+UKUs4k2nK5Mt49a110LfcyzMIV5JWBjARTpCRYaSOjEZSy/mksyV9yXGSmLgidvRVr5FwBLDMStnqMgQJQ6LQEtiyFmVQWtZWfQlkWZn6nbLIADUOiQX1v+ENb9hkdNblpvG0tC+ZbylsUkuGcbsfTzrONvr5dRIIia+fye40YcGEGBL05je/eSPxTDSQJa5vaisTC5xPCskmrfHH/cQqslHf0N7+rNnoRKKJDyZf6Ff6AhEp09W+s55h2XTi2JjTB2XOur/z6/7ZXjfm7MVtfNUJBERvnRDTjofub09vS5krg8kHyuqe+pRxZ/wqA6Epa7X2jTpmiFAsnGf8m1ThHvqlLF9jnHB2jokgxjYWJKs+bCyph8kKxC6Bi6eJF0Sr57Qn5fi3vbWNC8zFAhMe3MePug73X9dbhpqo035+jC+TXNTL2BbvZB4rKxbGsbGtHsa98aUNZNhjb9yS6LLx7RPvXFnBeGKnruJq5VnlsFji/mKeFQKGea50nM/9pvt7f+8M4OX+YpXrQiAEQiAEQiAEQiAEQiAEQiAEQiAEQiAEQiAEQqAPgWkJ4OXsAUyO+BKfSLNkqoMQkQHmPV+kyyqTGSrD2GHpVV/22z+169FeAnpaAlgG8GrvAVwzgGVOk5H42e+U8CAmZDHKYCTTiU5cSA9ZiDJhSY92/7DcK/koY1jGIKkji06bWRbWDwFcDzKMNCZYZdWSMTJpCWDt6vDerrvu2txXWchbS6mSPnUP3ZrpulT7ql/dA5jgloVoKWl9py4BTUJV8S8rkniTjUj4kT2u84V/e5lx18oQJXVliKqnDEz3VyfZiPY2VX73Ib/wJXsJYNK2CmD1JQ+JRNcTXIQe6ecZBDC55DmyKWvmqfYg0gk35Zat3e7HS7HJ+wsJGAtkpKWGxQ/ZsA59hMwjXWXCa0Oykgx2PlHoNf27HtpCdrYsYP3NcsImrFhamYTV50hmsrAKT5MG/Ft/0gfIRVLZcsXkZN3r1zOM5ZpxaszJpjdBQ5axZxrjtT9U4eg6Ew0OOOCApmz6sTo4TxmMK/UzUUc8FbPq+wSxoz2myFUTIdqrRphwQSLLnMWFFFXnhz70oU2cIU1rFqx74ur5YoiYUJeBHt7PmqxVR7FAVr8JKeIUgW1yhP5fx2jN2pW1re3ELOOGJFdHMUcsId0JYMu3i0HuU+OVviCmGc+ytmXuey7hrh1IYc+ryzyb9OFZdTntytM49Zp7m+ySvbrXf+TplQFsCej1jyA1CIEQCIEQCIEQCIEQCIEQCIEQCIEQCIEQCIEQWI8E1oIArsJCFhbpUr9cJwxkU/qC30EokBiWKpWxWpfklL1mWeAqLHwZv9ixUQRwzRrEyzK3DnKKyCB6yMd6YOmHKCJhCRiCUgYtntqCzN1vv/0aCWNvTNKGuGoLYDLJ4Xz3IYyIENlwZJS/mxwgS9BBkhLAsupk+XmdPCLcZFpqq5oBXNtXOWuWcbudva7vEHpEk+V4ZQyOOkhuEwss10ysEbf28nUPkraKHf9WF1mHJh8Qu6SODEVM3V/mM06EOnl7yCGHNOKJdCLWSHXL3nqvLYAJdm1hQkM7A1jZTz311LkMYOUnrwhgMpkAlgGcPYAnj7htOWo5Z/2ZaNR+sj6JQIf2E49IRG2jTYlPAlhWvexyGbjGQM1Slw2uT7gHiSjz3PiQFe4eJiPUVQv0KUJYf9LvCUfj1XUmEgwLYO8RmYQkAezfxK5x7BnkaM1ErSsoqIf4qY6yy5W/TpSpmcWuI5FNYCA6R+2vTvLKxpWZbvljrOpBkpq8IUYTyGQZAWyCgzr7EWc8T90JV+PED4lbJ/qMakljX0YuMS6rljA3DsQYE0SsBmHShDhl0oVsYnU0IYMAlmEtnhG7YonxJ76IVwQwiY+/g6x3nvbWBpaX1p4nn3xyszS98YsNEe995fAsMaHdpkS8dtXWruu7X/3kPTxXrDSBXgJ4MKMoewBnD+BV3Qtkoy/3kfpnWawskzHdZTLCN3wTZxNnEwcSBxIHEgcSBxIHEgcSBxIH1nYcmJYAnmQP4CpkCZdHPvKRjdgg5Byye8mYutQq8eenXiPLloy0V6R402VZ3PZyo9PKAJYNt9p7ABNbpAZZJfNtOB7XJaG9ThphR3rY85SElPFLGNXryBOvyW6zFLJ2wY80IWM8izit51teWXtaUtp+pnUPYH3DvapslblHLltqlWAiZwkw5ajxg1Qjg8ikr3/96/Oe065XFcCWrSW+tEGV3vVP51tGnJx+xSte0cghgoxg1bde9apXzU0wqM/HSv9UP9m/7q3M6kzq1vOIqmOPPbZZdpsotAQugaZPYyrr0YQFwkq2pwxJWb9E3G/8xm/M7QFbM4AJM+Ul5D2L0KoZwMPL5ubzdunP23Z8sJyxzE7Z12Qdye/QT0hGY0J/JBllrGs3fd2kBZMgCPza7u5r4gJRTKjK+PaeSRBEs2XWLQu82OchYUmmkodVANfziUf3eN/73tdk/BKvRKt+pm+1xyk5ST6bqGA8mFwhe1c/Nxlk0n6i/uKZ5bIf/vCHN7K4lsuY9HxLTFtC+5Of/GTDACcZ7HUZ90l+D9CvtYGx2N6TWB1kG8u8NunC84hmbUgkW/K5fT5OZK1YJcu/ZgDf+ta3biahEMA1XtUMYLK5ZgAbt4Q7sSxWONRXDBQLTBwh7iflmfOXHqeT9Jdp89Snl70HsAzgtVSZacPK/ddX5057pb0Sn9b2f9LTPmmfxOnE6cSBxIHEgcSBxIHEgcSBxIHEgcSBvnGA/Oh76IftPYBlYE6yB3CVub74l1npi3xftDtkylX5W8upzvU9y/X6cl9GsHIQB5bmdIwbH20JRBKs9B7AlnQlpVd7D+AHPvCBTVYe4UoydokXRA5xSZIQZJajdR2hSjhZAvWkk05qpIp2kwVJytjvkyST2ed8MhMDAqruqbnHHns0926XhyCq+25+6Utfav5OrBD7JDGx5X6W0SWhvvGNbzQZkDLtRtXHEtDEsS/siRxZeu3+pZ+6TkYjkUMikbKWbiXtiDbL0srK1fdqXyP7iDBZmJ4te9gSvPoe4es8GYqY1cxMjAhgAlAfq3sAEwrqqU1kCMouJIIxJgyJYn2IMCQilde1dQ9gz5A12mWyQ9/4cHW7vjJTL9nfpK3+op1qVrk4JIZof21jEkNdIlkfsFS4LFgi0gQa7SODVJ8hcGWPkvukvuxU/UEGvPHQ5ilrltiv8vnBD35wM6nApAUTAIyper6xbIKCyRz6iDjnnne7292aPXidW8fDM5/5zGayhb5qUsWjH/3oplzOl5XeHjd1mWSTKmSujmpvzNzLHt7GCBFez8PPBA/9VP29Z5wrg+xY9dfH6/kmSJjE4HnG+KjnmWBhIorlqcV14619PTmuXnjY61td3Uss14bqJ8vX55C4YYybpOF+2swS0NrbRBaZwrX9tA8BbPluzxW7PEtcEkucZ99wf7eXsbFvaf02TxM78LLHsYkAV7fxsxHr0ysDeBAwkgGcDOBOv3xtxMHV5ZfScMmXHekn+bIjcSBxIHEgcSBxIHEgcSBxIHEgcSBxIHEgcWD5cWBaAnhUBjCxUo/6RX17/BJ1xCN5sueee84Jrrosq2vrMtDOtXynJTpllw7LVudWcVyXO/UsP8MZwCSFg/ofM8YAACAASURBVKggVpZzEEYyYh3k3VrIACZnZI0SjmQnDlWA4dgeN7XOWBOTpBIRSgDXfSzJUYJYti+pgqUsXxKGxLrooouaJZGJUNlz9tOVcagMZNgjHvGIRoLJDCRRPP8DH/hAswS0rFbPs0wr6WYvTgJFuyqT+8kKl5FHELczjWs91M1yy4QsAa0PKX/dQ7idAax9iD3ldz9iWIYjwaU86kNguSfp58cSueoi25AoIg4d5557biMM3cNepQSWpZpJQkteKz8BZwldslmdCWqCirzCU71koBJUrrfELUGlj6sfLpaoVj/1IsBqvRL/Jot/tT8RwDXT3cSCURxJWjJz5513biZAfO5zn2tEI8lJYurLxoEMcv1Hv5AhS/hrfwJStrlMXasUeE9fITgJ1b//+79vYkUdHyZL6PMmWRCPNT7utddeTT/VV2p2sWdUYSwj2dLHxqfsdAdRbK9dkw1MeNCX9akqrY0py7Ibo7KL9b/heFwnQRiTJkGQ08qgbupsT2rjBdPXve51TTz2uix+9XMuOW28muBAZONscoS61/u3n2sMOU+MwIWsFVfEbXu+q5/PF1Jafa1uYJlty8abgEKqK4O6iUHGrbijfgcffHBzruxf2dRim/IoP5kr7siY/uxnP9u0uWxvcp84t+y6bGDc9AXXifU+Q/1dVrYJTNpC2SzPnd9P1//vpyY1LDsD2BLQ6QRrqxNc+YuflJ9fMf9D45rbXbtsu81wOa8ov/hZKdfcbvCL08QS+6rys59cWa517cEvvYMPCAHiip/9pPxim+3KdtvO7LfRrV+s1H26Pm/9njeqXa+1/bXLYPeBCXgvp/59+kmX5037/tPmk/t3H+9d+kN4hmf6SbfPz3AKp8TLxMvEgcSBxIHEgcSBxIHEgRoH6p6Qy5Ge9Rr9aTgD2BKbssKWijckli/fLe1LjBAy5IGsUvcdlrJeIw3IAF+w12VRZa85fFmvLDXTc9Tz62vuZc/OaWQAy7xd7Qxgy6PKyiOA/am+7QzIcbKnZuSSmA5ZtOqCKe6WqLVHrfYimfAkWskuklOmnXaUnU3K1CxickQ5PvaxjzXyswpkEkn2MIHs/mQnsWVJXOUlhMjgKkWJrnH9irQhhJTDPYmqWueaCey5sosJYLKYDLJ0rNcJoLqnaZ2koE/JAiNg1UW9SSbLA9uLVV31U1KWIPRM95DpqMwEEZbqRWaRhsqvjrKICV/lIJJlFrq3c4iHWi4ZyoSzDGcTFoi4ZABPFsdrn7F8r6WMSVwylIwUSyrP9iQVbaNNTKCQ+UvgE71EIjlsH9s6qcQewvbcNQGCLCV7/V0/9jztSjTrP9rReyavmFSgbMpj0obxJtPXJIRaZvd95Stf2fQLGfBel+XqfOUjMk1YUDZZrfq0SQX+bjlofY1ENglCmdVVhqsxQTYPZ7K6fzu+O1ef1t9JWRnosmGNRcuUm7ijzKQqHlYKwMykDX2VwJX9S8zKkCa9ffaMi0d3v/vdm88B1+AgvqsHeatOJ554YiOBld+EFft9K5M44Z7K6DPF810jXhlf2kK5SVqfUTLvlZegNyHAcvTalug1ro01Iln5TVDxXH8nxHF3recqB0YO54gV+T1rsvG5Vnn1WgJaBnCfX65y7UoSGPzy+NOflV2edHR55K3m33fzeceV13z4R2X7a11jyxs32qMcdOANy6dfelK5YNJiLLh2x7LnQU8tu5bzy9uOO7Nc1vV+K3Wfrs9bl+ddWX7+05+XO49o14vf/6Lyrgu3K9tfc8sH2opXsU8/6VKYad+/SxlyTgiEQAiEQAiEQAiEQAiEQAiEQAiEwLolMC0B7Mt58mqxg/wlxghAWVoECgEow06Wm2MxASyjy5f2Mip9eUz++fE6ETfuaIsez5pWBrBlSVfzIC5JDJKDtOh6aBeykkQljAgegom4qgLea/5uaWKi1HtELUlD6Ps3aeO5znOMKo/yeZ1I0tb1IMuUgUx2eL77kT9L9SllImRIIJMFRh2EKgFH/NVlYJ2n7t5TF+/rK7Jwnacu7fspG0HoPK8rox/iSb287pq6j7W+7VkmRjiwklnmebKKnUtOeqY281MPQs49tYd6kfE5lkcAQ5nU+piMUVJ/XD/xBNnkJjeIlWKUQx+T8SkzXL/UJvqDuOW+JGLdl5dcJGtlr+pX2ld/Eh9MFvB3h2xVwlIfMcmivu494lQZnF/LoE94lvu6v/6kz8hUJV2N0Xroi7UMyulasrSWQYbuYocy639itToro7Lot8avWKG+NeaJAV4jRWX+6vvKRm6rmxi9GHPXE7Xqhn9dllucILAtC10/X4wfkte52rZOWDHOlFXGrrKZxOJe2oMsJ/9rGdTPxBdllv1bRbJ7W2bbdcptkod2wZP09lx/d7hGX8JkKZ7L67m5ajUI9MoAjgBejSYb88wr71gee8TDy5D73XLy5vPKm97wkfKjWQe8454Hlafuenk5bRkCeOG1AwF88KwAPra7AF6p+6yhVljhogyk/g57lGcddM+yw7g7X/z+sumkr5dpOeA+/aQLjGnfv0sZck4IhEAIhEAIhEAIhEAIhEAIhEAIhMD6JbC1BLAvyS1dS5yQE74sJ78s9SlTkrCVBUmmkCiWTXUQiWSew5f0ZKLXfNHvS3xL5n7mM59pvox3HeEgY8z9SArihKQjmKsUrpmg7nl1FsDrt1euTslrtuXqPD1P3ZoEiHYSvT3pYLHnk4b1kJ2qrxCKYlA9LHEuK5wYFb9I4fZkE3GHYKyTE+pe5fV65xKddZn7dnnqMsWE5fB1ziN/yeU64WBcXcRNItf9SNTFJOy4e7i+1qGe477uNep+4i9JbHKEyRSTHgSy67WVMte9mofvQ9Zqp+GJHyS5zw0CumY2u8dwWdVBGwxPXHKNySgmdihDu88Q1d5zLFa2Seuc89cOgV4CeDBzIHsAd17ueLrLM+2458HlwN12KJef/7byhjO+N28ZkTs9/iXlobcoZfMX31qOO2swc2ywXPMN9j68HHTPzeX9L3pX+cq2g6WbBwaxSVMvV5afDDJO28uQbNN6/6rButHXf8hzZq594TvLV2eXl/b6z67atlx7u2vOLQ/QLAt91ZZ6X/Na25VtrzHz70nuc9WVgw+zn18xe99rlm2323YgPOfzbJ5/xZa0/K2zPPKUlwG44g7lcUc+YkbqX/LBcuQJX2m1y13K41+yTxk0a7n4lE3lvRdt4X7VVVeWK3/28/Lz2eW5r7rqmmX71nLdlX/TXoOtXdrt3V4uvE8/mes/8/rTNmW7a29XtmktGz62H66RcbXUMk95f7pxLXzDd60un5JyTfnzb+7zK89JHEwcTLxJHEgcSBxIHEgcSBxYOg5MSwDb79IX5rUNiFj7Ilo2VRaVZXFrdpWMNFlb9ri0hKhlTS0R7Mv1uletr3fqvYgbX9bL4LLUqmvrHpVEiCwsX8bXfV1lb1kq+uijj26+H2vvBTstAWw/TKJ7NeMQmUHU1CW6u44H1znXT3uv4CrgtUXdu7Oe67z2cq5VtGiD+txanipfvF73JSa15n2fOnivivq6l3PNPl6qHnWvaWUcx989alah+tTz/L1OOGi+Axz8+Lcy1yWh6/Pree3yVC61brX+7lv3oq7Pc33l1M5E9Fr9d7v8Xeq1mv1tqXZZz+9XHUWy2pvWvteW/rX6ALFpqWL794plXjvllFPmhGOtd+1P9d9V9g6/PgmnttBs98t6z9of6nge3nO3jq1Re/EOl6OOx/brlctwv6vjqD3+a1ndZ/j1Uf22vVf78Dhoj48a49ocx9V30vHRbrvh+FTHafv1GiOH91if9Lk5f+38/mq58GXvASwDOI25NhrzTo8bSN5bXlxO2XRSuajK3DmJNisLG4l4adnr4APLrq2U0s0DaXwsaXzVL8pP7rh/efnQGtKWkH79WT8eyNudyoMHSz0PPPPcMSOVt5l5fbAE9FuPPaN8v9kTeIey52EHlXu2zrVk8Xu+RgJ3v89VVwzE7i5PLEfPlWlzOe+415Uzf7xFAl/1i+uVBx86/KwXlhMu2hp75E6v/Xd88EDq32O01G/G3U57lYOfumu57uUD7m+Y4T4jy+9UnnT0I1vZ4BcPZP27y9fm5Oss/3JeOe7jNywHtdpbWx9z9ubB3sI36tFPZv9ztqA/abvXlrM2k8CL3D/yd1X/czXJL2mJ/9Mb/2mHpb/kSf9L/8s4yThJHEgcSBxIHEgcSBxIHEgcEAdkq/U9qmC0fK4lOo866qhmf0VLcFYpKEvKXo32TSRp6xK2MrscvjC3fOjb3va2ZrnNxz72sU22XJVlbQHsy3/PIn7th3nb2962PPOZz2yEsqPuAayPk8gytiwV/Y53vKMRblUAK7c9gKe1BPRq7wGcOJ84nzi/snG+7vVKAtsPV7ao+CIeyTB9//vf3+wVTApn/GX8Zfyt7PhbDZ69M4D7/oKV61eGwI57HVIO3PW6hcB79Qe3LN1wjWttX9pb/5ayY9nrkIEAnvl9sjkuP/+tg6zhy8qNBsLxaQPhOOq4+NQjykkX7jTm2jJYAvrAgQD+4kAAWwL6RuXBBz+tjLrVZPcpY8q0uXzhLceWQTLz4FjqWVPcH3dlmm7MXSyrPWC6wyXltCNPKF/t+Kwr7/i4cuQjRi0EPpCvbzymnN2sAV7vPfqmi7dRl34yw3x0f6ptN74fdqxqTguBEAiBEAiBEAiBEAiBEAiBEAiBEAiBqQng4T2ALblqiVRi156M9ajLnZKyDtnBvuS1X6Vlo+sXvu2mIlaIZZLlvPPOa5Z/9jN8L9eQxRdddFE55phjykc+8pHmNqSw7GTHtASwDODV3gM43TsEQmA6BHbbbbdyr3vdq5l0Ih7JYLdH7Oc///nmz8WOUTFtJUrZ9b41E1e5t9bRtWzjytP3+mnWczV4TrM+ufd8Ar0ygC0BHaBrhcCdyxM2PbRZErh9zAnha1yrbN8ywTNLRg/2AD7yxFm5WIVcFY6D/Wd/+rPyixvvUw63B+23TytHnjijIUddO08A77hnOfjA3cog3bO8+owfle2bDWpny3fJ4D4ndLzPnNy9vJz/1jeUgaMe3OYJZdNgPesqrQeF6fSstdJK3ctx5/L4QXvessV96Wu3yPBLTjuyzGIudXJA2fyF8pZjzyrfbwvgdnvMTiIoS7T1zASCpfpJLcsibTeyLy1dy5wRAiEQAiEQAiEQAiEQAiEQAiEQAiEQApXAtDKAhwWwL8ktmyrb9r73ve/cssTEr/fq8rp1Wd1avvbSvIu1mqzfuqRu3YvSv2XoyUZ+97vf3chlh2y9uo9mBHDGQgiEwEoSWMuyciXrmXuFwEYg0EsAD/a+yB7Aa2y52rvsd0Sz3++CY/N55djXnVk2b3uN5hfUnci+WQH8lbm99q4ov/jZL8oVzb/vXp788tYywgMpeMTsHrRVAH/giBPKBU39Z+RxzQD+3o57lWcdOFiaWCEufn95wTu+NDPb8Rr2nN2yV+3S99mzHEIkD5aZPvbMy0YvO7HTQwYCeNfS5C1f/L7ywnd+eea8aw72Nd52Zq+P9blcxWDZ7lkBXLkvWY+BDMeryvr2+TP9YvMA5bHljO/NttcO324mAGxp/4GkP4J0/sBA9l/Qr59YnlrbyS7/8Pw9qdvlGt0Ps7zG+u2363W8pdxLxpfsybqOP0/Sv9O/87maz9XEgcSBxIHEgcSBxIGrdxyYlgCuewC3+499Mg8//PAmE7hmzZGx7Tgz/J1cVwFcs9mqTK7LRMsSPvHEE5uff//3fx+5B/AznvGM5rGWcq2ZyJN+sU0oq4vjtNNOKzUDOOPn6j1+0r5p3/yelN+TEgeuvnHgM5/5zPL3AJYBnM6xhjvHQI4eUkVsI0hPLZsGYu8aAym6UL5eWa68/p7l2bJ9R/2GuKgU3GnLEtCDvWgvG9z/zk/YtFBEk9Cv+nD58bW3LYPfVkdI6KH7zErEy2WzfmU855HSe/Cs4159Rvnhdtdo6rv++umsjB202REnXdjwGvlhfMXPy8DZl223G+yJvBivOz2+HPGw6w4E8BvKmZctbK8ZPrOvX76Y7O/YT2Zl9OUfOKKceMF4/gv74RoeT+uyH4Vnfoldj/Ev/Tb9Nv12/f3eknGbcZtxm3GbOJA4kDiQOLB6cYAU7XsM7wH80pe+dG4P4Dq+7dP7mMc8ptzvfvcrN73pTRtZ6rqa8VsFLnHrGks8O8Zl09XXh8+vdZFR7IeYtRfv6aefXj74wQ/OW/LaM+0hvNJ7AH/gAx8or3/965vnJr5dPeNbu9/qZxuxnY01HGTfb7T619UG2vWuqxj4s8YvMabL59u2227bLFfvqHGxXtvl+rXMX53wqLF6vddna5R/0v6zltt/a/CaZv17ZwD3/QUr168EgSvLL37683LFttvNLrc8fM+ZvXt3G2R8ytq1AHPNvKz/LuVOg+zPh5dbzl56yWlHlPd8xT9mXx8I4CNm1xReeO3s/e0BPBDA36uPHwjouUzguSJdXE7ddOIgc3hUGYbuMxCaMlovH+w/fMLMCjfjjyWetRKUt+49dioPsdTyDheXU15yYrlw5v8MQ8dV5YYPflZ5xj0lSQ+WyC4zvDafuqmRru3jqoEAPvLhO8yc970x7VVmX798sbbu2E86tt3CvrR1KedpIRACIRACIRACIRACIRACIRACIRAC65vAtAVwpXPve9+7HHXUUWXnnXeeA1bFmRfaorfuqdiV7HCWsPvWo36R/qEPfai86U1vKl/72tcawVIPS0CvdAZwWwB3rUPOC4EQCIEQCIEQWFsEemUAWwJ6bVVng5ZmNtN3h8ESyC84/msLJfBVV5Q7POGo8qhbDZb8HQhgXreKt1Mt4wzbrLCbLw8H+wBfb89y6MH2AB5kos5a2AXXVnFYBfDgeT8dpKVe81rbl8GK03PHXZ4wWIZ4YJi/PZDLg9WkF5Zh+D6z9SrnvbG8/qwflplbze5NfM3BnsZu3vFZ67Fn7PSQwTLdu+5QNp93bHnVh+teyrUmONyx7P+KR5VblcF+vEe8p3yl1Q9efMJFpdl62XHlL8od9nvZoP03N3spf3gZAnjiftKl7Ub1w/XYUClzCIRACIRACIRACIRACIRACIRACITAqhHYWgL413/918vee+9d9ttvv3L729++yc6tSy4TvispgGWaufcv/dIvNVxl8LzrXe8qf/u3f1t++tOfLtgDeKMI4LZYb0vwVet8G+jBJiL4qZnpteoyPx36bNpkA3WIVHXFCIwaW2KdLG1jqmZmr9gDc6MNRaCXAN5pp52yB/CaWBZ2x7L3s59WdrXpLgn8jr+f34nv9pTyikfdqpTNMxm6lw4Cx40f8qzBHsClnHfsq8qHfrBdudZN9m6Wi24k8tz1dytPaQTj4Bhc+5ZjPtws77zjnoeUp91j5trTf7j9QDTuWB7yrKcN9gD+wuD+Z5ZL7/yEcuTDbjkjLk+7dK4sN37oc8vAJZcvvuWYcsZlHe4z2Ft478F9d91hc/OsmVvNlmnz+YPynF4uu+v+5YjBpsfjnkV4nn7p6i1D1C99/85l/yMfVm6h2gvadUvbbP7iW8obzrBHcuXl9BeU2owz3AcLe8+1/1B7zS0vPfv65TOy3wfM8vvJjWezzke13SL9cGCt1/uyCin/eh1vKXe/eBV+4Zf4nfifOJA4kDiQOJA4kDiQOJA4sDpxYFoCeNQewCTwfe5zn/KoRz2q3P/+92+kr+VjHfVLfH8fzugd921zFWY1ftSlqOs+vj/60Y/KOeecU0499dTyxS9+sZG/zvE+Qey6aWUAZw/g1enPWyOObL/99uW3fuu3yi1vecvy/e9/v8kq/9///d/OyyATU/rgT37yk3nf43l9PS2Te7vb3a4MtrgsX//618v3vve9zvW/un/eX/va1y6WvBfT/vVf/7Vs3ry5kZDj6j1IEixYfuc73yn/+I//WEwK2G233cqv/uqvls997nNN36rH1ujfK9k+7rXLLrsUsf8rX/lK+c///M+p9hPMjc9JxuNK1ncl2kdsuNWtbtVMYBJfjK31FBfWGs++5TFx7EY3ulHTb88666xivLZ/Rxn++3e/+92y1157NUN2GxnAK9Ep+lYi1w/+k7XjXuXZT9utcMCjj5nszypDd9xrIHF3m9ntd/MX3lyOOWObLRJ51A02f6G8ZSB3v0cK7j2Qx4PM1Oba895U3nDWNcueg+WK7zHIAJ6RxFX+jbhRW0IveZ9BvWZl8vCdvv2BTeWEr/rPZUt+D590+UASv34gideEpF/mL41Ltevs0txz43AMr0FLtdr/xkPtVf+TPvv6YAnoTYP1v42rPv1km1k5P9wslhc//sszPBbe/7KpfogmXi2zH47bgzqvp7+u5/ia/pv+m/6bSVeJA4kDiQOJA4kDiQOJA1eLOHDppVuSD8Z+LbbEG1W82tf3Bz/4Qal7ANcv4duC1t/JjUMOOWROclTpWx+znCWg63cW9dof//jHxVLMJ5xwQiNV2lnG7fLYA3haGcD1uWvh+xRiZMcdd2zEJRl1wQUXlP/6r/9KHJswjpG097jHPcrDHvawRgrIDrO8uMkGi7Xzda5znXL961+/EaY3uMENCklI7piA8T//8z/N9SYorPXv6duS+oADDigPeMADyhve8IZGVK6Ffr6a/Oqzr3e965WnPe1pjcg988wzG/FpL/JxfO573/s255999tnl+OOPb647/PDDy01ucpNy9NFHN33Ea+txr2X9/NnPfna5wx3uUI488sh5+6KvVH/55V/+5WYsim/kHFY+14yv//7v/27+rBn2q9k/lqpv/fz7tV/7tfKnf/qnTZ3OO++88qlPfaqZLLJeJwEsVe+1/n7vDODl/mKV66ZD4C77HVkGybfzj9ns3bm9eZt371L2G2SXNqfOvd96bUbvNtm639nDPQf7B28aLDM88trzy65NBvCMAJ55zmAPW6/NeOKZYyAricUtx3AZRt1HUfdrMoq33GbT7P7E9ZUuz5oO761z1xH1a3AOc5gtjf2QB5MBtqBvt12rbea1V+v1WQE8c7c+/aRL2426/9ahmqeEQAiEQAiEQAiEQAiEQAiEQAiEQAisfwLTEsBnnHFG+b//+7+RgEikm93sZuUJT3hCeexjH1t+5Vd+pZEjwxK3K92aCexLfl/+EybHHntsI18I6eGjLsXr9WkJYBnA//RP/9S1ClM7r9aVVNh///3L4x//+EaKEEsf+9jHGhk86hjOyB7Otm5fR6o4v8oV9/P34eWOva593Mt7dX/mxc4flRnuem3tqO+PW0JZX3PU88eBVt66ZKz717K16+AcAve5z31u+cM//MNmgsH73//+8u1vf7uYcDDuIH4f8pCHlMc97nHlN3/zN5uMPtJXhh8x/M///M/l7W9/e/nEJz4x7xajuDqh8qsn1/PabdR+b1Q71Po6r70X96jlcttsTPIgM5338pe/vPzxH/9xI/g++MEPzpUdx+G+0G6zqXX2CW/cXjq49qW2jBruM+P6UuXjflYWICH//M//vMnyfve7393I8bbc96y68oG/Y/iKV7yinHjiieWII45oavH0pz+9EYD2LRfD3Lv2yzbb2h/qn7UPLNbv6xgcVb+2IK19Y1yMGMbd7if1PQL4uOOOayZNiPVkeF32fFS/bMeRLs81fh796Ec3wnSw2m4zkaI9ti688MLyjne8o3z+859f1tiq/WK4P3t9XIyr/aq2RX3wuLFV66zN9AsTRA499NBy85vfvMk4FWPUqZ43qv27sJpweOT0WQK9MoAtAR2SIRACIRACIRACIRACIRACIRACIRACIRACIRACIbAaBLa2AG7L15133rnZF3ifffZpMlPbX6oPZw3XzN5xksv7xNT5559fTjnllGIJ6v/4j/9o7tl+pn/XLEZ/3ygC+Ba3uEV561vfWu585zs3wpEcf9/73tdI6rb0mrQPDsuISa9fD+e36ygrk9y3RCvp9K1vfWsuO3NUXW54wxuWfffdt+njsvi++c1vNssCy463xK9lpC2RaxwSPR/5yEfmZWavNp/F2pfkNKHgmc98ZjPmro7Hcvq3SQL6CMFPfpposdjxmMc8przmNa8p73nPe8oLX/jC5lTZrMYlobnU5IW1zv29731v+d3f/d3yyEc+svz93w9tvdmj8DKtn/rUpzZZ6AS7pcgto23ikbFFoBqn3vubv/mbZsKGv6/1wyQLY8tnojIrOwGcY3UI9BLAg4GcPYAnXGZjLafpr/V09ZQvy/dm/GRPrcSBxIHEgcSBxIHEgcSBxIHEgcSBxIHEgcSBxIF2HJiWACZgh/c4rc8lZGu2k/0aayZwlcCymWoG21Jf+dbsRZLEXqwy5jxbPx+3bGr7dXsAE1gO2Xt1/+Clnjv8Pvnsi3uHL+1f+9rXNqJ1LYw39f2DP/iDRipcfPHF5bOf/Wz5nd/5nYYTOVMzSGuGmvYhUGSuqhMuZHpl7U+SpS5ri5k9PmUZO9/96rLG/qztToiRNvoFAUqOus77l19++Vz2Xrt/yg5XDuVRLs+VbUuM6SM77LBD86e9RYf7m3p7X/kuu+yyRZeBdY6MS8+rmZyeZf9Wf2pHmXm///u/X570pCc1z6xL2qqjc9r9GyNL01oq2vK+/i27U5Zvu37+7n6PeMQjyiWXXFKOOuqoJoPdUcuvDv6Ot2W7tUV7j1NllmlJbuGPlWerk/NlkMr6bj/XuMNfBqW6qIMf99be7X7r3spw3etetykH/riov/28n/WsZ5XTTjtt7v7Oc75yKTM2nq+N1tIyxsqJkzpXHpgpY+1jtbzexxUXdW/vyVp5q6vrCOBXv/rVTT+yBP0//MM/NNcZH9rN9c6r7fEnf/In5ZWvfGU56aSTyotf/OLmdX2+PquujqBtlbmOS1y1r75Vx+kPf/jDpi61rLi329N52t1YUYb23bg3RAAAIABJREFUqgted51z1M85yuoeXeIYlsa3Me16ZXMPsVC8MRHiy1/+ctPnnOM947g9bvQZ5Vdmzx23d7Iy7rHHHs29ZdSL40TdcDll3eufn/zkJ5v+Wvcg1udr/NFOyuLH+8ZBvY/+oF51EpGyaQOvO8/YUs/2c9UBB/X0uro4p/Joj0P10J54eIY4qA2e/OQnl5ve9Kblox/9aDMxxLXKrA95vnK4tzLjpJ1qP8nv+Sv7e77Py2XvASwDuMvgSaOtbKOFZ3hm3OU/u4kDiQOJA4kDiQOJA4kDiQOJA4kDiQOJA4kDiQOJA1c1X573PXAkSuoewL5ol2HallSLjTdiUOabL+t9CU4ekE5LHeSAL9erQHzjG99YTj311HlSYdRz65f5yk24TGMPYBmAq7kHcK2j+t/udrdrRJ1lWP/iL/6iafNjjjmmyTZ93vOe14gDQqOylJVqWVXLHJMNBJa9KB2kyb/8y780ElnGnfvf6173as6XyVrbjVz6q7/6q0ZeVDnq+faHlgX48Y9/vMkeveMd79j0HRJOBuTJJ588J330C9mRlk+WyecgO0gRmZV18oD6yUC1F29tb7LkNre5TdO25Ir+9W//9m8jJwUQPPe73/2aiQi+6PcMEoaIJTYJfTxJWstouy/ZR155j0SX1VvjSWVP4Lz5zW9uxLElnmVct+VSPZ/UIciUw36T7ku01mVzvUcAuVbbqb9lhdVHfR/0oAc1gt+EA+11l7vcpRFQlpt2L21uSfbvfve7zfnqZt/ZJz7xiY1kco42kM18zjnnNBmr7T1rH/jABzZtJYscc8v4qjdxSYjXJaCrJLfU78Mf/vCmvbS9H5Mz9IWvfvWrc0sZj5N704zL7ckfllm2AoE+p93Jes8Wxy666KIinuir/r3rrrs2SzWLTWQt8VfLSWy6j+V6SVxjxL7IhLxxcs973rNpiypXTz/99EYM6zPaw/UmZ+j/L3nJSxrGloSWwYqt8aZv3O1ud2uyznffffdmvOifhK9JPO4t3lhG+va3v30TS8Vfkzy++MUvzo0L4400/cIXvjAnm9XjTne6U5NNayw5jBl75+o36jQsOYfjqvEmw9d41feMgW984xvNmNR3xIYqgPWZTZs2NZMhLCNeORKm7qGMYovMV2Nx+HC+feRJ0rvf/e4NN+Orxq92/zH2jG3xiCCuMtzYMjHjt3/7t5tn6P/q++lPf3ruudpBufV//cPkGSsAKL+yGjc+5972trfN8dG/KgdiVx/QDq4VS9y/Th7AzLjF5a53vWsjfzEjc13rfe2EAzGtDOqsPvpDlcrGlM89Yyy/167877XDGcDaoS7HrW/W/ubv4qbJRnvttVfTbbeRAbzULzJ5PwRCIARCIARCIARCIARCIARCIARCIARCIARCIASmQWBaAnixPYBrPepSzL60tgQqueHwZbwvzmv2IgHji3dfrvpy3JfvNVOsZt26jnj+67/+6+aL9MX2RBxeAnpaGcCruQdwu44EA3F5wQUXNJwJR6KIlHj+85/fiKS6HyfpSgS5hhCUlUoyEcT3uc99mnYgbuyr6X3CSAYr6UhAEFPax+uy0+wNS3ySIIQy8UXGkCZkCdFEWpKYZIfyuQ/5QnQceOCBTZ+o4tBzyBFlINwIGnJXux9++OFzQ0T/ICFJTrJOFqB6tvucL+4dhA1pSVSS3fodwUK06XMkLgFOTJGEhJA+K6vQj/1FyaPhfk0akuCyHjFVb3V2bZWfdS/YmnWtDCQVMUUK2tf03HPPbcQvceTfZDimxG4tv/trO+xIJPWsy0ur51ve8pZGJDnIQW3mOURnzTgmKrUZOUcmG1ueZXyQ/GQm6aUeyo8Z2WcSAbkl61d7ycwk1dQbS21M2JlwQNSRWat1VAHs+epJAhLaJKm2xtgy6YSt+iqvPZ71xRe84AVNXHrKU57SyPd66HfEHBFJ3JKOMoDvcIc7NPfGty75TeLqm8ShJdmxEPe09fHHH99IWX1P/NQHPJcMve1tb9tkuWpTXElfY82/tY22NxHh9a9/ffNv49q93/Wud81bglqfJu/VTb936KfGuzFLNltG2RgmV/FQLv1cHBh1GKvaFxflNImhZtLWSRz6CxGMx0Mf+tCm7meffXbZb7/95m6pL5HylovWHiS6vlYnVLRjmskH+rwYa9UH9/V+W/DXfcGVz+t1GeXf+73fa+KCsurn+CofCese9o83pv3d5AsSXluaeGFsiT/ioXjmGVgTu9rNayaSGKcmaWCGgdhhrP3lX/5lU2Z9DW8TYsRUY9y55OGtb33rooxigfONdfc2AcG49fmm/fQpEzjET1sfGIMmFeRYWQLtDGBj2eeUOCmOO9oCWF8zucA+4I4I4JVti9wtBEIgBEIgBEIgBEIgBEIgBEIgBEIgBEIgBEJgAgKrKYBrMX0BThz58tyX9ORKXYKVgJTdRiqRTzLyiIK6xKz3SCrXyYIiHJf6EnwjCOAqTfxJjBOX/iQTCAPSwpLbMgRrZipJIrv1ZS97WSPAiAxyxEFcEa2kkIxJworEOOSQQxoxTMi+6lWvmut5RBO54QvxAw44oBGrzpN5TCwSZVVgkhuEGSEi29CPsh166KFN25LFskcdZBUJQrC4h/6r/CSdspC9ZI4v4D1f/3A/Gcf1S/sqft3Ps2V6yoglsJxXD3JKv/SFPylE3JBGOBJAxB1JM+74oz/6o0ZiETMkkqNm6LWvGd6j2nskAhlIpmFTD5IKN8LpoIMOaiZLkITqTjIRvSR6uw44YfDc5z63edm5Mg/VSbvVQ/vK4CRGjSUSkBiU3S27lOisGZkyXmWrOocYVUdtUiX8u9/97kZ4OQhgEt2BNblXxfdYeFN6oz32ycY6AUJfIWUd+tzBBx9c7n//+zd7+RKgpKr+SAA/5znPmZPmzieRcdMPMSUIjz766EZ0fupTn2rOJ1UdJjAYJ+JXHV9EujYikLU5YWiCBhGIvX5nMoOxY9ID8VkP4xFb/VxmsutIS3XTVgQigVUP45goJif1d4dnkovKrt1q24jH+r9x8853vnNubAwLWcJb3zI2lU+GcZ2AIwNf/zBBwiQUEznEchn8Yk8dF7WfGHNkMslNXpOddcy05b2+TyiLC+KRz4z2uK71Hc6I9bpYKEOT5NXPPcOhr7unNjNRRWwxGcB4N7aMK3yJVwchr7z6tB9iXz8QxzCvMQsv48LYNd5MCiHIa+a3saO/1UMs0hYO/Ui/8hkp3vhTfZXdIU6a0CGD26Sc2ofnbpa/9CbQFsD1Zm3pO+rvtS9uM0gXzh7A2QO40xr6Sd9f+fT9aS4nkvZKe6V/ZTnBxIHEgcSBxIHEgcSBxIHEgcSBxIHEgcSB9RAHpiWAF9sDeJgLiUTqkoV1b9kqIfzbkqqkn+wry6cSiGSAw5frlh2uewrLoqp7to7j384S+7M/+7Op7AFMFqz2HsCYEASEnkwxskLWr9dJBiKJ0CLBLA9MDD/4wQ9ulvYlbAhBQhVHzPybxLHcsr87n3Qggj2D8GvHPVLE/cgNGY2kI5lLAhFDdRld7U9KynqTJUqaWvaZOPu7v/u7Roxpe+XQ1iSIZ3segWsZWctyEiOul3VqGVzSU2YgydQWSbVfkLiEmAxW8oYQkwFZ3ydhZXaS4epCrsgEJIT0QX1SHYazil3vfWLGnr4EIlnk9XruUp8PJCAu2qHdj9ULD8LrsMMOa8S3jGQS0nnag4Sr9yfxiDRZn6SZ140nmYt139B6f5m+RCAJTnxqc/sW77zzzk2GNb76i/PxJ6m0Gb4kVt2j1mSM9vLv2kv7uo/lpQlI2avtZcqX4rFS77eXfyct9UOZ0bJItX19DhFIqOKpbxPAJJ76q29dTtv5uJG4xB5Jiy/JSxpi5h76JG5+ZL+SoCZGyIKtAph0FI/0aZKfiDaJwIQWY9S4dI4s31rOwQqzzbPIYu95lskX6kUAu097b9yalU5Eer6YS+56ndRvL1svJhsTMoX1OaLZc2v8rH/e7GY3a8a1PqUs7ecRk4SwfZGNhy996Utlzz33bO4lluuTtf+R4uKLcec85dJHa5vpX2KN840n40+cVcdR43tc/K97lbf3QFYv9cfYM2R+y8qt4pfUJ+zFnHpfkl15SWR8jFWTHepe3e16uTeZry0Jd59R4ps4V9nW8y39LQbirz3FW2xJfm2qD9b2N9GlZkMbs9phPfzesVLjeWvcx2SJugfwxALYEtBbo5Bp9PynM/0s/+lMHEgcSBxIHEgcSBxIHEgcSBxIHEgcSBxIHEgcSBxIHBiOA5ac7HvoV8N7ABN+XfcAXqpfknMkouxfgm+p85d6f3gP4JVeApoQWM09gGsbk6XkAHFBOBB2hCXxSeBZFlnWJskjy5XkIIkJJBl4JA1xVZdSdR+iUYacLGH3IAbJSkvE1j04CRBt79kEFalF5sgAlmFocgAh6KjLQBNu9tYkj7CzRKuMS0KDWCN4tGstS62jvkEoyY4jYDzLnzImyUvik8Bz/vCh3LIB7Y9sIgQxQzg5nE9aue8+++zTCCFlJ8pkvhK5JFvdx3W4XOolw4+cJgHrXsujZHGty3C/Je1Jc9LX/QlKElV9CXFZqxdeeGGzfDYZJsvUs8iz+hzXk0jGTZXEnlP3NtX+Jk1oO5mj5JPsQuU2TvQBddF3yHjjvE7OkJlMGBubBHCVgyYXEKZ1T3BCVB0ILP3EPQngcfVeavz2eX9YIhJ4sm9J4Bqv9F/Zv8S9sUwU16WA1b0uJ17LoR/oJ8YCcScjVh8mNPV7Swe7Z11m3aQA0ldfdY29pYlTExa8pl/K3LXnMnGofVwjG5XkJTy1ifsZgyYCeI9Q1db6qDYh4mu2eGUtu9YzlUl/IJm1NekqZvs80E7urf1NkNBXZJYbT+1JDLWPWYZatqsJL1jVvamxIlu1t+fKjtU3TQrxmjhQJyW4L3lq3CuLWK8ubbHbjtuEuLZTLnW0OsQke0ob28aR+otx+r+/WwHBv5XPZAVcxbo6oUNbqLfyipXancTXf0yu8Tpm9773vZt46l7iMFGrXSzRLvaZ3CEmYKdNjR+HPqXfGNsmnuh/BLD7iNvGs/sT97VPySoXW7WPyQV9xkf+n7Dw/wm9M4D7/oKV60MgBEIgBEIgBEIgBEIgBEIgBEIgBEIgBEIgBEJgOQSmJYB9ub/Y8rjDZa1iob7uS+ya1UtSybojJcnAem5dZrR+ad11Wdn2MrCk3zQEsKy31doDuIoS3IglS48ShrJFiQT1JzxkF5JzRB5RRabKCpbVac9bMkGWXD0IYKLWe+5L7hA/Mjwt1e2+VZ5qP+XwXEuY6g8khWw3oqkydz7hQWCSJgShDEf/liFHxJBhBE/73u3+Q5TI1iRwiDUylxSTvUd2ESiOYflKwpC/BC9pRbK19/J1X4JHBiQWGJEvhLJ7EWiuay9N2y6XzFwSy3LNsi1l7o079GGCh+jVr4kootF+qJaLtfckwSsTTfsQ9iQRoUSokVHKor6WWK4HkSkDWFaw8iq3rEOijXzSvsQd+Sm7mbQitEhB4kr5HfoIAUw61UMfl9VobOoHMhZJPkJTmyqPHxmt2kbdtL17tgXwcuLWcq9pt5Wxr09bzpw4r8tbu7e+SsyRqkQdgUnciTE1A7iWgQA2LsQmfVcbEcBEqrrKqG7HQkJRP9WPXGOpaHwJYJmteCkPAUxSKpdzSXRLEBsP9SCb9ROiUoa6CRMEKgFsrJOjlhGvBwlJVuoP6kPukrbGHrlZRaM+KEbUWNHeQ7qOoyrTrTJg6f1vfvObzXPrcteeKUa41nOrAB7OAK5lI7NJXXtRE8AmXRDANZ612854kp1vwgjGlph3jFpO3diqZRWXtKV2r/vsynrGmKT1Y1KHjH/cyFWrHRCu6mYSRj2UQVaz8aIMYlSdjGH/ZlnilYXxgJNsUpnk2s2fnqdNTVSph/5jIoD2N67qUtL46WfGmf3XjSHLc4sVnqeP1PG63PGR6xYS6JUBbAnoQA2BEAiBEAiBEAiBEAiBEAiBEAiBEAiBEAiBEAiB1SCwVgTwqLpX0eBLcl/CE1u+LHe0Je6k3K7uArgKcSKlLtFMghIoJCOJ54dQsnwrmUBcEdbEK4lRM4DrMqmEUJUuJC3ZQGLIUCOO7FVZlyuuz5eBSCiRZgSjzFBZlR/60IfmMoC1HTlCSJJusovJM4KMoCK7SM3aT0nEUYdlmYlNUo+4JLfJZ5l1xJRjOLuNaLMXqExl9VQnz6kZdJbV9Z49dnEk07oI4Nq/CFXX4KP/yn50tPdnrsKXwCGc9fG6vzA5jYfMY+1FIBsLpLh72ltVBnAXAYw5gUXWE5CEIWlOtBF92kjWNHl7/vnnN1IUL0sjK0/NACac8PFjH1ecZWrrXzK4LYFMksmqVca6dC15RchbVrfKstoek47fPue3JSLJRjgS2YQr0a5e+rqls5WTLCXq1I1oxam9p6/z9VNC0dLW7kXg+VO/Jt/POeecuX1j3dvkCeKceHX/uhfsKAGsT8va1zeJS+foUzXblbBXHmy1MWnqvJoBrF4mIDhcI7vfmCKAiWsZ38pK0NfMZrK0ZnrrG/odQTo8oadK1ZoBbBIIVgRqnZyjfPqQpaBNpqhLQHutvRKAvlDjAFlsHNQM4OE9h9XFuDWJxHX6HAlr3NX2bYtgcU4fNtGBNDVxQuY6MU2a1z5dl8EWFzxbBjABTMoTwHiZ0FCPKoC1b93XGX8TaVxv+Xlxz7VisWdqS4y85k/stKfxoy85rJognmkb8dIkAdLcpBZjSztbRh9j99FH9EFx05is7PuMk1y7hUAvATyYYZU9gLMHcNLyB8EtywtkGbIsT5FxkDiQOJA4kDiQOJA4kDiQOJA4kDiQOJA4kDiw9ePASgtgEtAX7DLn6hfry23X+mU+aWXZXVmPhIr7tZcDnfT+w3sAW4bUQXYQBcs5CDpCxEGKrvYewLLpCESShEQkJiwtS47WPSRlKD7gAQ9o9iMlD4gI2Yh4yBa2x2Xd81V8JnkJYudZgpXcISjqvqgE0HAcJzVlrxJKVaTqG2RTbTfiRwZrXQLaMrqWOiU4ZfYRnl//+tfn9iImuAgvr1me032IWgKTYCJpSTgZvZYzVr5Ry8PqBzIgCVGZiuRne8/du9/97g0/9SRWCCHZ1MSha6sQavenugyy+squJn5lAiuH59Qlo9ucbne72zU8iKN6b3wt94y559bzSWVCiAjSPv4k7IlM2YaEIoFbz8fRmJFFSDhiQ/gRs9q+XQ7S0D1JcyLdWNAviHD38Nx6vrph4n4EpAxQgs9EAvKr7nlcz5c9Xfdl1hfxGbUc9rR/D2jvwSyzV50xM1710/p8sg4n5ba0LoFHwoppJieY3FD7L1mn/8oalcmr78mg1leMlfaeve7vnsYcaSw7GDftbHKLOEdAksnkoPGozxgLsj+NBdxrOfVbWfXaiKR3b2XVnwhbrGXs14x840TZ6vLLYkJd2tz4u/TSSxd8T1/3tR3eW70KYJmq4gDZiVW7/8lGrnIUIxMOjAfn62dV4iqfsqibyRDaRL3G7RVteXQ8ZLVb3tw4M3aH+48+h51VAbQPAeu+lignw9t7fpPKzsXABAaTYMQZbaKu4mJd3tpzZCDrC9rQ+cYxoYy32Nv+XDJJQrawjGUZ5PohViZvaDdtUM/Xf/QbY8w5xpb2dA8xzfiq9RQ79T8TMYxZfWjSz8Ocv/jvXWL3svcAJoCX8wtFrgmBEAiBEAiBEAiBEAiBEAiBEAiBEAiBEAiBEAiBvgTaS94u916+jK57ALufL6QnXQJ61LOrrPFlP7FC9skcc6xkBvC0BPDWXgK6nfUmg5Gg8Jrli2WpjTqcRxIRFzLMiCSSAXMZarJo3YPIJfrIJVmFpA6xShgSOpYiJlZMKCBLLFNKcpGI5IblUIlKgoIgd109SAzZdASUL9sJYF+4k3MyVQkQWcAkrr1YZUwqn3LLiHTUPW3JYXJHud2T4Fmsr5Bbsl1lHxM9ln1VL+Umdwg4/U4dtKf6VyFEhi+2BDQOsgrJG+KW1DMuZBsTsMSxvUgtMU0EkWMElPGk7gSVbL+67LnMQOUhvsh2Ik958ZdBrSyyOwmoenjPcwlgwlo5TNCQSay93Uc5/ds4kKUtwxsT96tLYDtPpiU5RtQRv6QbSUVokXkkFGkq41QMqJMi6pLE2kw5iDj9wbG1sxXbGcCEGtGuz5Fqsk7FMYwIYH1JWfUx40L9jQN9V1a5flUlneWEvY+b13DAUmaqe5DLOBOKRLzMTf3TBAfy3nX6mPIQwJZNt7SvzE9LFNf9pLU37kS05+tfWLuGaCZWazYvkeo+ZGodwySkNjUGDzzwwKYN9Ln6mvPFcOeTp8rrWcSlCReOKgxrvFFf9yC8tb0+aC9tE0zEF/U1uaYuAV0zmY0n79Xn1WWMjX310CaysoeXda7Pl51bM64909iyDLOxhY37mNSB3Sc+8YlGprqfSQ3GhTFmwojxhp94qd3JYvHNPsnKVFcVsFd6OwOYfCa1tbHz9W/LhquPyQLuo79pD21dJ4JoY+1uzJrwYYKHNhR31FWMMbbVwetin8kCxpl4YKzpT8ahJeIt208+q5eY2F62f7mf6bluC4FeAniwTEYygJMBnAzgZABnZk7iQOJA4kDiQOJA4kDiQOJA4kDiQOJA4kDiQOJA4sCqxIFpCeCVzAC2FKYsKZmsJMdKZgD7cn8aApiwtuTotDMa2/dvZ6LKwCQ0iBRSYFRmH46y90gL0oQYtEQvMURakqcXXXRRk+1I6GoHIsdesKSEpaMJMUKK3CXQLE3qXIJQtjFhISvRcsBklmcRGGRKFTkybEkM+5CSl7IASQwZwwSJbGbPlA1I7hI7MlKJ6JpRS665nkgjM0lvQo7wGZVpWr/ex0+5CBqClYQlZ3CRPaschK9yVaGrTAQe+YNRzYQclUnn2cQ22eNPS2JfcMEFDQ/Pu+1tb9tIIuMFG1LMfSzrqi7OJ+ex9ExZwoQb7paYNS7cg1yrAlgb1n6hXQhg91BeZSWXCCWyjrgnvzDTtu5PJpkwQMDpF+Se8pBo7UkNxLXzTRQgGUlSe9BiJyuS5JW9T/C7jghWZ0K0Lh2+NccHru0MYOUmgS3xqh3JaONEv8OUVDRh4eKLL26u0x7kOyEky9X91E+mOHlnGV/toT/L1JXBK4vUeQS6PwlR7U0qa2/900QCy3H7t0kWmOJDPppEYTKD/WNlCZOs+qg+ZFyY+KBf6CeYGxfKor9pNxMy9C3n1GXf7Qttz1njXJ3dQ71kwKorHuSiDHF9Q/wghvXZUe2lPqSljGrl09c817XkMblMbFr22jgSR7AkgnFUF5nMmNc28jqWxt+4THF9WTwQSwh45cOKfNbnyGvlJYbV13P0Z1nH5K/Y4Tm4eLa2d+jrxpB64yMWiml1vNdx7nMDZ/UlgNVRrMBN7Nf2JniYZGL1CmNRX9FG2lsZfZ6Z5KJPmVSAu7LgIeNa/NQvjEniWJ2Me+OproJg0oIloF0vtpLiW3tcXZ2fpy/0ygC+OsNJ+vjWX7Yn/SnLZWXcZdwlDiQOJA4kDiQOJA4kDiQOJA4kDiQOJA4kDiQOdI0D9UvvPhk/7QxgS2zKWvKluC+wu5Zj1Hn1tZ122qm5py9iZZl6Xp/lY+t93YfMkxnpWKkloMkG2VhV5m2t8VjbUP1k+hEslhIlZmumZa17lcUkDZEne02mKylILBFVridZLC1sogDBR04QELJyyWH3I19Ij+tc5zpNm8ue9Xf1dz/71JIshAXRqjwEWOVCepBSJJelp4kse47KICRnq+RSPyLUOTJJSTvSRRm1HSlKmJBhMgs9h/BZij/ZIrNYxiYuBJLyu5bEkeGnXjWbT5k8k9h2brs/jZPA5CemOJNi7k3KKZvMSsvYEjj1eqJU9qJloD3b+YSVzD9/lx2sDKSj+xBLsh+Jpna/ww5z8ovQdX9lIaMIKGXBWj1kmrqn99xL5jHW2nefffZp3nOu/uBc4ooYIQexxkcms/vjR25qF2KatJStKmORYFTfcZMSlmqvPu+3Zb2JC3WSBGGnbdSBDCcT1UubEGy46SN77713I3jVTazDzRjyvnYkyfVnYlDfJFQJcf0WE+1q/Jxxxhlzyw9jQpKa4OKZykAukofiiDbXxp5vnCif58owNUacpw9rAxM+vEcYymZVJ+U0/vQB5ZTtrl/XWOo1Y9MS6upGuhrD7unZ/9/eHeRKjSxRGO4ZY5AQMxbAYpBYAgthxh6YsR8YshJ28B5fPYVk+blu2eVq0dz+U2q1VGWnI//MPLe7jiOSgWxsw2GLvzGbezrAgPbSiPhohLitEy92WE/GYsxesBA7sxhPMVoTWP38+fOyRpSVvjXf+rK3sJ0ztbE3Loaw+Jfl6ekMk1+GtevF6tleMqEdjGpj9XzsmMz2iv2D7cQjfi914Eqz3GsfehHFnNsrrrVvZdU7B5nJbn96KYN+4SV2rPHSv2dPuW33yvr2986ep1HWES7GNy9aiNnc4Tfnd9/i1vf7/jvxdAbwmf+46t4IRCACEYhABCIQgQhEIAIRiEAEIhCBCEQgAvcS8AP3I5sf7pmqjDg/Yp9pY4b5cZy54Ef8ZXnbe/telgRmLC/LEd/b5/I+5qgf4Zlkv6MZH9OcicOsY25caxjLOMSYScyAYNDoY4xcJpC5lAHHmGJeyI5cnx/N9JARyQBibqzX1mSaMkqWmediYLAwfhiSY7JMzOJhPsukYyYa07rpg0Eia9AakY3IgDnSPN9zZPuJQYYzA3PZXON7zRiYNU+1WcNzDQY44Y0DQ4yZo22Vqv5VQfRijLtWPDOXzG48mEY+Y8Axs1yH4fJ5DEMs1vNlrIw5fYhDM+cyNBlorpd1PSVyxWH85tZ3nqlvHJasmaxeFLCuGKvMVM0cM+nE6/6j83NkLq9duywBrUxErpBJAAAGu0lEQVSvMt+yNmXcMtBwpWGM361mLRqbebEOzYk5dp/xME+xY2xaO1PeGGv3yIq2hjGdhpP9ivWwcr9nuXa5xvBnXOIoe9V3MlRl3HvZggGsn5lLWcjmmMHqRQx7nCns3/b1uvnu7du3l+/N3dG/D9akdWJ8jE7PtdbFgNdybfqcUW1P0EpsrCl9GBeWR0qE42hvud9zzeFT2icm19t/MuGnGb+Y7CVrQb/2hX2ynAvxexYD2dwvtUIf1oQx2y+asZk3/za22Y8MXWWiza0XBqwBfY/RKw57W7O2MPM9U944tVlD7lGFofY4AqcygJWAflwo9RSBCEQgAhGIQAQiEIEIRCACEYhABCIQgQhEYD+Boz/w3+rZD/xKVTJUzhrA8ywGix/k/Zi/NuRuxbP1/dJoUw5XCdFHNhmjztFlDv2utjYe98ThHuaEjGgmk1KiyiFPc/7yhw8fLuVTze+WOcO08vlTxsueWNbXMD6Yd9fmn+kkbtmqMnOVItbW54feera1MSbhmC637jn6vZhmDe4xuJhPYlnHow/3L83Eo7Ho21yt+xCjz5afe57P98yta/2zni9rzD97xn10LHuuXxrAjF+lsL0Eopy4ceHB5HsqPuOarPO947i1fvfEPtd4PrOQ8SgD2Nmwc/7u0gB2Pdazfm69rDD9u167V2sx9tw968S1xuOlkUe04XxrDudZ5tEcrveWfrS987sVO45bDI3Xvlr2fWRvPbWWJsP9ESzr438EThnAv94q6QzgX2JQuvm+dPM4xelM2aTWT+un9dPfm3QgHUgH0oF0IB1IB9KBdCAdSAfSgbUOjFF29sfeKWkrs0lZ2slO+yfqzpiC9gND05mPY1r6If6eZvzMDH37wdi5kzK8/onjf0oHjJ8ppiy07DUGMDNlzquVoeZ8Uxmj088Ykbgtxzsm4vrzIzq0VV55noe3EsnKuSoz6yUBZXSxF6d7p92ah63njFk5RuiRuNfPm76sk3U/xjEG1PK+5ZnO8/mMyXq9N54xt5bjwsnnW/HdOkN5GccWx2vjuzf+M/ctzwBmAH/8+PFyJrJS6VN2dxiPUT3PW+rGzMeYrEfm4959sTUPsopl5Sv1LQP469evl8zViXVrHW6t52vjOLLervHZ2v9b62Tr/lv71vdjqG6Na1gv52dr/U8/W+v/yHrb4nhNH6/pyzUO1/bhep0eiXcP3397f0qD330GsAzgIPc/X//2TdT4+5/PdDAdTAfSgXQgHUgH0oF0IB1IB9KBdCAdSAd+jw44k/AR+08fskeVpFSaUrnMI6bIrfl/6kf0M/Erp/nu3buLySlba8yEW/Gsvx8DgdmlVLXyp8qCHu3nd12/NBuVI3U2qpLPc+6r0qIym798+fKXMxGX7dGm77X5XJsrYnv//v0l2/r169cX4/fz58+nz17eaxqfWXdHTMC/M54jptsRs/PI+M5wPLpflmcAf/r06bLGrRnnHSsFvCfuIxyW8T1qHvUzGchjADtflgHsXF9li5dm4dF4j16/nr8j9+/hfWR9TH97TdEj6/9IHGOc73355SiHa3H/neM5Ov7ncv3pDOB73ijrnghEIAIRiEAEIhCBCEQgAhGIQAQiEIEIRCACEYhABCIQgQhEIAIReDyBUxnASkA/PqR6jEAEIhCBCEQgAhGIQAQiEIEIRCACEYhABCIQgQhEIAIRiEAEIhCBewicMoBfvXrVGcCdAfyQMjtHy110/e8pqxT3uD+X8heNo/J86Vl6lg6kA+lAOpAOpAPpQDqQDqQD6UA6kA6kA+lAOpAOpAPPVQe+fft2/xnAMoDbHG2O57o5Gld//NO39C0dSAfSgXQgHUgH0oF0IB1IB9KBdCAdSAfSgXQgHUgH0oF0IB1IB/40HTidAXxP2nH3RCACEYhABCIQgQhEIAIRiEAEIhCBCEQgAhGIQAQiEIEIRCACEYjA4wmcygBWAvrxIdVjBCIQgQhEIAIRiEAEIhCBCEQgAhGIQAQiEIEIRCACEYhABCIQgQjcQ+CUAfzy5cvOAO4M4M4A/k/lLyp/UfmLP638RfGmW+lWupUOpAPpQDqQDqQD6UA6kA6kA+lAOpAOpAPpQDqQDqQDz1UHvn//fv8ZwDKA2xxtjue6ORpXf/zTt/QtHUgH0oF0IB1IB9KBdCAdSAfSgXQgHUgH0oF0IB1IB9KBdCAdSAf+NB2QAfzmzZv/S+JcZxNvjksG8D1px90TgQhEIAIRiEAEIhCBCEQgAhGIQAQiEIEIRCACEYhABCIQgQhEIAKPJ/Djx4+/Xrx4cVfH/wXgz+Fh4Z5zC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88676" y="1159282"/>
            <a:ext cx="33706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spcBef>
                <a:spcPts val="1200"/>
              </a:spcBef>
              <a:buFont typeface="Arial" pitchFamily="34" charset="0"/>
              <a:buChar char="•"/>
            </a:pPr>
            <a:r>
              <a:rPr lang="en-CA" sz="2000" dirty="0" smtClean="0"/>
              <a:t>Genome info mapped to standardized meta-data types and values</a:t>
            </a:r>
          </a:p>
          <a:p>
            <a:pPr marL="265113" indent="-265113">
              <a:spcBef>
                <a:spcPts val="1200"/>
              </a:spcBef>
              <a:buFont typeface="Arial" pitchFamily="34" charset="0"/>
              <a:buChar char="•"/>
            </a:pPr>
            <a:r>
              <a:rPr lang="en-CA" sz="2000" dirty="0" smtClean="0"/>
              <a:t>Users provided lists / checkboxes when submitting genomes to improve consistency</a:t>
            </a:r>
          </a:p>
          <a:p>
            <a:pPr marL="265113" indent="-265113">
              <a:spcBef>
                <a:spcPts val="1200"/>
              </a:spcBef>
              <a:buFont typeface="Arial" pitchFamily="34" charset="0"/>
              <a:buChar char="•"/>
            </a:pPr>
            <a:r>
              <a:rPr lang="en-CA" sz="2000" dirty="0" smtClean="0"/>
              <a:t>Free-form still allowed</a:t>
            </a:r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</p:txBody>
      </p:sp>
      <p:pic>
        <p:nvPicPr>
          <p:cNvPr id="11" name="Picture 10" descr="inf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51198" y="778955"/>
            <a:ext cx="5825980" cy="550176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Strain Information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19</a:t>
            </a:fld>
            <a:endParaRPr lang="en-CA" smtClean="0"/>
          </a:p>
        </p:txBody>
      </p:sp>
      <p:sp>
        <p:nvSpPr>
          <p:cNvPr id="59397" name="AutoShape 5" descr="data:image/png;base64,iVBORw0KGgoAAAANSUhEUgAAB4AAAAPTCAYAAABR9xSMAAAgAElEQVR4Xuy9C9QmRXnv+8wFMDshMsDMgImOsDFrRYHRaNSclazstQajgoCXJOccttcBFZBhwNy2OM4wI2AuW2UArwje2GxP4oU7oozZbt1RUKMIkrXIZAZyMcIAg5rsLTDzfaequ6u7uruqu6q73+97L783a0Xm/aqrq35P1dP91r+ep5YcddRR80uWLJH5+Xnhf+EwKePgkUceET4QiCFw2GGH4efw8zzneN7jB/AD+AH8AH4AP4AfwA/gB/AD+AH8AH4AP4AfwA/gB/AD+AH8wET4gS996UsxMkip7JKjjz5aaX6Iv4jfkyV+P/roo50HPRfOJoFDDz2UhzoP9Yl4qPM8mqznEfbCXrxH8zsCP4AfwA/gB/AD+AH8AH4AP4AfwA/gB/AD+AH8AH5gFH7gtttuk1WrVuXahlZ3zH3s/7a/M98v0RHAsykH0etJJoAAPMnWW5y2awGYDwQgAAEIQAACEIAABCAAAQhAAAIQgAAEIAABCEAAAhCYBAI6AtgIwKa9ZrOB/rfrv/V3+oMAPAkWpo01AgjADIpYAgjAscQoDwEIQAACEIAABCAAAQhAAAIQgAAEIAABCEAAAhCAwGIR6CUAP/OZz+QMYNKiTlxaVJcArEPc+UBAEzA7XGwaWgAmDQdpOEaRhoNxxbhiXJHmCT+AH8AP4AfwA/gB/AB+AD+AH8AP4AfwA/gB/AB+AD+AHxjaD3z5y1/uFwHMoGRQDj0oR13f3r17c20P4RfR10fAFoJXrFjBGcBsdmETgEr/MWr/TP382OG9knmGH8AP4AfwA/gB/AB+AD+AH8AP4AfwA/gB/AB+AD+AH+jvB3pHACMfQWDSCBgBGPF30iy38O01IrAWgPlAAAIQgAAEIAABCEAAAhCAAAQgAAEIQAACEIAABCAAgUkg0CsCWKeAnoRO0kYI2AS0AIz4y5gIJaBFYATgUFqUgwAEIAABCEAAAhCAAAQgAAEIQAACEIAABCAAAQhAYLEJ9BKA16xZwxnApEWduLSoCMCL7XYm6/5GACbtCGlHSDvSP+0I84h5xDxiHuEH8AP4AfwAfgA/gB/AD+AH8AP4AfwAfgA/gB/AD+AHRu8Hbr/99u5nAOsIYIw0eiPhDId1hj/+8Y8nS4GktYtO4KlPfSpnn7LZZeI2u/B85vnM+8Ow7w/whCd+Fb+KH8AP4AfwA/gB/AB+AD+AH8AP4AfwA/gB/MCk+IHeEcCLrszQAAhEEkAAjgRGcdECMB8IQAACEIAABCAAAQhAAAIQgAAEIAABCEAAAhCAAAQgMAkEekUA6xTQk9BJ2ggBmwACMOMhlgACcCwxykMAAhCAAAQgAAEIQAACEIAABCAAAQhAAAIQgAAEILBYBHoJwM94xjM4A5i0qBOXFjVEANZpHPjMBgGdrqHtowXgSUnrQDtJQ0MaGtLQ4AfwA/gB/AB+AD+AH8AP4AfwA/gB/AB+AD+AH8AP4AfwA/iB2fYDO3bs6H4GsI4AxongRCbNifzkJz9p0/uS8175zAaBEAH4F3/xFzkDmM0ubAJQmyUmzd/T3tl+ycX+2J/fKfht/AB+AD+AH8AP4AfwA/gB/AB+AD+AH8AP4Adm1Q/0igB++tOfTgQwosjEiSJtAjDi72wIv3Yv20RgLQDP6kOCfvOSzEsyL8n4AfwAfgA/gB/AD+AH8AP4AfwAfgA/gB/AD+AH8AP4AfwAfmCy/MBXvvKV7hHAOgU0k55JP2mT/qc//WmjwokAjABcJXDwwQcT+chmFzYBEAGMH8AP4AfwA/gB/AB+AD+AH8AP4AfwA/gB/AB+AD+AH8AP4AfwAxPhB3qlgNYRwLMnFdHjSSeAADzpFhy+/W0RwFoA5gMBCEAAAhCAAAQgAAEIQAACEIAABCAAAQhAAAIQgAAEJoFArwhgBOBJMDFtrBJAAGZMVAkgADMmIAABCEAAAhCAAAQgAAEIQAACEIAABCAAAQhAAAIQmBYCvQTgX/7lX+YMYNIdTFy6gzYB2J7cpIOeFldX70eb6GtfoSOASXdPuvtJS3dPeyfrTA7shb14zvCcwQ/gB/AD+AH8AH4AP4AfwA/gB/AD+AH8AH4AP4AfGMoP/PVf/3X3M4B1BDCDkcE41GBcqHr+7d/+LVjVRAAORjVxBWME4F/4hV+YiJz++GP88UL5Ue7DjxH8Df4GP4AfwA/gB/AD+AH8AH4AP4AfwA/gB/AD+AH8AH4APzC+fqB3BPDEqT40eOYJIADP/BBIAMQKwFCDAAQgAAEIQAACEIAABCAAAQhAAAIQgAAEIAABCEAAApNAoFcEsE4BPQmdnIk2zj0pjz85J8sPPEiWLfH0eH6/PP7EPll6wEFywNKZoOLs5MIJwPMy9+Q+2V9txbLlir/PSCJzc/OytOHvvSw3PydP7tsvS5cdIMsGHQNZX5cukwN6VVxh1rs+P61xFoDn9z8uaqrWPo3zu9fAWJyLTT+bfNLck4+Lcm3qs1wOPGiZOGdO5v+UA5SDtAMcU19X9KXgPev+eFxttTgzYuHuauZeu09Rz4zHn5S5BZhb6fxomOcLh2eK7lSxX0TPjL9qHCPG96p6W31Z5pcTb26/q1rfNzWvfaxaVwfW2fhciWAVWnSk73ehjZjUckOMtRH0fVbe10aAjiohAAEIQAACEIAABCAwowTmZf/jT0ht2desu1SpjMMa5zi0YUZHyxDd7iUA/9Iv/RJnAI/JGcBHnLhB3vKCFXL/9e+WT93lSTtw3Gtl8yuPkr3f/ohccetDM3um6YIIwHP75cn9H5Dv/PS18ivVmXrfNXLw88+SZcsPkLLOOyf7n3yr3HTrWjn1lHOGmN/1Oq74pjx62q/IY1+/QI4+5cMD3uMK+eajp8mvPPZ1ueDoU6RrzXP7L5M7f2wx+7Gq76ju9TV1MFYAXpB0JvP75GdP7JdfO+Niec1R9dbv/twm+djfLpODnrJchzBPfFrqta/fLKc+U2Tvtz4slyufVE8Xskpees6Z8sIVmsVuue7d18j3Hf1e9fINcuavq0L3Xy/bPnWXLFn7enmXqnjvtz8ql9/yo0XnJHNPqA06q+XUP9yQ9aWw7d47Lpf33viIHHDgUuUPxjddyMjGP8+lRRmfx7/uXcnc2/WFrfLf7lnqfx9Y+VLZcOYLZYWaW+/+9PdlfmT2WiUnbnirvGDFbrlezfO7psC/jUX6o1Uvlw1vfYGs2H2dvPuauyPe+1bKyzecKdqt7v78Vvn0PUuc43TVy8+Rt6p3T/3x+/HUr8nxr0veQRNvft02uebuzN9l/rrthUQ//66++0A5UG3yafVH2Thtq1M/VxZmvO2XfU8cLied+svypS/G2GHyn/NDzQPzOycZa3d+WK64bY93HMwd+59ly6uOTszf+Luoj5+Zsfe1oexIPQH+q8+4nMX3SHgtyntk63MYu2AX/FH7+yrzhHnCPJnNeZL8jjhezrj4d6W27Lvrs7Lp6u/JsgMOlOVKMMiftyNbh4n4vTlm66z8roj7XfE//sf/6H4GsI4A5uUvYrKM0LmbRbjSolr1fkzWxHn++7//e/uaYFai2xnAc/KW6++XP/2tQxrvc981h8iLzl1aRDSeeYPsuuQ35ZD7rpVDXzxaAfjHSgA+auwE4LfKDbveI79pYxshixgB+Od//udH/3KqXgIOedn5suFF6WK6/7NbPvuuT8rfHbhs8l+WtCCQKsDykSu+KA9WfwQZ8SmVF+TOD18ut+2pPuRWy8vOeWsiVNx//Tb59PfV37N6H1ObXbSwvKjPKWXXX33dNvnddC3a89kln9v8afnBcrfIsqjtH+FzK+lX9lx67DsflctuXnyxfmZeIo3opoTBrUrY9W0+MJsrchFlZPY6Ql5+zluUAHy/XLftU3L3qMfdrNR/xIlyzluUAGw2xwT2W1a9LBX+U7VNPnzFbfKQY5HKFuWayqnbyrH/ebNkmlxZlAsWa3VTPijbv/iwynTT8mMnUFRWTw25Xo2377fV1/fvHe0wM/4ogK+92UC/M3z48ltlj/O6ObXXYItkew3Kmw0C7hP0vJ3F9zUWqUf/O2Co8Uk9i/veD3/44y/xl/gB/AB+AD/g9QPzcujvnCtva1n33f25C+VTP7CCREa2DhMhIo7TOit+NtrP9o4ADlbSKDhSAqtVBLCOwtACsFrLdX+y6AsdAXz5LQ+OtD3jXPnIBeC3Xi+73vNbonXM+649VKpa7hXffFRUEK7+q1y74sVyjslpuxAC8MgMM0QEcFaH5nKo4jKytqYVxwrAo23OvKx86blylnkJyBbrS/dcfaKcqyK5En1cL8hf/kV5aLSNWoDa18rrN58qz5Rd8oWt1yjRp3zLVS9Tkb0q/Pf++++XZz5TRfSqqJ/Lv1jp9fxx8totr5Kjs4X8uxag1eG3mJPDXroxf7nTArUKULY+pv/apnfIhy67TS1oh9dOSQh0J9A899J6V8nLVBToC5Uoq0Wy0c6t1XkE8HXbPi2+15ju/Z3RK9Vzw0QAb/O+HFbZzMtxr92ixNrH5LHHDpFDDkk331Rdr77KvHumNfjLqdDxzE+nJUvvqiHvpuoHb7JZSN3jW6otal9P88dEG6sNDuH9HuEY6WSHEbZnAqseZKwN0u9ZfV8bBB6VQAACEIAABCAAAQhAYHYJWBut6+uDIiZLosrV5lwjnV1w9LwvgV4RwDoFdN8GcP0wBHoLwI7z0lznrdln9KmE9cU5pVae+tI5l7789ZKdS2d1P+p8tx7YRi0An3nDLrlEhbE2pVk2InAuEOuU0W+9Sf7pz5RwnKWIzs/pTdJJL5HlB6idOfmZwktVSohlYo7xndv/pOxPzkm1P8vUNVaEsf6T4wzgeXWu2r79aX0qB3Wpnnqaah94twAcXLedMvuxr8mfPP1E+aBU2p+1vdTDWhrt8IExVgLw3LHy2gtfrUTMNIq1LBLafVIiybkqTeohj8m3P3KZ5Ps4krPxlqozcpfKXH6OxFI54CCVZtxcHjjH0/PsKtcmddTPkvT6g6bzeksmMv2pCAJJmVVZClItPt0la7VQ7BK+zUK/LZr7zqZwMGg+t7Kfn5pXEcznnvUiFUXXJKA1MdBzNj273f6Mwjd3saXrTGPnmZpN43MoWwVysse3Otw2O186pet8BkWPmXAftNglzY8LnQZap+OtfvLx2za3Guy7JNifNAnAYfMw2rbJ9Cqftz5Kf2D4hs6b+P5UzhHS719POyleADZi7WPflo989XB5q06nf8eH5DKVcrc6Ssy75161SWeJ2qQz79qkozmrKN8trzpUbeaZV5t5KpsVQwRg/UTIUv03bnQ0kHsIwKH2KR6tLWNIz4/DXiF/uEE9C1RKr3de9d36ecmB/kvanvVT7K96jzVzhnDLuVrqQSAHqTTj3k/f97W84tH5tYV6bygYhfUlKT/FY3Sxn+ncHwIQgAAEIAABCEBgvAnkv2kaAvPMOk1pbdh7/m55DSBdz6iv3cavLTg4OtowSL3jbbKpaV0vAfhpT3saZwCPSdj5ESedm0cAe88AVgtiW/QZwNl5mybN2f4nfib7nnuGXFzJUbrrsxfIVXcfJOpoyix9wyo56dwzkzP6vrDlY7L/DRcXaU3VotbmT/1Alu4/VF7+9g2SZzPQ+es/+YPSmW1z+34mT648NV0Ms6ZS/X6jSa89egF4txKAnyqPfe1P5Oknf1Q53/aQPiMa257FCMjp3x6Saw+5U17wmDkf98fy9QuOklM+nJ0b/E9/JvWM0/fJNQf/upxjCcXiOAM4FaMfk6/9yXtE3lGu575rniovPLcQmv2ezy0Ah9bt6n8SIZ1FAicC9we+Iz99bflE5fuuOVief87yIMY1cUOfSRj40Smgg9ICdvQHq19+bhLpqlMWb29Lg3v862XLf3pYPrz9Znkou186/x9T8/I7snbr7yZCso6U+vZHLpebfzQv8/uekCfWni6X1Ob4O+Vj3z9AnrK8OAP0+NdtVqkTdZTVZSrKykoHos6SPPfMX0/OktQRVfPzhT+47sKrZd/r322lOd4ln73garnnKQfKkpb0N6tU9oIzVfaCvXd+SEX3Wmf6qUXW12lRPLnfg1l0oIow+9Bl8kUrDfRKFSV8lmK399sqOviWLN2zjhbLzjvP0wrvVwyOW1/zc/oM3v960yNyYCX98hB+au3r0zSUrXZ97huS6Db9gvfJ7xV+L9xuKn2uOj/115Vv/vzmK2XujZeUfPOWT98r8uQKOfEPyr75XZ+6V5Yv0fcrrv/ClquUb7+obMt3flzuPnC5lXZ1Xp742WFy8h9Z9eVzSdm+Ur5xfK52PJf0mSjHvqk2XrWt/uLGh+UplfTn4ZyWqNSg6fi+4/JrRF5bbv+uz75LPvkDq5+R7Zi4dK3ZuFMHAcuFtTTQOo3qhSoKtPAjSf8c7xFN9v3n3+ngT1QEsDkDOGYepvPNZ9tN8ql7y/5Ij5tj32S9x2ivqcbY+27dm82Lwv/FtMM/DuLmTVx/9Bmzx8mb1DlCebZ5/f71xTXyB2fbfrv9vUqf1avPT0391mp5w5ZX5lkalOcvpfMyouzeb10n//CsV8oL5tPsFOV0/ir9s4oofvWh35br/v4/yitVvv7d16lzhXW6/iwNfM1fV58byn8/J/NLVT/p5J2NU3Wj7HnV3u8lyhfG+DV9X/3+fNx6y99mY+i9tzyav/ea93P7dcN+D4/xXynvx5Sf/448d5uxtdoQ9uHtcsuP4vzmpPkrw3Hvt6+Xf/iPp8oL5E6VNaOaBjrzWyu+Ldf/w3+UU7PMSPp30REnbVTvSSqHitPfpWdUJ+cGqw0vWz/5PW/aur7va5p7jD+J8wMx73t93xuys73nnpDHDz9F/qj2m67+fjkf+R42yvfuSRv/tDciPSFpN0m72fH3OPOMecZzJ+R9mXHCOGGc9Hle5Oufeh1S/2bM9ZYWrk49R/9+PVbWX1KsASTrGX/7Ynn7WekawFYVXaTbG7UO5nuOOtZZB6mX5/ZI9QYzXr/61a92PwNYRwDj/MbD+ZlFuERE/a7nofxrqcirU0AXosih8rLzzikE26ogphYQ6yLBLtm162g5unKm5a7PXi571tUFAZ229bJbH0x/jMztk+e8vuE8THU/LVYoOWpkP17+9//+34GyXyp8R39UKufd6izfp+oLs2jevI6ly+SAZXlMZv71mTekorH9Mef0GgH4vvt+RX7F6J8//rpccNQp8iGVbnp3lm7a3U4l7L7jaDn1I9lfvQKwr5f6+qPU9W0cmgTg9rpd/c8F4Lm3yPX3/6lD4M7qVYyf+sJzxYG10XQxEcD/4T/8h5GNxyVLVmeRrtkiri26Bi5ipPN/b3lequitRCSeP1xeuvFtjXPc3qRhFhuNeJy/3BxRRJKlLxFm8XCX3HHHCnlR7QwLJcR8cLvc9nAhLjufF6ZefabfZbfkonZZhPhRvnirF84vU6HPabtWqYjoM5Xw2SZSzakjLTcWKbarIyOLLM5Fi0H8VE+7RtnNiPGxvtmI7sX1Xltq4V2lXU0Wrw9/qWw8u7yBp4w0TQV764OpH28cn7WXSJHDVTr0s31noihblRb9ozjNq5Q6xdmQdQehxmzez8h2TORL6/F+cU+OT1P2Gj9i+ud46W+y7xGZKBvuT3bLdVuzM1kj52H648Pn9iv+qGHc7L3jCtl+26PF5pXIdvjei2PnTUx/5g9/mWx8W31O7t21S/TLmv3jr/m9fV6e89oL5TUq/XMiKqrn0fGvV1yfqXSzz22Ra35QPnu+EOU+Iv+f/L7azCO1TTrz2WaeFWqTzl/K/13frGh+zOofwTf8yPnj58hT/0g2JD5BnRG99ZPtZ/Zm41TUO+UFH/tb9/N7WXnzU6x95tWGR9/78947PiCXZmcVrzpRbfDSwqP1yTcFRfqvlHf9Wf+Ry26W/TF+cwL9VbHZQI2jJf+P4jBfes4k4zrzW4eq3zmfmVfjsbTZoMHfKfG/Ou7d86Tnc73D76AYP7Akajz1fW/QvOfk2a/bam0Yq/jfbHPwcrURdl5l8Yl6D2t5/z3++OPlla98ZdBPtLvuukuuu+66Eb7HsxjOetDo1i36LDJjF+zC+ME/4wfwA/iBMfMDav0zP9ovyw6Vz9Mly2vBDrn9HOsw+w99qZx3TvMaQBq8E7MO1sDLIUKHr6+NmR0m8PdwX3/eKwL4yCOPJAJ4TAaN3tmuFzpCPkZA0YNn9YlKFFHRcypGTS32XSo3P5hNyiNeIRvVSp5estp75weVgKsj81bLSRu12KLvohbhLvyE3KX7rxzRhWbVVS8WX3qTPGh/r8UVtUv/RzriUkUvXvjqJNFtcX3yI/+IpO5kc/7nt8in724RjXpwH7kArHrnFjQ1ZpPeWKSWXtlzBnARHWuifgsrm1TSRiy2/iLffPQ00XpxKRV1owBs13+m3LD7Ekk06fuulUOrBxnXBlqbABxSt7uOt16/S96ThDdX+m8J7Y997R1ydK5yh8yCuDOAtQDc19n6r1eLkhe+So7KBFA9T0ovaSr6+Yl9c/X7W4vXxfyvzGM1T1aq6OKz8zm+XW5SEcFJ/atPkvPyOf4h2Z6JqscrweZVSQSwWvw3/iApf6LyCXoX2RfULjL9EmH7AzWjr7tQPnlX6j+e+8YLE8FATWbZosoubZyvq+UVeu6v2CWfv1Cf/anbJ3Kcij58tY4+VO1I/JJqr/ZJK1SdF376bm3AZLE3iRLeq8XuzO/o71Vko8l2kEZUP1der6LYVP6DSr+M3ylzG8ZPtdi1ZXEzzm5HZEJ45puVQPK9hMMbFQdtCO0I0g0Byfgy36sx96Ekkty+Xttyq3wii0Re+wYlmGa2NNyNfR9Tgs6lN2m+5mXuuZmgqJ4bmVCvx0PT+JzXz4RXpZkptLA/P59xS2x1WRLBntavxsl5+hmRClNmHMdx0mKWHt8JEKseNQ6S7Bbq63x8x7VjdP5htD9aVytBSUfgV5+7c8e9TraqZ7WOrL/sZm2XrB01ezXbN96fpAKwHr+x8/C5b1B+J7eteZ8x40bb9jq5MIvsK8ZNKigm8yV/71EbGNTmlVuzTAOx7fD9yI6dN+H9UaLUuWeps5r1q5Xa5fvJu1J72fM/H9ct42nly9XmjhfKCu1TlahY9hd3yge336LOKS9+vK3W4qZ6KUzm73deoLJEJApw/jxJNlol730r1Hy7TL79/LT87i9cKJ8yEcCZvw55cmufs90ejz4/mo3Txjqt8WA/t0L9WvH+bL3P5s/VNFvFLdkmmPrzM7VDrP8yvMv+S9tj+v2VeY7osbZdjTX9PqAmavb7JOWZ+i091rarsZb+LtLR5iazhnme7frcZvn0PdZmBte4d7639H9fi/Un4X4gdjz1fW8wvLPfdMaPlp7X+jVQz3W9eSzuPSxksVKLwK961asap/n3vvc9xN/AzaST+h5Du0f7nghf+Ib4Y8YJ44RxgriFHwj3A0e84rzaBuHkhXbvHXLZn18nP1Lv08sOOFDSTZS+dZiVcuLGs/M1gAs/kWUwWvsGpc9ka4DW793wdbCGftTWWWPW18L54E9G40/+5//8n90jgHUKaCb5eAziYlGofQktWTxJRBEVwacWvV+oo+eMyGL/SFSLoXoxb4VDJNitxJ5PZWKP/0e9+bGvUkZfmEZsHKcW31+tUzRe9udy/Y+qg/r5coZOXaAWKi9UC5ijmvT/5//8n3ZIWYlOEcB57ZaI6rijTl/8wg3qjFYTXNsiANdFXnc3zHnAZ9/yT/JnSjgNFYBr9Wdi8RACcFjdLgH4rXLDrvfIbx5SF7+T3hsR+LGvyzuOPkVMoHOIgWMigH/u535uZOMxnz9aAFZiXLJ5wpqH3s0d1sO8tAifiGjGL6kIj41npRGyavE9F3/N342oam3SSBcbq+KbFkfUTrUsBXQqohSLhzWRaH6tvPFCnTZUzX0l5ph0rr7nhdk1tlsvFKqzSOfnjpPXb82EXSNC5PdTQvGWT8ndauLkIpUlNiZ+oyZSmfbo9LB/Idf9MOWzVJ31d4A666/armH8VOb/cv8Z8xCPtVshxtuL3fPKDm9QdtDCd9n+RiwwYltxvbbl9oqom4rnKr208uN3e8T8JI3p/nl52iv/OInUK54zS9RGI0skKo3PZrHefk4sO/AptbS8SRryTuNbvVtX+2lEqHxeFYvV7e0Yj/eATu9j5jlf2qyh0qi+fmu2AaPiNxwv/U32jfcn3d8XzI+amj8ym9RyEdQ/bsyPMVsEHMYfuOd/07wJ7o9Kz7/xLC3aplkU7E1ER7xCiWB6Z0NF7PS9XxlRU6eO+vPrfpg9954nb37P76nU0hVR09rckc53STfzZKl504wK2WYelZJXb9JRE7Ymyhl/3fzcrm4abPGnIaKyLZZH+zX/+/Nq3Ue1m7EkVteen2kGi1j/lYugXj9dfr92+83J9FdlP6OGkt60o8ZasSkh81t6rKn3BrUrqr7ZIP9dU97MYMa9vfnJ7U+L53rX97VYfxLsB6LHU9/3BhVJoN4X9YZB+72q4Jb5jd2fV5sG71bjPe49LPR51iQCI/7GvHdOpl8IHSeUw76jWleiXvwM/gX/gh/AD3TzA0UQnOt3sM7u+vG7LRG4ug5jfl9Wg2HU71qzyb8IblBBOtlm+fZ1sKYI4GrwxkD1sllxhHpDYc9eKaB1BHCI0EKZ0RMwi0I6qkJpp+6P3gmSRVppAVhEiwNZ5KGODKtdlTqk5FxJLeCK+XcaRZdUkXyKclroLW6f1a9FoOT71WqHShal0oREp/hUUSYPjgjbwgnAlQ7YqaGzP9333w6RF2/IUkK3CMD3XXuouAJxjeCbVnm23FI5DzhMAH5MnSl8tDpT2Gqzpz1uszSfARxWt6sOd71FG5TIvktFKh9SnBccOmxiBeDQeuPLqahJLdKpca8XMlWW3dLHuzss2yiRzECzqF6b/7FzXBghxSIAACAASURBVHmFbEGvPMeTm+QRwHqDRjHvq/4gbb4Rfu78kI4kbqGiXmZ0FgF9DrCORJbj1b9fnUaFpr7KrjPNEqCjx45XbVXFlLah/N73rHvUfJ1qj4lKtortveMyJXL8q/pmuRx40DIVUaw/Q/mpzK6ZcKoCYCI+sXbr65t91/ttObfvcXlyv+nSkfLKPz63lGbctl3j86mXrWI5xYzvmDETYdqxK3pEEYGvNlaoaaWi648vNmAo0a70buCwV5N94/1J9/eF8Hu1jRvbSEP5g7TOmHkT3J/MJkbkLQ2xmt9uGIDzK+Xl5zUcF6AuTVIbq4wwZt9aKSpT+epUcNaBmTp9dDGWdPpnvbHEOVYcYyp9iLwx2728S/7qHR+Xe3IfHTCJcibphsLQT7h9YsaQurvTDm11VN/Bm5710++vBhlr6vdKmnEkjfJPx6gZ92pDlPqtYr9K1MdN3/e1eH8S7Acm4Ddd+HtY6IxNy61du7YWCWzE37iaKA0BCEAAAhCAAAQgAIFFIKA2qpoMjebuOmvRp1R21PSFt6Ln+H5D67KO357hvyka+u645yD1LgLuWbxlrwhgBODxGTKjFYCNwOMTekMFYCOItHFLIz2aF2Ha6vD/fbQC8LzMPblP9nvO+jWtylNE25GrHQTg+bk3yw33/5n/fFx1w9kQgD0Rwg3DZHwEYMeCZNPwdjzM+wvAhYgb/gBvFg1NRE1NnHX2LfMNWRSivlanra5dmwnFoiJKLvzkj7KUJ45FW8/LkGvxMW2OEhje9Un5gYoGVsvoWdRsm49p81Mxdp2TfY8/KftVWu+DlusXvFBhYCjfHGdLffbliW8vC75VWn0EYF1XmK1iOcUJwOHtaBsr4/13EyVqNlboiEyd/tk5dxdMAI6fh+G+q23c2PaKb4fP2rHzJrg/xiZmA43dgAgB2Ni9ebSmGRiSjQLqUxXllAKcp+bdrtS1tM40Ja/Sf+ME4HQCFiLwpk/IDxL/GPDpIADH2SdmDCWgKhuodB/a6qj75bZ3/TC/GcBvDIsMMtaSMZVtOMs2M+iUzNrf6fTpOnVa8yfmue6ye7w/CfYD0eNpcX7TjWqM2iIw4u8YTmCaBAEIQAACEIAABGaewLzsf/wJ2Zev+7mB5Fm87OA4BOCZHz19AfQSgI844gjOAO5xFm23NAHucPwjdQ757Fw1c3ZjrX4VVbdVR9Vli4RJOq6tOgL4DhV5eKuk6frs+lfKSSoa5IUqAljviv9ucgajTiebRugkZ+blZz25vj9e1f/qJHVoWt5cny4gqlPqFiTMvcphtAKwiVj9mrzjqFPlIyZMpjZTs3JiRa5GC8DzcsU398pp+qDf7GNHCZuzc6dDAFY8j1Y8axzfKterFNG/tQARwEPO12qamCNP1mdAqLS5d1wh77tljyxr8ivqLN7zdLrPRATVZ/HOi3/+Py+PLv7ApTeXzm5M+6POjlTnRrxIz+kt6ZneaVStjo65VEXHWP5AnZF33tteZN3XzOc0kuZmc9ahSfupUsi+Rp3h+60PWWeLe/t1ZJFtYPMt8svn237H9hNFfz7430X+X31WZRYJXbKPFg2ybAeX3vSvDj9j7mcNKH22cHa2cern+vupULvOrzxRzj9HsVXpWz506Y0qDXis3Y5UYrhO56+yNSg76nT7KQ/f93oRWvl+HZ2clDflVCrHD1yan32ajtM5tdlwW5IOWEeF3/Sv5t8FO33+88e/a8603Chv0ymg8+dM0/jU6bqrz6Xqc2G1nHz+Wcn58PlHjf0tn9DHBMRyssa3GpfVM66r86o8T5vaMeFpj448OT9fe7MKpX9uYm/z3K/Yw2GvpvePeH/S/X3huW/cmp9fftO/Wu0+UouS6fnlW5KzcZrGzX7Z/4TaxJX9KEvPnh7CH8TPm+D+PE+LpDoVgpkXTX7b995VtE+nhbr0xqrfVONfcdDZpPVGAR1Uq+dHnjI6n+9ZOdHvlbfIav0cUCl5U79WlN+t68jPAG72189709b0HHL1rnr5+26RRxxp+33vu+lmofQ52ZyeLdY+Te/P8/Kk2tAzp44YOFDp1cl9Hc/tLv4r31hl83M+V6fPXxk/ozcXpc/17Dmu0kB/4NKb5Ejtt1akR2n8a8h7kdr49bnNn5Alb0yfb3qTwo223/C8r4Q+1912j/cnwX4g+nnY/70hzRKlOarjIewzylrnW/p+kl7veg9rm6/uv2sR+KijjpIvfOELi/L7st3PdOsX9cKN9KIT/p49JuuFjCPGEc8Tnif4gcX2A2Yd4g654v23yMPe9+e18voL1ZF4WkvJ1mlr62ZKEN6q1zzVptbtKkNXaX7ro/6ytdJ0/aPPOpg1bxzrrPl6T/T6GvNxoefj1772te5nAOsIYB4i4zFogxaFapPV/PjWZ4b9V7n50QNkSf6jXS2CHvYK+YNzbVGi72LBkiy9rFpA/Kt3yMfvOUiW2iLw/H55XOcUtRfNghYR4pz4z372s+CNE/FnABfn/uozfp9/znI5ID/k19x2Tva/+UZ54M9+Sw758dflgqNOkSTzcrQAbInNJXFURyG/RW7MUkFPtgBseD4mX/uTNXLylcvUmGnhGGjdmAjgpzzlKaNdTFIP6PPP+nU5RJ2xqM8bve7B5XLQAcsqi9aiokSfkP1HvlL+WM/LXMzwLKpnmzPSRXtd73vlpkeWWeKyWqQ+9CT5w2SOF4umz1MiitYSdLoRvUCfPpT2y8oT3y7nKGFPnyORvkQYf6DX5S+X99/6SO4/9j/5HHnTxfrMSI+I5JjX6aKqSh36ub+XZ71GC7vXqft8t8Y9bZ+K2P0rkd/7vTRK8ROZ+Jg/j2oiVSbqyDKV6nm5Svlo+W0VNZOeN/wtJVLclIgUacTNAH6qYtcb9lTPHJ6TuScOl1dk6ZP3fkulwL5Zn+FsxJZQuw21OUfbsrwJYX7/sfLGi1Jbpi+fmXisdiOWNxXo8XmYnJz3xSzSN41PfQZwVfzJxBOVlvsApZ4stRdN1NnQb9j2GmWrO9Ui/y1qkT+WkzqjJFgkjGnHeLwHdH8fMxzVpofNSgDepuaDZ/7V7dVs33h/UmxiiJ2H4T8+7HHzPrn5kWKc5ZsxrP7HtsN3dmh65Eb4vAnuj/Iz56nnxwolkF6mBVIjOjr9tud9yfhB+0dmxU/rs23P0mrNrs/K5k/dk/j7uiinzxzS5USdC7pDVm74XVmR+zXPZpDWTSBr5U1qs2KqAX9A3q8ii0t+wfWemPmV4nnV9p4Y69fs9+f3yi2PFs+V/Ye9XN6+IX1G6/TTyXiobULQ7Yn3X/7NFtPvr+qbDdR4Mu8NV3xFDj/nNaJTjZvNC02/i4yIuyt9kVDPlGKTQqsf7fm+FutPgv1A9Hjq+94wL7l/V7/prrbPKNPP7f1PyhP75kTyzTRx72GtdhjB78OFXoThfm1+mb8zDyb9/Zr24+fwY/gx/AB+wPYD1qZq9f585V1pBsDyPHGv09bWYcwmfr0G8N6b5VFTj8zJoWrt9txk7bbYDB2+DtZ0BnA9eGOQenmvH63ekPHtHQEcqLVQbMQEjjjpPDlLp0xVUQEqMMr9WfvGPAL40uxcTX2+aLKgZ4QnfRym/hiRSf9FLd5dqnP36bN+lZhkosyK2/i+1xESaQSwjjJLyqtFOb1LRX+0CHzl3xZNPfKVf5w5qVRgGtVntAKwavUV35RHTVjufdfIwc8/q9yVs2+Rf9Lir/r2x1+/QI4yB+/mAnB6zVK1aLJMLeSeecMuueQ3D5H6GcAmiliLo0+XEz9obvMh+c5PXysmMPixr79Djj4li53N2maLwld881EVRTyuZwDr/u9W/X+q6lylnz6OgQMnVgAOrLZ7MWtu6Einy/78OjHTMa301+TN79FCXPbJhFj9r6b5HzfHVV3GJ9htsPyBiTIr/IFuQSZcJw22zoO12tgKRp95oVWDvXtlxQrly76gfJnLDdic1H11hHHinuxP1ddlda/QqZ7fcaVYbkdhfbO8RwnJytElAnBS1YB+quCvxQtz5rBprG3TVGA1XY6zW1/fbK4PseVz08wR1WdGZXzuvfODcqkSs9vGp/S0VRwnlXRVCcBJhLuOTLfHjUrRaiKAdXSxTmWbiGqhY6Z1gI95gWTMHyJ33LFXXvQiJff75p/rPaLh/SPen3R/Xwi2rfaZ+buP7RMK31Xq/yD+IH7exPQn/eGlOrbrr+Qd5sXK6bfd43DuuDfIu39X+cFGn231QWUK0OenmmePjvg375Vm7qS+XEo+2vmscoypWitzGyh7qVTQ9yTp+hs+WZ3F86pt/sXbJ2oMGf+S2Wep2uios1nH+i/vs34G/NUgY80Mg5xX+oXX3/mGTY/3tdj3ixg/EDee+r43RL4rzcAYbfMy/B0CEIAABCAAAQhAYMYJ2L8j7N/uBotTi1F/rP1mVkfTJJnKKmsAZn0z+ZGTZgjTn5jfFF4LOX63D1LvjA+Jhep+rwhgnQJ6oRrKfZoJdBWAda35wqHrFrYoMoQA3Ha/LPpkdPKvyMgFYNXHQrRssNt918qhLz6nKKAE4N2X/KZoqVN/jHDrF4C11qzF25bZYd9nAgVg3bvGftpR1BGOYuwE4HQy5hskmrpSbMpIS7XN//A5riszwle5BXt37xaVWy9JAZ2+RJjFw71qnX9FstBf/pQFzXbTmAV4XbLhWrt9Jf9k3cHxYtLIwCEkN5eP61tzXf7+htut70JunC3b+6P6pM9z1nli28bnqG1VGSMxL6ixY6Z9jI9zicD5FykAx/sTSwBOXGImbDrRledhjG21/8p/MFXrdviVmHb4rBw7b6L6E+y3Xa1bJSeq4z5epDJFODfUWJeYPuhI3EuVAuwU5Wy2FZadBWC7TvVDedMn7lHZLBrmU7QA3DbWsntZfi1qDFXsY2+QCffzzc/6afdXg4w1x1hufN9octkd39d0lTH+JMoPtNW9yL/ppn2MjvMTnrZBAAIQgAAEIAABCIwHATtIxNui6sZs16ZpzxpAXicC8HgYfExa0UsAXr16NWcAj8mZHkeefH4Syat3sZuzGGvpNpTD2KbPAP6Wisy6SacZtdJRPO9NNeFp9+c3q2jiSrqC889OzwBWkWrftc4APtn5vUrbp1JJJmcAl8qr+zruZ3anjDpNyEIIwOn8LtJBl+f7j+XrFxwlJvDX/ltJOM6EW/NdPQI4vdIljiaRxbecmArKtkCaCcB25HF6vaNNRpCuCtVO55VFI1fE2Li63XXkt7Mjq7MvfUxC/GusADzqcWnXb+ZztR9a+H1/7WxGnQYxfP7bdXr9hUonkkY/pp/kvt96gZx/tj5HMxWAk7Mx1bx/oRINdDTlP79MR1bmF8gH35+e+RjD7Xlv2pZGsalFSv/1+mxD7Yeydjl4GP9S4+XyO9mCqD4zsJaeZlA/Zfxh2apOf2xzy/x2s92OzM9n//zmjydnOZszgM257eXvn5dF8SqxLSmv0pkm2R30ec7vl395eWaH1PhJZHSVT7ooXe2LNU6s6xrHp++55Oh347gI4qTSe2cRwN9S/bzpQWt8rn5FZXxn4yG2HROcvsbMP5+fSeaHw16t/ifQn7jfI8LfF9L2pyJm6SxPc3/1I2rzx8tp5WvjOPdvo/EHMfMmvj/GD2TzUvf31l92j2t7nBo+jX4342HmSTa/51Uk9dnKGVf92OqW70vvl5mfbRx3SRrl4rlUfz+t2MvM2yZ7Op5PMfYxz4v8uWXcoWOcaX9ceq5X2xXovwxXb/+n2F8ZftVx0va97z1H76Lf9po06r3qF2LeW2Lf1/L3jMD3i3g/UPjp0b43WM9P17jzcY19D4t8jyTNYNx7N7zgFePvGC+MF8YL6XzxA/gB/MBQfqBY16ysqtXXMzzrMOl8rK4zKv3lg3vkP2VnAJvfOdHrYA3ro/bvsUHq5X0/at28qx/++te/3v0MYB0BzOQfavJTT9dBHHvd448/HqIPJmXizwAOrpqCi0wgRgA+6KCDFiQn/2T507JoeLMtpk2wCBbrT6ajfFnMv+lfeR5Nh12xI3ZkkWKynqvYa0Hspc7GOvaNF8nvHa02jFQ3A/H+wvsui1ALsgjF8xl/vyD+nvnMfOa5znMdP4AfmEo/oM4KfvxJmV+yXJYfsFSW5uNcZN+xb5SL1TF3JusUz1vWxfR7d+8I4EXWcLg9BKIJIABHI5vKC2IF4KmE0KtTKoWqiQDWC6jVc3h71c3FC0sAWy4sb+4GAQhAAAILTWBu3xOyb07d9flvkT9ViyImqwSvLwttCe4HAQhAAAIQgAAEIAABCHQmcMTJaaYv2SV/9V8+Kt/JK3q+vOVPf0/ULx2VZHWzfHyU52t2bjwXLgaBXhHAOgX0YjSae0KgDwEE4D70pudaBOC+tkQ07EtwfK7HluNjC1oCAQhAAALDEzDPOVNzGv17I+rv8KipEQIQgAAEIAABCEAAAhAYIYEj8qPxnDdRRw5tRv0dIf/Jq7qXALxq1SrOACadxMSlk0AAnjxHNYoWxwrApM2ops1YLae8/W3qLN50EfUG0gZPcHoldXaoieb+wPvKZ+NOZboc0u7hz0gDRPpN/MCs+YHnqnPCzdn1ekf81d/FD+AH8AOz5gfoL34Pv4ffww/gB/AD+IFp8QP27xuzbs7vHMa3a3z/r//1v7qfAawjgKdl0tCP2XkJeOKJJ4L1RM4ADkY1cQVjBOADDzxwgsU9Hn7499nx7/yYY74z35nv+AH8AH4AP4AfwA/gB/AD+AH8AH4AP4AfwA/gB/AD+IEl0isCeOXKlUQAEwE8cRHACMATp9WOpMGxAjAvDbw08NLAjwf8AH4AP4AfwA/gB/AD+AH8AH4AP4AfwA/gB/AD+AH8AH4AP4AfmAQ/8Dd/8zfdI4B1CuhJ6CSTkcloj9Mnn3wyWFAkAjgY1cQVjBGADzjgACKA2ewycZtdeD7zY4T3H95/8AP4AfwAfgA/gB/AD+AH8AP4AfwAfgA/gB/AD+AH8AOz6Qd6pYDWEcATp/rQ4JkngAA880MgARArAEMNAhCAAAQgAAEIQAACEIAABCAAAQhAAAIQgAAEIAABCEwCgV4RwAjAk2Bi2lglgADMmEAAZgxAAAIQgAAEIAABCEAAAhCAAAQgAAEIQAACEIAABCAwrQR6CcCHH344ZwCTFnXi0qIiAE+rO4vrV2wEMGkyZjNNBnbH7qRJIk0SfgA/gB/AD+AH8AP4AfwAfgA/gB/AD+AH8AP4AfwAfgA/MGl+4Bvf+Eb3M4B1BDCDnkE/aYN+3759wUohZwAHo5q4gjEC8PLlyzkDmM0uE7fZheczz+dJez7TXn5M47fwW/gB/AB+AD+AH8AP4AfwA/gB/AB+AD+AH8AP4AeG8QO9I4AnTvWhwTNPAAF45odAAiBWAIYaBCAAAQhAAAIQgAAEIAABCEAAAhCAAAQgAAEIQAACEJgEAr0igHUK6EnoJG2EgE0AAZjxgADMGIAABCAAAQhAAAIQgAAEIAABCEAAAhCAAAQgAAEIQGBaCfQSgA877DDOACYt6sSlRUUAnlZ3Ftev2Ahg0k4Mk3YCjnAkjQ9pfPAD+AH8AH4AP4AfwA/gB/AD+AH8AH4AP4AfwA/gB/AD+AH8wGj9wDe/+c3uZwDrCGAmKZN00ibp/v37g5VCzgAORjVxBWME4GXLlnEGMJtdJm6zC89nns+T9nymvaN96YcvfHku8FzAD+AH8AP4AfwAfgA/gB/AD+AH8AP4AfzA7PiB3hHAE6f60OCZJ9AmACP6zt4QaRODtQDMBwIQgAAEIAABCEAAAhCAAAQgAAEIQAACEIAABCAAAQhMAoFeEcA6BfQkdJI2QsAmgADMeKgSQABmTEAAAhCAAAQgAAEIQAACEIAABCAAAQhAAAIQgAAEIDAtBHoJwIceeihnAJMWdeLSorYJwHpyEwU8LS6uvR9t4q+uQUcAkx6F9CikR5md9CjMd+Y78535jh/AD+AH8AP4AfwAfgA/gB/AD+AH8AP4AfwAfgA/MMl+4I477uh+BrCOAJ7kzjN5Z3Pyzs3NtaqCCMCtiKamQIgAvHTpUs4AZrMLmwDmeennvWE23xuwO3bn9w7+Hz+AH8AP4AfwA/gB/AB+AD+AH8AP4AfwA/iBSfMDvSKAV6xYQQQwosjEiSIhAvDUqJt0ZBACWgCeNOdOe3kp5aWUl1L8AH4AP4AfwA/gB/AD+AH8AH4AP4AfwA/gB/AD+AH8AH4APzCbfuDOO+/sHgGsU0DjPHAek+Y8QiI+B1ENqWRqCOgxPmnjnPbO5kMdu2N33st4L8MP4AfwA/gB/AB+AD+AH8AP4AfwA/gB/AB+AD+AH8AP4Ad6pYDWEcBTo/DQkZkhgAA8M6YerKOkBB8MJRVBAAIQgAAEIAABCEAAAhCAAAQgAAEIQAACEIAABCAwYgK9IoARgEdsHaofCQGdAhpBbyRop7JSvWFAp4DmAwEIQAACEIAABCAAAQhAAAIQgAAEIAABCEAAAhCAAAQmgUAvAfhZz3oWEcCTYGXaCAEIQAACEIAABCAAAQhAAAIQgAAEIAABCEAAAhCAAAQgAAEIzASBW265pfsZwH909llKAJ5X/6c+KkouV4PVfydftSFsLdBWweT8fcuf/8XkNJaWQgACEIAABCAAAQhAAAIQgAAEIAABCEAAAhCAAAQgAAEIQGCMCGz94z8ao9YsUFOWuO+Tf70k/a/k/6v/Nv96y/lv7y4A//HbzsqOU7UE30z81fdp1XetsguEadFuc+FfvHfR7s2NIQABCEAAAhCAAAQgAAEIQAACEIAABCAAAQhAAAIQgAAEIDDJBC78oz+Y5OZ3a3sm8FYvLunCufCrSykRWP3xzef1FIDNDVMtt5B8W8XfpHhQqW5Axuyqrf/1fWPWIpoDAQhAAAIQgAAEIAABCEAAAhCAAAQgAAEIQAACEIAABCAAgckgsOUP3z4ZDR2ylR4BWN+iHBycCr/m00sA/pNzzs6yP5eF3HBdd3YE4G3vff+Q5qYuCEAAAhCAAAQgAAEIQAACEIAABCAAAQhAAAIQgAAEIAABCMwMgc1/cP7M9LXoqCcHdFagqg8vyb44Y+P53VNAGwHYNCLLBx0MP1woDq5ybAu++30IwGNrHBoGAQhAAAIQgAAEIAABCEAAAhCAAAQgAAEIQAACEIAABCAw1gTe9fbZE4AbAoBLtjLCr/mylwD8Xza8TWm+3aN4+1w71iPQ0biL3r990ppMeyEAAQhAAAIQgAAEIAABCEAAAhCAAAQgAAEIQAACEIAABCAwFgQ2nb9xLNqxkI2oCrsh99bXnH7ued0jgLUAXL3RLIm6IZBNGQTgGFqUhQAEIAABCEAAAhCAAAQgAAEIQAACEIAABCAAAQhAAAIQgEBBYBYF4BD7u0TiwQXgkIaYMrMkFl986WUxaCgLAQhAAAIQgAAEIAABCEAAAhCAAAQgAAEIQAACEIAABCAAAQhkBN553rkzx6JLBLCG1EsAfse55/RKAT1LVkIAniVr01cIQAACEIAABCAAAQhAAAIQgAAEIAABCEAAAhCAAAQgAIEhCcyiANyFnxaN12/Y2D0FtBaAqzeepajeGOizJgDfc889MXgoCwEIQAACEIDABBM49thjJ7j1i9f0J598Un7yk5/Iv//7v8u+ffsWryHceVACy5cvl5//+Z+XX/zFX5QDDjhg0LqpDAIQgAAEIAABCEAAAhCAAAQgMMsEEIDd1ndFCQ8uAM/ywGvq+yXbL58pNFoAZjF4pkxOZyEAAQhAYEYJ8MzvZvhHHnlEtAB8yCGHyFOe8pRulXDV2BL42c9+Jo8++qgcdNBBcthhh41tO2kYBCAAAQhAAAIQgAAEIAABCEBgkghcsHHDJDV3UduKALxA+BGAFwg0t4EABCAAAQhAYEEJIADH49bi74EHHigHH3xw/MVcMVEE9u7dK3Nzc4jAE2U1GgsBCEAAAhCAAAQgAAEIQAAC40oAATjcMgjA4ax6lUQA7oWPiyEAAQhAAAIQGFMCCMBxhtFRv1oAPuKII+IupPTEEvjhD38oK1euJB30xFqQhkMAAhCAAAQgAAEIQAACEIDAuBBAAA63BAJwOKteJRGAe+HjYghAAAIQgAAExpQAAnCcYR5++GH5hV/4BdI+x2Gb6NI6HfS//du/yeGHHz7R/aDxEIAABCAAAQhAAAIQgAAEIACBxSaAABxuAQTgcFa9SiIA98LHxRCAAAQgAAEIjCkBBOA4w/zjP/6jPOMZz4i7iNITTwC7T7wJ6QAEIAABCEAAAhCAAAQgAAEIjAEBBOBwIyAAh7PqVRIBuBc+LoYABCAAAQhAYEwJIADHGWbXrl1y9NFHx11E6YkngN0n3oR0AAIQgAAEIAABCEAAAhCAAATGgAACcLgREIDDWfUqiQDcCx8XQwACEIAABCAwpgQQgOMMgxAYx2taSmP3abEk/YAABCAAAQhAAAIQgAAEIACBxSSAABxOHwE4nFWvkgjAvfBxMQQgAAEIQAACY0oAATjOMAiBcbympTR2nxZL0g8IQAACEIAABCAAAQhAAAIQWEwCCMDh9BGAw1n1KokA3AsfF0MAAhCAAAQgMKYEEIDjDIMQGMdrWkpj92mxJP2AAAQgAAEIQAACEIAABCAAgcUkgAAcTh8BOJxVr5IIwL3wcTEEIAABCEAAAmNKAAE4zjAIgXG8pqU0dp8WS9IPCEAAAhCAAAQgAAEIQAACEFhMAgjA4fQRgMNZ9SqJANwLHxdDAAIQgAAEIDCmBBCA4wyDEBjHa1pKY/dpsST9gAAEIAABCEAAAhCAAAQgAIHFJIAAHE4fATicVa+SCMC98HExBCAAAQhAAAJjSgABOM4wCIFxvKalNHafFkvSDwhAAAIQgAAEIAABCEAAAhBYTAIIwOH0EYDDWfUqiQDcCx8XQwACEIAABCAwpgQQgOMMgxAYx2taQhYJvwAAIABJREFUSmP3abEk/YAABCAAAQhAAAIQgAAEIACBxSSAABxOHwE4nFWvkgjAvfBxMQQgAAEIQAACY0oAATjOMAiBcbympTR2nxZL0g8IQAACEIAABCAAAQhAAAIQWEwCCMDh9BGAw1n1KokA3AsfF0MAAhCAAAQgMKYEEIDjDIMQGMdrWkpj92mxJP2AAAQgAAEIQAACEIAABCAAgcUkgAAcTh8BOJxVr5IIwL3wcTEEIAABCEAAAmNKAAE4zjAIgXG8pqU0dp8WS9IPCEAAAhCAAAQgAAEIQAACEFhMAgjA4fQRgMNZ9SqJANwLHxdDAAIQgAAEIDCmBBCA4wyDEBjHa1pKY/dpsST9gAAEIAABCEAAAhCAAAQgAIHFJIAAHE4fATicVa+SCMC98HExBCAAAQhAAAJjSgABOM4wCIFxvKalNHafFkvSDwhAAAIQgAAEIAABCEAAAhBYTAIIwOH0EYDDWfUqiQDcCx8XQwACEIAABCAwpgQQgOMMgxAYx2taSmP3abEk/YAABCAAAQhAAAIQgAAEIACBxSSAABxOHwE4nFWvkgjAvfBxMQQgAAEIQAACY0oAATjOMKMVAh+SL73zHPnY31fa9JIt8pdvfk5cQ8ep9A+ulN/f+mV51hlXyMW/s2qcWhbcltHaXTXj+x+VC666u7k9q06R89/5Ellplbr3YxvkmrtXyUsveJf89urg7rQUfFC+evFFcttDx8lrt79Fnj1UtRNTj+r/7Q/Kb59wfNHizD6Hn7xJ3n7CEKAN40AoDtsHXjkzxdK5IPKrp18ur7NMVwPw4JflfZfcIA8f92a55AxVcHDbmjvO+jwa0dCr2i/4NsWcaxoje25/t7z/xoeSWlvnu+W3S3WG+HNVf+tYDe7bwhYchNHCNnn87rbgY+T78umNV8rfGRI8U8ZvTAzQonxuNtl3sGee411pgD5QBQQgMDsEEIDDbY0AHM6qV0kE4F74uBgCEIAABCAAgTElgAAcZ5hRCYEPfemdck5N+S23bWIFVATg9kEWuBgsUhZlEYDb0UaV8IlLgy2YmtYgAEfZJaSwmUNG2PVcYxbIc/FtcNtWbTyrGylCjNahTFcB2Fynb9kgjtjiZlM5XY3ZdKD/u4sArK9rFZk7IBr1JYMwGnUjx73+4Gf+EGPE8bxp8ZPjjo/2uQnYc9O7wWSIZ15XP4zhIAABCFgEEIDDhwMCcDirXiURgHvh42IIQAACEIAABMaUAAJwnGFGIQCXxF9HtO8Prvx9UQG0yWdiReA4zGNXehR2L3WydUHOWsC1Fm4RgAceKou6qJlFaBGZ1dGoJsKtSXBdyKjchbxXR2STeFnHOWp85eGrHpKHH/JnTSiJm9KUXaEcUekSgBvF3VwAHDqDw+iNOgij0TdzvO/Q+sxXzR9sjIT4xvHGRevCCJTnpudZGDL22m7X0Q+3VcvfIQCB2SKAABxubwTgcFa9SiIAx+G796rT5KIdIus2XSunN+WN23O7bN54texct0mu1QXvvUpOUxces367bDvBTnAXd/8FK11tf+cb75Hbb98jJ5zQI8lejZ2qc/NGuXrnOtl07enDpu+L6fcgNr1XrjrtIlFDKv0cs162bzuhlAKxM/pFu9Bh80FYDdWhaWQ+FJvYemJZ1sdG6lOPkfXbt8kkuMZYQjNffpHnPgJw3AgcXAh86EvyznM+Jn8vz5IzrrhYvBmSQ8vFdYfSgQQGt3v1vkELcvVFXATgQAOGFlvURU0E4FAz+cq1poFeUPsiAPe1p/P6Tja05tbJu+X9Kt2+T5w1Asrhxx0ncrfKKe5L+5747AflV1Wxv7v7IWcEcFt0by0afSTAhq90EEbDN2uyagx65osMM0Z4tkzW4Oje2nxurlqlNrqoVPauSO/AsdfYik5+uHu/uBICEJhOAgjA4XZFAA5n1askAnAkvmwxWynAqbDr+ey5fbNsvHpnIRQv8iJ4ZC/1G3lZwI6uQF0wRB36vlMrABsh24LbMq66mGFBr/HZfGzG/xQyX1AD2zeLZOkZGwjAi2bAhbnxIs99BOA4Mw8tBJro35DI3lrZLLWyeM4INuVfsuUvpXSEcC4mF32vlVF/Sq9/pmz5y/9L/ub3t0oahKyE6o3PlI9tV/8KvW9TCujWtphzkV+i2vFmsU9C9rIzdQ54dvLQdq+NuqAFubqgZAvAz767OLtS5TgtnQucR4X40j6W0ueu9p8B7Ehb6T/Hshwhl4ghx32/fP6qDcJO0Zp976q76PNbRD6mzyouKvG2JaDucuRMWmcu4DTYx04DW7omzrWo0u2L9GkbV6uzmV8s38nPc6xEEAb0tdS02PLR/VrAC1rSQDs3TDhs28R55Y2ec7drC+INAnAg8y5jPWo8Braj2YK+dOb16LP4/lTOLdX+6+QH/T7E19CSjR/MzkJ1R8flAsrJb5bn33Gl3Cb1s9eTn976zOkHT5HXvuibco06Mzg6AtjUEXJu9QJOoZBbDcIouVHo2CnPJcnO+07bOqEp1oOe+UWaceezLWD+up5rNWYB9WjSQz5/4n1BOeV667M2sE/JEHK817Rt3giZJ4tRptgwsEmecaN+P3JkGGgaewHveI3vSqbTM8p/MWzOPSEwyQQQgMOthwAczqpXSQTgWHwm4q0p+nSEEaqxze1afgjxdog6nO0fId+RtdnVkZCx1NWAi3TdgvLr0scpZN4FwyDXRLJEAB6EOpXEEUAAjuM1rBBoxM2W6F/TRCNsPusMueLi31ES3w/kykSYrYuj4vmbnU661vOKYGoE4Je85Mvy5SwFtcpBre79S3J9zH09AnBoW9xCtmGnepHzSHvkFb7jTF0qPazdHQ0JWgyuC4RmEdVEoZVrthf+mlNAloUxl3DVcmZtVVh2LP7ptpmouocr5auiVakfMWUdKVtD644XgP1Mui0ehwvAv3rc3SrqMKNkpYwO7avhG1u+xxRaoEubxrmHb4MA7OK8JxGfHIvqgQJwDPPGsrWxHjceY9rhNZ5nnhfly5yi+hPpQ5oGWFX4b4oUL8TNTfI6+ajacCGlzTTpfdKxtEdtaknLxAvAhb+ZPAFzEEZRY6d4Jr1UbQC4TfH2P+sWyNX0vU3AM79pjITO3zYBOLQe3V0jAA/x/InyBd6NAu7zkeP7VB1P9WdrX3Mv1PWliHHlmy5Q2Q5qZ5k7x174O16bADzL/BfKztwHAtNCAAE43JIIwOGsepVEAI7H15oGeuxFsIA+D9GHIepwNnXKBOCpSPucGWpkNg8Ys0FFMtFympgH9XsUhSJZIgCPwgjU2UIAAThuiAwrBGYCbkXA9LeoHg3rFTtdoquJGK4JxoWYakcCF2cT1wXqLvctRTnHtMUV0VuKHC63LxWWXaJ4nK3t0sPa3dGO1sXgIhLOFheLhTZbaCkW8lxla5FEZiE+FxLrAnCx4OePNi3u5T6vuBRlY4u6ecRJVQgp6rHb3NbnUsrDyLrFl9bQKxLqhWOr3bmo0eVcz1ABWN/TH9VTj4hzcyzsEca9++xZ2Cu9KVN9c6zRtnXO3rTrIQJw5HiMGetOscg3HiPb4bOgaV99w0M3f1XM3Ugf0jTEav5NFTb9d5y3bYubJmNBLQ10lv75pRe8S0zmBVcEcMjI77ZZJKTm0ZUZglHc2CmLU87ngS+7xegw9KvZEWnpq7A2RqLnb/Pml9Bnhvc9QDc8sk3j4duMn6r6eTPeujzH+w2LvldXn3/OeRbzzLM2apTGYcu7UtiYmj7+fe3H9RCYNQIIwOEWRwAOZ9WrJAJwB3wtaaCdKU2b0mAaYcRqSvmMYb/gaVJN184WjhLiKud46jTEp/zQnwK6tb16F2WaAtv+lNvoSB+bFHZEVsekgA5oW9GmyH5Xh4rDpoXtN4hcrs8pLi6yberiU+u7GWfecZH+Ia1rjToP+TfkG/l5wvpMVdOGlKk6bDg5vzrFbFKYV+zgTEEdZqtGmzeN/8B+hrL1zeiFYd52jm0YS92H0P7m/fKlDw9MW59zC7BHEEvLEE1jw/aXa++y/UbDucBR89w3IsrzP/FPa+/q5fdi7FZqVQBzNdNLZ593n8+J00j72eJbkj872hZ1ln0PP+mzXMz3CMAxtESGFQL7C8Aq3DU9Q7gSvZuKoC5h1BdtnLXFqqcxPXXEfcUhRrvaV1ii2pZMoBYT+axKJnXeL2ecodJRf0zFQOdprmOZhtl/WLs77hm8GFwW67yL6K5UuC4hJHF3aeroYlG9KgC3LIZW6/XcJ30fy9JUW4v1XkEtwZQtENbKOyJ/HH2OrTtcAPYzKYkjJ6wOG2B2Xx2ilKmkqe7YvsaWj+jI4hb1LEx7+9uwGO4S5/oIwLHMw+d33HiMbUcXg7rGanB/In1IU/vcc8YnPBQ+KrW9pOnwK2mgk36o9M/nv/MlIjX/qd1WFnnXCG7yIn/dfqgjowY2dZu5NzWlVTRnt+gydhfkmh5jJH7+ugXg2HqGf/6EPMdH6dv8fmBBxsAIblJ/n3PMj9ozL/IdT7c79jnrfJ+bPv4jMClVQmCqCSAAh5sXATicVa+SCMBd8DWlPvVExXkEMBNN7GyFJejUzhROLrDEpEpEo7u84y4OIUCXOmbdOpEdO2RnRVSKba99x1w08NyzKFsRfgIF4NC2pejqAkhTv5328QobvjFV9KtZQPOJhFm9FZsYAXjduh3aZOknGQ9r5a7NWoReJ6W/5dVslzWfKYvU6aVKCDthZVoqwlbxAnBcPxvtKw1iYdbfhWF+gmTk6oMggqW+OLy/zamYw8/YDbfHKATg1OWUN42o0ag2MpRF9ah57puKkfM/5p7hdqv4cFdbS3O9EIA7z+e2ceX0LVWb2D6mYbyb/vTwkz7zxXyPABxDawwFYHGdkesSQa2UyU1dtqKRm1Mph95X3awmAMe3pSoY51G+V6yRa20BvOm84ThTl0qPgwDcT4zS3XEt8jWlezYCRVtkaqWOpmhmb5Rki3FqaY5jUvCG1x0uALcx6TLY2uv0Rrc2pMgstaQW5R3BpkuXFuUa15huYNsgADefQf0u+W1b32+NAG5JsWlYdRrr7WOnMEV8O8LNWK+7noUgYO66NrCYRvgiz5yNbO9r1a9WRa7033Ya6CL989vVBg/nnGyJNp/Yc2vz34vpRh7DrhOjmr2axk6zQNUsZIaP3gUt2XmMtI/ppB+ljUQu/xBfz3DPH3Oeb4AvMAJ/w8aoPr7Nla54EqPyDQOXjWob72pjr+354XimOv1w/JiaNv4L6kO4GQSmgAACcLgREYDDWfUqiQDcDZ9XYPVFOrq+zyOrqlGvhRCTR426InpLIkZZKElFiKZzinW/LcHHXvi3I76c3we0N6k+E1k9InI9iqyIyCv9LUQAjmEZ22/fEGkUNmx7eDiLe7NAIa5VxC/L3jYfb3m7n3ZktW1fe+OA+d76zohZwbbyRZ47WMX2sxDWQth6jaYCJy+SHZ4NEzXBMZq535/EsozprzctvWl/QMrrWHuon7dOll4CLf6gzL6YMy5fUM8U4PCZ/oZkkbSqwAj8Xozd4pjbAr3lgyPmcxHNG+LDjT+uivCmHe2bLhIT9PaT3Z7R5ioE4Dh+wwqBLhG1oT21M4DTsjWh1imCmvOC2/pbpE5uO0s37L7qfrX2xLfF1JFG+mbcnrlF/vLNK+VL7zxHPpZFB6t/iNKD5YwrLpbfWdXW1/C/D2t3x31bU0C72xoejZhdX72PU2ipLvaFLg5mi7kPptFvzkXU2qJhkSq22RpFtFx4n+PrnlwBOLavseXD58o4lKwtgmfj3CXommhNe7z6hY4Y4cIzj1oB9RjrQSLJkLZvX/DvIwCH+ZAGoB2iLGtRjpnPytNAW+mf9QaAKAFYN9WbKrd1YIxNgUEYBWxaqR8r4E7J2zRfxwZatSFNz/zGMdJl/rqe4fH1+DnH1xX9HB+hb/OfWTt5UfpuG1WOgcjOBi7mV+Q7nt745BSA48dB8jNYZ1RQRxXXP5PHf2z9DQ2DwJgSQAAONwwCcDirXiURgDviiz3PsjENpittbLb4Xk3VKzqyM4u6Sup8QNavXyNXX71DaRnXyunPTl41woSZBnHIlVa2OZKw2l7VjKg01KkdnCmtAwTgqLZF9ts7QhqEjZpg6kzD67JTi7jiaLs3DbglAJdTivuEneZI0ioH532DBeD4fnoF1KgUx6Nm3s2fuFhG9dczpoMzAeRjxSPqOesP9DMGSeyGEIddo+a5zxSR8z/2nuF2i50DPpE7fD7H9cVXb+QY7+0nI+9XKY4AHMdvaCGwMc1ypWn+suWI3z3OM3AjxWZ17zYBWCm7cuXvb5UvZ1HD7vuqirwRwDHn9FppoU/9lyTt9TOztM9pO7Xou1FkeyEGD6j/Dpz62zHmFkoArqTLlGThzXf+3UJGAIcv9IUvHLsiQVvme/AZwG0LpnF+JS3dXmd7BFYoxw5sunRpsa6p2DEdMx42Cx4BHGqjGLG5fewUphjO9tWFe1tg96eADoj6GygC2H/OrKbhPhvbm344SwO9x0r/rDMaRQvAehXCCB5BotZiTSL/fYdgFDd2ZigCOMPuHyNd5m9TBHC4Pxru+TOuvs2xoWXCzpb22shOq3/ybnl/aZNe2/MjNgI4fEyVvczk8x8/b02LIDDeBBCAw+2DABzOqldJBOCu+Fzn8jYIIl4Rs+X+tWjMQqDJo3y3r5HP6PMcjVjcdN6qfbsm4awm1rSkhzX12pGGwQJwve64CODItkX1u8E+MaK+k4VrvLSJavVx5xf5fAKT70zpEAG4xVbBAnB8P73iVfA407YcNfMYf9LMMq6/Llv7zw6vtzLeHsEbTczNYjfNDOGDXOZo8o8D3DPcbrHM+87nSD+pZ4t9bnjGMur832TK6Y1KO0qp5cMZxcwnd1kE4DiGQwvA+Rm+4jubN2ufif71lMtTJG/5bfnq1vqZwLqWtIxY5+U2971dADZ1qrY33Nd/BnB4W4r2v0Sd+3u/OvfXivLNBOaXnHGG3J/+QS4eMvxX3Xxwu1fRL5gAbAsWbxa56kr5u5oIUV3sizwfLvL8TrPQ7YzOdAzRcAG4EFpC6w6PAG5gEpWi1u5g2yKsR2zKqujGUayzn+N84XiXtsfwi+U7G9U49y3kdxKA69zq51vXF8272ShAMHWmd88s5BiPse1w27ppvBYL+Z0igCN9SGP7xC9GuM4kdwnXRYrjU+UfL7lS9pyszwdO8393EYCLc2sdZ6CO98Qq9bkeNa9TZYcwih077vGUonKccToBDF2ZB8rNLqIpq5Hw8fPXzTu2nvbMCOHPk/DneNyzNrZP/qHS/jwex2EWYqPDV62Shx8qUri7jwexeufyx41nAIePg2njP45jgjZBYJwJIACHWwcBOJxVr5IIwN3x1YS3bKG7HG1pVi6qi+BFuuPmFtRTfab1Z4v5azbJtaevTFOaZtHB6h+i9ODa2Zm1+0QJIR3a6xXm2oWIOAE4sm1R/W6wTm9ho48YWT9PuD7ufAJgjAAcaavBBeDqhgdHhOqCCcAhzJtmcxzLaJGsOh57R0bbfXGJj20CZoVFbwE4cp77TBE1/+PvGW63Nn5V5n3nc3xfNEL/mcZtRwz4nn2mzr5zOezZjQAcxsmUGoUQaITW5B4v0WmNn1NqlBFu9ZfP8ombRgR9yUvky1/+slvkzcqkt9GplIvb5G2w7h8iAOepmQPuW2p7ZFuSlibX3C/Petbfy99nKZ/TKF87pXSLkB5n7rz0KOxeasoCCsC5yJk1oC6O1oWrXCiRihhlFgFVXfV0nepLW3Sz07F6vq+2xSXQhC8cq/tb9wypO1wALoSf8nme7qjCsGHXvuDcmOo0tq+x5cM6MT6lTKrek1fLbTfe7Re6IwXgfEzaGyeseVCMeUfUVCTzmLFezFFb8PSMx8h2uI1qBKqqQF1OA9pJANbvViZK1vYVTs6eIdcURZxfUu+DSwA2fkES4cQ+D7irAGz7pq7Rcos31fozih07dmSgPd6s7ycsUrNdAG4YI9Hz1/NsiaxnyOfPWPi23J845qBhM2FR+s3p0P2+Oe4dT43Nlmwp2ju1vnNNIf/F88rcGQKTSQABONxuCMDhrHqVRADuga8iaDSeuxuQxri9JVaa5VN+KJuVyrsmS/ucitFa9N0gcnkhBuv0Td5PVCRsTDRhdsfWMz/TcrZw2S0FdGTbovrdzs8Wq8PFH11vHwG4EF/aI4B9531Wv69HAFfFn1ZbDS4AF22MY+uz26iZN003fS538fc2lvH9LdtP5YFX9ws8p7U1bXxkxgMXht4CcOQ89w6BekRqXtQbARwodupZ7eNeqztUADb37isA9+Xn2MBQOd/dibz3Rpn2J2NTCQTgOH6jEgJLIrCnSV7xNylvi6D+1Mq2mFy/Tfm6IAE45L7OM4mLiGR3dx19yKOg1RUlodykt9Y1xaSVDrf9qOyet2AhBWDth/Mz11zigzvFpP+cNlVhdZHUFmpcmCuL9Y11VyL4YhaOkzdJ7/ly+q+V/lfanYtXTvs0nH/aadG4pwAc29cO5cNnzDiUtBe7G0S2SAG4uoHC9PTw444TuftueTgf2x3mUa+xHjceo+aFx5zNdWQXWXM9au56fEids6txLVkLrEuqaaKd4qZ9Xm1lbneLANYNmFzxcghGcWOnsOfhqx5KRPjyZ/JE9CABuGGMxM1f/7Mlpp62s5Zj6oryBU3nRTuetfHt8D2v3GdOj8PTzdeGNhvZm+J8keXOulve8eobfXwtLM/VZltNHv9xHhu0DQLjSAABONwqCMDhrHqVRADug89eUP8N+cZpF8kO34J4wzmIzohh34/RRFxYp879fUCd+2tF+Zro4/Xr5YH0D7LthEb5tzij107bnN3XfwZwWbBtpBec9tjUUggMcRHARZRaEMvIM0C9fewtbAx7Hu3wEcBNApXHVsECsC+dbT4Akw0OOxtSoOd26R0BHN+W8LN1TSvjWYYLicUILdq1SeQi5Y8cc9s9nuMZLHwK6Mh57v/1WBtbuQdKNtLs1E5OZVZIDlTPI2CDfEtePiS6NZZ5XwE4vi9+/94mXltX9vaTfZ7RIgjAcfxGLQQ6BVpHVLCr1cHnCVvRt3k9jnuECcDFWcFt0cnOvwe2JW1nIfSGRDDHWba59KjtHrYYXG9j3CKqdX1jdFzDGYN2FG9WnT+9cjnaJBFbLzhKvnjJDZZI5miT3U1HVFenPjvaXYpOtu5ZRMKoL839GwT62gJm50i0/gJw0o2IvnYqP+TEGnFdVXHPebtYAVhX4toocNz35X2lsR03j1zjsctYjxqPsWPFAdC1gJ+IAYaHJRzE96ciauu5dfKDFc6ORjWkkK6VrpSV298t77/RTo+aXuEWPXtEAFfGUXCa+hHPmZDq21hUhSWfKBU+dsqC/sob9ZneWUs7bbYJ6eWIy4Ru+rJ8TW2MBM/flmdLYD2t4mLE8yfeFzg2czU9awP75H0GTui4ardRUzp19/uDzzc535XMtJlR/iP2GlQPgakjgAAcblIE4HBWvUoiAPfCl51v+IASZNcoQXZHKZq1VLMr7aiJRFUFq+KCS4BN6kuueUCOOWan7MxSPqcyr53eMzTqz0rvaQvXRlDT1drfx7a3SQCWahvL6UljBWBzzmTaZJ0iu6DfJGaX+ufrt2+I9BY23CJK3t4qI6t9Np/RRQAbm0TYKlgA1osKmdgW2M8ugmjddKNm7h0sKiBXCbIR475Tf+0x7JgLTd4u1h6LIQDHznN3f61IVo9/6+P3YuwWx7y/ABzFLx9Ljuhn8ywI2WDQ20/2e0YjAMfxG7kQGNccSi8QgWmzu3fxddQ8Qxe9R90O6ocABCAAgQkhEB7RPSEdopkQgAAEIACBmSeAABw+BBCAw1n1KokA3AufutgWLhvShHrOnfSfr6jb5ajPK1La6TnD05UqFS6NhqtgOGbdOpEdO2RnJaI5qr2Vuo1o2VxH1hCHMFOInm4hpE/bTPd9/XaOkt7Chj+KrrEvFdFldAJw0/mfFhHf5gFVJLdZl/Ff6WeMsOaf1aNm3nDnJHq/xd/UIk9DIknLdRZjJ8IPZFXEjLvOAnB2r7I/CO9n1Dz34fb4vbx4D78XO07DmQ8gAOsnVuM4LI+Z5rKBG416+8l+z2gE4Dh+0yYExvV+dktPld1Hfbad91y3IiJ4kqLdZnfU03MIQAAC40AAAXgcrEAbIAABCEAAAkMSQAAOp4kAHM6qV0kE4F74kovNInkparVarUcAyypQUb0VZch7tmIh9IZEuob1rnK2o753dsZwVQCObW8R4aaudKRVtduX8Ft7Vz09a8z5yVaUcl53AMukbFu/A2waJ/60pFF19MWVhnaUArA9voNspQo5bR45/l39jGPrG/mjZt4841yCmm/cd+5v0xnXIQ4hcNxFC8CesdGpn1HzvGUsFI5CNm1fI5/RG2JcPiPwnkP1Z/iU7haHwL54/X1I5K+5HQJwyKwbmzJTJQSODdXxb8jk2716Pugoz1ZrOItUm7pziuTxHye0EAIQgAAEhiaAADw0UeqDAAQgAAEILDYBBOBwCyAAh7PqVRIBuBc+LoYABCAwVgS8AuRYtXJMG9O0UWFMm0yzmgkQARw3QiZfCIzrL6VTAtNgd/u8xYWIwHWd77gQ92XMQgACEIDANBFAAJ4ma9IXCEAAAhCAgCaAABw+DhCAw1n1KokA3AsfF0MAAhAYHwIxZ7OOT6sXtiXes22LdP6uCPSFbSR3G4oAAnAcyWkQAuN6TGlNALszDiAAAQhAAAIQgAAEIAABCEAAAv0JIACHM0QADmfVqyQCcC98XAwBCEBgkQlUUrhL4Nmsi9zqxbt9lVelJd6U8YvXYu7cnQACcBw7hMA4XtNSGrtPiyXpBwQgAAEIQAACEIAABCAAAQgsJgEE4HD6CMDhrHqVRADuhY+LIQABCCw6AftsYaJXw8zhOo/ji57VAAAgAElEQVQZdmHsJqkUAnCctRAC43hNS2nsPi2WpB8QgAAEIAABCEAAAhCAAAQgsJgEEIDD6SMAh7PqVRIBuBc+LoYABCAAAQhAYEwJIADHGQYhMI7XtJTG7tNiSfoBAQhAAAIQgAAEIAABCEAAAotJAAE4nD4CcDirXiURgHvh42IIQAACEIAABMaUAAJwnGEQAuN4TUtp7D4tlqQfEIAABCAAAQhAAAIQgAAEILCYBBCAw+kjAIez6lUSAbgXPi6GAAQgAAEIQGBMCSAAxxkGITCO17SUxu7TYkn6AQEIQAACEIAABCAAAQhAAAKLSQABOJw+AnA4q14lEYB74eNiCEAAAhCAAATGlAACcJxhEALjeE1Laew+LZakHxCAAAQgAAEIQAACEIAABCCwmAQQgMPpIwCHs+pVEgG4Fz4uhgAEIAABCEBgTAkgAMcZBiEwjte0lMbu02JJ+gEBCEAAAhCAAAQgAAEIQAACi0kAATicPgJwOKteJRGAe+HjYghAAAIQgAAExpQAAnCcYRAC43hNS2nsPi2WpB8QgAAEIAABCEAAAhCAAAQgsJgEEIDD6SMAh7PqVRIBuBc+LoYABCAAAQhAYEwJIADHGQYhMI7XtJTG7tNiSfoBAQhAAAIQgAAEIAABCEAAAotJAAE4nD4CcDirXiURgHvh42IIQAACEIAABMaUAAJwnGEQAuN4TUtp7D4tlqQfEIAABCAAAQhAAAIQgAAEILCYBBCAw+kjAIez6lUSAbgXPi6GAAQgAAEIQGBMCSAAxxkGITCO17SUxu7TYkn6AQEIQAACEIAABCAAAQhAAAKLSQABOJw+AnA4q14lEYB74eNiCEAAAhCAAATGlAACcJxhEALjeE1Laew+LZakHxCAAAQgAAEIQAACEIAABCCwmAQQgMPpIwCHs+pVEgG4Fz4uhgAEIAABCEBgTAkgAMcZBiEwjte0lMbu02JJ+gEBCEAAAhCAAAQgAAEIQAACi0kAATicvi0AP/TQQ/LP//zP8pOf/MRZwcEHHyxPf/rTZeXKlcnfl7zj3HPmw2812yURgLvaf4/cfvseOeGEZ+cV3HvVaXLRjmNk/fZtckI6Fhfvs+d22bzxatm5bpNce3rRxvgG1fsZV4e6fvNGuXrnmHCJa3xE6cXqZ1/7RHTx3qvktIt2yDHrt8u2xRrgI23DmM/pCFONW9H+vnGx5ld3kmmf1fXHrJft204Q/yPhXrnqtItEzazxeHZ06XJtXhp7rZNN154uz5bqv7vcpNs1CMBx3BAC43hNS2nsPi2WpB8QgAAEIAABCEAAAhCAAAQgsJgEEIDD6dsC8Fe+8hU59NBDZX5+XpYsWZJUUv3vRx55RNatW5f8DQE4nLMgAEfAMkU94mp/kaNDW3yXDCEAD1FHvvA/weJGkFkWQaAaxD5BnUsLjVR8DWzHqNowCXM6ENE4FuvvGxdhfvUGaYRdrQH7N00YoXhRN1b07SsCcF+CY3M9QuDYmGJBG4LdFxQ3N4MABCAAAQhAAAIQgAAEIACBKSWAABxuWFsAvvXWW+XII49sFID/5V/+RU466aTkBgjA4ZwRgCNY5UUnQSwaQhwcog4E4C4jLOyaQewTdqupLzUJc3qCjTCbArAyWCaMKgnYHd1r/t4aJTxpxicCeNIsZtqrU+6sWrVqUptPuzsS+OlPfyp79uzpeDWXQQACEIAABCAAAQhAAAIQgMBCEDj66KMX4jbcowcBBOBweAjA4ax6lSQCuAO+SRCLhhAHh6gDAbjDAAu8ZBD7BN5r2otNwpyeYBvMrACsbLbn9s2y8eqdjlTQU5D62TsmEYAneLrSdAhAAAIQgAAEIAABCEAAAhCAAAQgAIEOBBCAw6EhAIez6lUSATgOX76Yb11mUnfaIsfau7JF/6RcQ/pjIzxZ9a3bdK3EHdtbpBpNqtHn/p7yQ88ZwGZhvtpvc1Zj+n1TP7MS2dm+zfWomkpnAD/thuxczLSh2fmQ1TrC2phflUfZFfU0plMdhLmvzamtm/qZs/Wdz2z603B+s88+G+TyVGwKqntlZpvUDuog0vTMUp9tHOmXizG/QeRyfdZzwcU9jstjNbHT2rvCz6sepA1l243lnB7pmA6fXymbNWp8/IZ8Izmntu7P8rNuM6yuudfJN5bM1MWPqAocHGvjMvcHVX80VNrpgrfNxoy7Rl8V0v6km57z54M2ifjP5/W2sVovKaCrDwT+DQEIQAACEIAABCAAAQhAAAIQgAAEIDBjBBCAww2OABzOqldJBOA4fCFikT6LescOSwlziCb6q6pwUmpJg/hX1kVuT8WzSjeOSRshO+16HMJn+bJCqG4UgCPqsQXgY47ZKTurDa2K41F1u4XqvE+OtKqDMHcOmUIsau+nEUHdAnhItKTfPnuUjquFupC6C+Fn/foH5GpbvXWNWa/46ptDlY0PHts6x6qvyr5tcNQ7bnPa1Z7BxnSn+bVG1q3bod1J+snnlU9Irp95a8Z0qG+smylmfumr/W1L6q74V5fQGSTQhj4+cu7ZnJDMb3tTP8e1v58AXPjRsjhutaHSTsMmL48AHDoSKAcBCEAAAhCAAAQgAAEIQAACEIAABCAwpQQQgMMNiwAczqpXSQTgDvga08UmCol13qM7+quITPNFnWmNoi0S2FqgtwUNO2rM+t6In/WIsyIqs/S3ln6G1WMLGWVBMBdjO7fRl0LVE7mXc+nD3DdeuvXTG40YciZoi33a6y6LTHZ5l23MmLXtXgjq7jFfCG1xY9U7KxsF4LY2NMz1sZnTox3TsT6gEKPrWQyKv1nzqSp0rkyZt42TxijYpIa4+eVttyWAl+9Z8RmtAm38c6OI/F8v6x+4WkXL+zNDxLa/rwCsUj7Uo/BLmwVcvtuyOwJw/IDgCghAAAIQgAAEIAABCEAAAhCAAAQgAIGpIoAAHG5OBOBwVr1KIgB3wBcrjDpS+jZHeWYiUFsUsGmHQyxsTTNc6bYz2i0ofWi5ono9hXBTF7SbI2GrlqnXHXeG5iDMvcMlsp8e29Ui65qGp88+wXV7Nick93TYpkF8rQl41TE/1Fjt04YOLL2C6ajmdM69IW281Y8hx3RcFKw/PbKrnhiObjPFzK+W1M2+sZh/v07Fz6uI5waBtsNTQ11S3nDhF73j299bADZtk/WyfdsJkuj2yRh/QNavX6OyA6icAvmGpMw32M8dBOBuQ4KrIAABCEAAAhCAAAQgAAEIQAACEIAABKaGAAJwuCkRgMNZ9SqJANwBX6MA7BBuauVb0nuaJrVFgTadFRsk3tbbERIBXCfWVI//fMlUY0jPnfVHOze30ZXS2S2sDMTcO1xi++kSeZrrqN3aa+PQupuFppqo1Hj+7jY5IYv2TNrZekao1ZugsZqV79OGpqk+LnPamhN2c0c3ppvnl39DgkMEbOA7mEC5sym1ufEjbW3zzzM7/XZ7VHKPZ0ejb49vf3++9XOE0zoV7+1r5DP6mAGzIckxB+vZAaqMI31bB7S+S+655x459thjB6yRqiAAAQhAAAIQgAAEIAABCEAAAhCAAAQgUCeAABw+KhCAw1n1KokA3AFfb7GoSLncfHe32JFf41qIN390trFdBA0TgGPqaV74rwtMMXWnnfWf62vzG4i512Cx/UwariLsdqgjVbfLNq2eNgn6rvs2CadBdTcLwO3nfNZFo7yZMycADzu+Rjem4+bXpAjA5XaGCqgNm3WqZ5N3eEw4L2mIhC/Kx7d/CAHY+J90M042TtZskmtPXym3b94oV2fRweofovRg65gDhy/Lo52ND0YAHmoIUQ8EIAABCEAAAhCAAAQgAAEIQAACEIDAeBJAAA63CwJwOKteJRGAO+DrLQAPtBgeGQFcFZXsqNuYFNBx9YRExhZCTFzdVds5xK08jfZAzDsKwG6BppxmWZKIu7DUv0kzGiNnQ+omAjg357jM6dr4GnZMx86vSRGAy/MrVED1nwWemKEtA0OHR0c+Z8cwAjhP+6595ik/TM4EXpOlfU7HgRZ9N4hcXojBedA/KaC7jAaugQAEIAABCEAAAhCAAAQgAAEIQAACEJgiAgjA4cZEAA5n1askAnAHfL3FopDUxwHtijpXtUkUKUSm9gjg2HqKutvPAI6tu4lRva72dNMBzL1FYvpZVFIIbJtELrpIdsSITi2pk9vr9tg9aV7MGcABac+jxmqDHcY2BfRAc7pxCPYd0/Hzyy8AN2wecIzL/hGqMfOreWODT4S1N8FskMuV4LmziM7v4xrsa4MigOPb7/NtsWfBm7TP69c/oM79taJ8s3m3bv16eSD9Q5q1wHwQgIcaIdQDAQhAAAIQgAAEIAABCEAAAhCAAAQgMKEEEIDDDYcAHM6qV0kE4A74BhCA83S/6vZVYTRm0T6P6MsjXVWFpn26a/n3RtCrinXl1LXBAnAtRaqvHjuC0b639X3XNub9dKTKNtHRtqBqvuvJ3D1iYvpp1WDbytGuxtHZdnZua92Rbe4lvrrsrXpn2aQYqw297tWGhnrHZU6PdEzH+wC/AKzdjI4K3alHrWy69nR5doLXLdQOKQCr0Fwr/bB7XBVtq/g7a044fV3uL1pE2A6PjRTP7Ulk7c6WjR6x7c/L2/U6nwMtDU/m1wNyzDE7ZWeW8jmVeW3/7tjwgQDcdURwHQQgAAEIQAACEIAABCAAAQhAAAIQgMCUEEAADjckAnA4q14lEYA74KsIa0ZIiBU5/Od86ja1nP9rml1pi/n6mHXrRHbskJ2WMNx8v+xKn5Cs/lzuZws3R+rldet26CZVPuV+xraxuXxdqIhj7hPMXH0vUkyH9NOuoWhToM09ti8JWlmZ5roLkSsRfLSWV/pU2tNXfPWM1fyW9tjzDa++bfDVO0ZzepRjOnZ+NQnAtthbw1oROGN9Y91M8fOrsa+l9nnEXqdYG+MTHIMtUADWV4a3XxWOeA40em6vaGxvFvFvuCl8UDXl/qhT8Pt7dc8998ixxx7b4UHPJRCAAAQgAAEIQAACEIAABCAAAQhAAAIQCCeAABzOCgE4nFWvkgjA3fAVEVrq+ky46iRy2BGQpikhQlip2ZVzQq0zHG0B2CcqJIv2a+9yRqa5+hlXT3nhPz3nNmu8JwrOJXw0tbEURWq4NEXYBTOPEXvi+5mbsOks55bh6bNPWN1l4etpN7TYZhDxtRwpnmx02L5GPqOjIkPG/SBtcEMdqzntGqODjGm3sOibX80CcMqxNl8dduzkG50+LhUfQ/xI1jgV0VredRKTccH0rRA2Y3yCY5xFCMCh7c/v4trEYPx6yNxKKvKn2m7MTEEEcLcXCa6CAAQgAAEIQAACEIAABCAAAQhAAAIQmBoCCMDhpkQADmfVqyQCcC98XDz1BLTg8w35jTzF7fAd9opjA9yque4RpbmNbbdD1I2tgvIQgAAEXASIAGZcQAACEIAABCAAAQhAAAIQgAAEIAABCCwEAQTgcMoIwOGsepVEAO6Fj4unnYAWJz+zRrZvO0HSszAH/rjOKh7qFq11L6AA7D3btogIrkZmDoWBeiAAgdklgAA8u7an5xCAAAQgAAEIQAACEIAABCAAAQhAYCEJIACH00YADmfVqyQCcC98XDzVBLRAernIhm1ywqDqbyVlt9TPKu6ONabuBRSArdSyzr4Fp6jtToYrIQCB2SOAADx7NqfHEIAABCAAAQhAAAIQgAAEIAABCEBgMQggAIdTRwAOZ9WrJAJwL3xcDIFOBOxzU4eOfA2veyEF4BST63znofvfySBcBAEITCUBBOCpNCudggAEIAABCEAAAhCAAAQgAAEIQAACY0cAATjcJAjA4ax6lUQA7oWPiyEAAQhAAAIQGFMCCMBjahiaBQEIQAACEIAABCAAAQhAAAIQgAAEpowAAnC4QRGAw1n1KokA3AsfF0MAAhCAAAQgMKYEEIDH1DA0CwIQgAAEIAABCEAAAhCAAAQgAAEITBkBBOBwgyIAh7PqVRIBuBc+LoYABCAAAQhAYEwJIACPqWFoFgQgAAEIQAACEIAABCAAAQhAAAIQmDICCMDhBkUADmfVqyQCcC98XAwBCEAAAhCAwJgSQAAeU8PQLAhAAAIQgAAEIAABCEAAAhCAAAQgMGUEEIDDDYoAHM6qV0kE4F74uBgCEIAABCAAgTElgAA8poahWRCAAAQgAAEIQAACEIAABCAAAQhAYMoIIACHGxQBOJxVr5IIwL3wcTEEIAABCEAAAmNKAAF4TA1DsyAAAQhAAAIQgAAEIAABCEAAAhCAwJQRQAAONygCcDirXiURgHvh42IIQAACEIAABMaUAALwmBqGZkEAAhCAAAQgAAEIQAACEIAABCAAgSkjgAAcblAE4HBWvUoiAPfCx8UQgAAEIAABCIwpAQTgMTUMzYIABCAAAQhAAAIQgAAEIAABCEAAAlNGAAE43KAIwOGsepVEAO6Fj4shAAEIQAACEBhTAgjAY2oYmgUBCEAAAhCAAAQgAAEIQAACEIAABKaMAAJwuEERgMNZ9SqJANwLHxdDAAIQgAAEIDCmBBCAx9QwNAsCEIAABCAAAQhAAAIQgAAEIAABCEwZAQTgcIMiAIez6lUSAbgXPi6GAAQgAAEIQGBMCSAAj6lhaBYEIAABCEAAAhCAAAQgAAEIQAACEJgyAgjA4QZFAA5n1askAnAvfFN+8R65ffNGuXrnOtl07enybN3be6+S0y7aIces3y7bTljZsf+q3tv3yAknJDXyWQwCXjvWbXPvVafJRTuOkfXbt0lnky9GH8f6niOcA3tul80br5ad6zbJtaczx8Z6GNC4kRNAAB45Ym4AAQhAAAIQgAAEIAABCEAAAhCAAAQgoAggAIcPAwTgcFa9SiIA98I35RePQABGnBqPMeMSgD22QQAe2GSjngOjrn9gHFQHgVESQAAeJV3qhgAEIAABCEAAAhCAAAQgAAEIQAACEDAEEIDDxwICcDirXiURgHvhm/KLHQJw3x4jTvUlOLrrEYBHx9auedRzYNT1Lwwl7gKBQQggAA+CkUogAAEIQAACEIAABCAAAQhAAAIQgAAEWgggAIcPEQTgcFa9SiIA98I35RcjAE+5gcvdQwBeGHOPWqAddf0LQ4m7QGAQAgjAg2CkEghAAAIQgAAEIAABCEAAAhCAAAQgAAEE4MHGAALwYCibK0IA7gg6S6FrX914Lq4RZawL1m26VrxHdMaWd3bDCLjVP1pn+jZ2PyIFdACPPbdvlo1X7yzdMews4dB+lNsrydm15nbVPseUtZocZZfQdoukbNaos5Z/Q75x2kWSNtt37q5fmDeMa1yromAlBXSTbewU0Gvvsm0YeS5wwBjRvfamnPYKm/cqUxtmipo+n3rtXZ5zcGPKqsbE2Dugf0FzIOaeUu6P6HN/T/lh5BnAo2FS2HGDyOX6LPFiHnl9n4NhvWzD3M3PPa7MPd95yDGsA+zb8WnCZSMkgAA8QrhUDQEIQAACEIAABCAAAQhAAAIQgAAEIJATIAI4fDAgAIez6lUSATgen0vEyWs5Zr1s33aCrLSqTYUQz30cwkRseWfNDmGjXC5EvAsTgEN5BIlf1c5E9aNo7/r1D8jVFbG5LKjGlE0bFWWXqHYXAvC6dTtkhxkrjrFk8BiWZXHMEr0q19bKdxCA160T1baygO8XqcuGDB0jBWfH+HQJwB7Ox6SNlZ32/IopG2nv0P61zYEhxpiz7z43N0ImjX2pbW7wbZbIGl7yk8XcLc2XvOh2WfOZsuCs/1TdFBHDOtS+8U8Trhg1AQTgUROmfghAAAIQgAAEIAABCEAAAhCAAAQgAAFNAAE4fBwgAIez6lUSATgWn4mWqwpURpSofJ9HjfkiUEUF7VmRwLHlPc034kY9wraI9muPvg0RgCN5RKanjetHWUSyueZijydCsLmsghxpl7h2GwFYi6shwrwq1iqGlutJ22ONwYoAnAyjxhTQuoBdZ8G6fRzFjZHwCGDL3rZAaEdquuzdWjbW3nH983GOG2Mxfff5uMg6Os4B37hJopWzFAiFwFoZ/5ZAXYwze57Xx3TSW3sDhGm36zsJ8cuR9o19pFB+pAQQgEeKl8ohAAEIQAACEIAABCAAAQhAAAIQgAAEMgIIwOFDAQE4nFWvkgjAsfh8YoC7Hq+YlRTP6rKEkNjysa3X5b1pgmuV9RGAPS2LFICb+lfvR5MoaexmBJ+Ysg1piT12jGt3jE1MzVn7xYo4T4SuB2T9+jUq+nmHtbEg67tDACuJty0CcE3oNcKaL71uDmGgOVNtn/m3I1I6FxRN22LK6pmZCOY+Mb46b+P61yy0B94zsj/O8RhZRxyTImK+fdx4Ns/kQ/32NKV1budi7pYj4H12qM79Edu3i1PmmpERQAAeGVoqhgAEIAABCEAAAhCAAAQgAAEIQAACELAIIACHDwcE4HBWvUoiAMfjc6UOdUdBtqQ1Nbd2CBuNrWpIDey/rt6W9sjNEAHYnRrZW3dvAbipH81CUlnA6lK2Zaw02qWZvzulc/P9qoJcHuW7fY18RgtmRvx0RftGRwAHpmT2NDl8zkScAezqg7l/y5nHpWbWxmTsvB1iDkTes0l8D51jMfwksn0KcHgkt2ODQtlAcvtmndK5unnDl4WhGtXr3/wR6mdjxm/8E4UrRkkAAXiUdKkbAhCAAAQgAAEIQAACEIAABCAAAQhAwBBAAA4fCwjA4ax6lUQA7obPf36kLT4U6Zab72KuiS3fVGu7YDOUAKxbEcZDFQwVp/KuxfSjWdQti6wxZbvYJabdRQRwOaKxZWxmAl56TXa/NTqt7spUMMuig9U/ROnBsn77NjnBHE69wAJwzBgJFg5jBMyYsiYyv9U1lIXGfnMgcoxF9cfTkag6ItuX+4SQjQOhArCpy7ExJemi7/uqABzfl5jx2zpsKLCgBBCAFxQ3N4MABCAAAQhAAAIQgAAEIAABCEAAAjNLAAE43PQIwOGsepVEAO6FzxIdrHpq545WI9J89/QJGPFtrIpRtrA4bAroatscwqedIjhSAI7rR5eoXnfKXXe0cKgd64J4G/8uEcClFOKn/DBJk7smO086rU+LvhtELi/EYKP/mvNmw1NAhwh5oeO0eYwsvgDcdx52mQOR91y0CODYORAybkIF4GoEsO/83tAI4PC+lEd2i31DpwHlFoQAAvCCYOYmEIAABCAAAQhAAAIQgAAEIAABCEBg5gkgAIcPAQTgcFa9SiIA98JXubguZBgBMzSyM7a8u/VNgkrT2bc+MdcSSpqiBmuNcbQjSgCO7UfMub4xZQtBN8yOse3uGAGseJu0z+vXP6DO/bWifE108Pr18kD6B9mWh/8mF6rzgnfI4gjA9kAJnzO9zvXtdN6tWOcod/UT4XMgau5H9sfZ+sg6otqXj80QAbjrGcBdBeDY+dxk+zbxuuu44bqhCCAAD0WSeiAAAQhAAAIQgAAEIAABCEAAAhCAAASaCCAAh48PBOBwVr1KIgBH4jOiiTiix0xUnn0WrPlO3aYqHtYELd2U2PLO5psUp1XxpZz6dJAU0LE8ugjAEtoPOzLPvsb6vhadrQG2lY21Szz/bhHApl0PyDHH7JSdWcrnNMrXtrVDhFtIAThyjOTzwp5HeR3JRFJprp+t/sNl17KtupWNtHdk/7xp0CPnfh4d74qw10PA/t7pJ2L4RTJJip8mF+0IEYCLDRDluahNfHsS2b5Tz9J8E0PfFNCRfYm1b+QjheKjJYAAPFq+1A4BCEAAAhCAAAQgAAEIQAACEIAABCCQEkAADh8JCMDhrHqVRACOx+c/61PXVRc8msvXheTY8q4eNNeRXREsEDVHAEfxsIU8TasamVrpTFw/ikjCRBDVqlHpY7OOKZtWEmOXuHZ3jwC2BbKy4GeL4f7NCs4I4IyZ+VuMkOebTX3GiKnzmHXrRHbskJ0+wdN1865lB7V3xSc0zIGYMVayvdV3JyefYSptqRWr+IiY9sWOm8a67c0A3rN+Q88AHno+u9PIxz9ZuGIUBBCAR0GVOiEAAQhAAAIQgAAEIAABCEAAAhCAAASqBBCAw8cEAnA4q14lEYA74rOi9fIaSiJFpV5X+SYBNra8oxsuQSUR9dbelUbVNbU3qc8hqPhSQEfwyCM89S1aRWi38OruRzmV7NNu0BGIGZhaX2PKWnAj7BLDv3MEsBUFGxRhbrrisaPLNrFCnndGRYyRqrhZsndtzJQj29Wgkk3b18hn9BjvVVb1JMLezrKeOdY4B2LuaUdBm/mUnQdd77vPMjH8wpl0GjeOvtfTrg8QAVyZByUyPp8UM347Pla4bHgCCMDDM6VGCEAAAhCAAAQgAAEIQAACEIAABCAAgToBBODwUYEAHM6qV0kE4F74uHisCLScJVpqa0zZseokjQkhEHNWdUzZkHtPQxmYTIMV6YMigADMMIAABCAAAQhAAAIQgAAEIAABCEAAAhBYCAIIwOGUEYDDWfUqiQDcCx8XjxWBGFE3puxYdZLGGALes1mLiNY8ejSm7KwQhsmsWHqm+4kAPNPmp/MQgMD/z979B11W3PeBbn4jafQLgaVRJCHbIxMwMnJMHJMEY2fGMmsbZcPGtpjUOmbYJcnWspOy/li7loISRcrZVJEsSyrekGJwtpyRZKewo4kdIjNxMBtjpZAjgg1BHsdCkkUkBllCIBAwsOe87z33nnvuOed2377vO+fe95kqF9a83X26n++5lyo+b3cTIECAAAECBAgQIECAAIFtExAAx1MLgOOtsloKgLP4dB6UQEqom9J2UIs0mbFA/Z7jFpapo3xT2u4UYiY7pdI7eZ0C4J1cfWsnQIAAAQIECBAgQIAAAQIECGyfgAA43loAHG+V1VIAnMWn86AEUkLdlLaDWqTJNATa7lqevTd2s1NK250CzWSnVHpnrlMAvDPrbtUECBAgQIAAAQIECBAgQIAAge0WEADHiwuA4/QA9xUAACAASURBVK2yWgqAs/h0JkCAAAECBAYqIAAeaGFMiwABAgQIECBAgAABAgQIECCwZgIC4PiCCoDjrbJaCoCz+HQmQIAAAQIEBiogAB5oYUyLAAECBAgQIECAAAECBAgQILBmAgLg+IIKgOOtsloKgLP4dCZAgAABAgQGKiAAHmhhTIsAAQIECBAgQIAAAQIECBAgsGYCAuD4ggqA462yWgqAs/h0JkCAAAECBAYqIAAeaGFMiwABAgQIECBAgAABAgQIECCwZgIC4PiCCoDjrbJaCoCz+HQmQIAAAQIEBiogAB5oYUyLAAECBAgQIECAAAECBAgQILBmAgLg+IIKgOOtsloKgLP4dCZAgAABAgQGKiAAHmhhTIsAAQIECBAgQIAAAQIECBAgsGYCAuD4ggqA462yWgqAs/h0JkCAAAECBAYqIAAeaGFMiwABAgQIECBAgAABAgQIECCwZgIC4PiCCoDjrbJaCoCz+HQmQIAAAQIEBiogAB5oYUyLAAECBAgQIECAAAECBAgQILBmAgLg+IIKgOOtsloKgLP4dCZAgAABAgQGKiAAHmhhTIsAAQIECBAgQIAAAQIECBAgsGYCAuD4ggqA462yWgqAs/h0JkCAAAECBAYqIAAeaGFMiwABAgQIECBAgAABAgQIECCwZgIC4PiCCoDjrbJaCoCz+HQmQIAAAQIEBiogAB5oYUyLAAECBAgQIECAAAECBAgQILBmAgLg+IIKgOOtsloKgLP4trHzU+G++54K+/ZdtNAzH71rf7j16J5w4PZbwr7z5gzx6F1h/61Hw54Dt4db5jZeaDqRnWbXnLSOyKfENcvzj3vGkls9dV+46eChcGzvjeHwdTHvzXavMe95m+9CYbbnQLj9ln2h+7V+NNy1/9ZQvNFx7/+Sy7CewxW1u+lgOHRsb7jx8HUh5u1aLYeTsb7Uz0P1Xo9k534OVqsCy5qtAHhZksYhQIAAAQIECBAgQIAAAQIECBDoExAAx78fAuB4q6yWAuAsvu3pnBzkzU4rKTgdQgDcseakdSyrOkvwX9ZUksZJmXdK26RJdDReyvMmAVjfLytUQfHJ/4WGZcANZYyTEZBu59q3eX3Jn4dqfjWT6F/02E7Hk/8sAfDJr4EZECBAgAABAgQIECBAgAABAgR2goAAOL7KAuB4q6yWAuAsvu3pnBwOzE7rpASnOToC4By9zb4p701K2/yZpc2t73mjX1YotgG37+6tfm535DKqVhtjmwPSJc9+/nDbvL7kz1/1yw/rugN7foViWwiAY6W0I0CAAAECBAgQIECAAAECBAgQyBEQAMfrCYDjrbJaCoCz+Lanc3I4MDstAXBGqZbgn/H0xbumzDul7eIzmvRc4vOeuu+mcPDQsZajoB39vIxStY+xzQHp1i2kY+RtXl/y52H0bvvFhrlvhgB4LpEGBAgQIECAAAECBAgQIECAAAECSxAQAMcjCoDjrbJaCoBT+aaDgeJy0c17SMs/4yM4G8dzth7N2XKE5+YgU3dqjsOt2jSbR9mO70IdtWk76rYeAF/y8Cgw22jfsnOy5QjoSf8bQrijvPtzMqG9Nx4Os1fMTt9PuTGnSx6OupO2b81J66imWIUrNcP2Oc++C11zuSHcsRk6dh27Wu083fj5eVP3pU69M416T80gad6N+0DL537gi9ne4/nEzGXcprkrsXrXN9+16fdv8wl5xzNPPkv1cara9Y493kHc/z53/gJFcnAXQszndXM2cd8RZcv0z2fX917sMzsC0hbPZfj3fkunPjPmXR7bt+ywjeo/mfG8esd8x9fX39a++vfGeRu/DHF+8e+Qy8KDG/det3zHR73zy/r3XG/ltuWHAuBtYfYQAgQIECBAgAABAgQIECBAgMCOFxAAx78CAuB4q6yWAuBUvsl/GN+792g4WoW/o2H23nh7OP+j0wHpxn+CLwPQfedttmoJEKZnMQll+8OBrrBmNlCrAqK9e0Mx51p6u/HgRgjcGQB3WTX6d6xvz+bDw7E5d1XGBMBR6yim2wxfplYQcWdm91yeKnLcMmBpP4J1OjCcvDMHDjwRDtXT8zb/1HlvoXc5vRTDttC1+XepgVfUJ3RsMHoXw32b4XfnDsnuz87G8xrvxnIC4PjPa8p3xNwadR2P3YRN+F6ahNOT9789mBw9ZKYOaf5d70DaM1Pe5faAO+Wz0B3gT38/p34eYgLgqX83je1TzJfw77moD+7WNxIAb72xJxAgQIAAAQIECBAgQIAAAQIECIQgAI5/CwTA8VZZLQXAqXz1/4heC//qu6rqYUfLHaRViDC7M26yi7M1MG6EUpMgoDaPZhA2ypwnwUU9rG3fOVkkfmF/sa25Pod5/Vt3P9fnW/eJCF677q+dN48pt/Ezu3akljlf2+7lxjvRex9xyxhV+47gpf7M8XparWLmXXsft8C7eheaO9Pr4da04fRu331dQewCO2fnfVLHn4e9B8KBJw4Vu9Q77gUuBpp8drp/eWH2/W8ZL2Edi3xeY78j5n0uOneq11DTvpeaAWnXcduN92H8OzDVKQRx/u21T3tm2rvcEgAnfp+k1Dvpvu4NjPYjoDvf6+R3Pv/fc/M+r9v1cwHwdkl7DgECBAgQIECAAAECBAgQIEBgZwsIgOPrLwCOt8pqKQBO5Zv8h/Hp4KsrjKj+vn2naPPprcfWtoZM7cFKOV7bGJ3hztRRxRdtTqcnAJ4JpJr9Z8LPyQonAV15LPLoWV38c0LXufPYWEZ5PHdXCDiqS0YYPQ5tGrsbq3VO3o+OoH0Te2YncdK8t8U70XA8p73F/uhil3xbEJsQnMZ/Qqd3OHYfPdz92dl4Votp/g7gtM9r35qzP9/xoOOWs8+MDYDbHpbu3z7ltDuekz5XLUdAL9Z/9rMT/x3fV6j+AHj23U8139p/zy3wCi7cRQC8MJ2OBAgQIECAAAECBAgQIECAAAECCQIC4HgsAXC8VVZLAXAqX9d/SO+4E7Ml4Jt94uzRnPN3ALcHAF2rSQqweu8AviVUJ1lvPKsZ5LX0Hc8pJfTrDYBjdmLOOe60mlTnEcE1yc55t70Lbe9Bf/jSflz0nPeymndbgF91zfZe3LB+TG1rEJsyt5SPaE8gPhlm3mdntoZJn5/W+c575rxF9n9H5M+v7fl9z+wymh6nPYSfZ9H1XTo7x7YjmdufmfouN+eQ2n/eGhtrSf489AfAsycbzJtP13qb37U5/56b945vzc8FwFvjalQCBAgQIECAAAECBAgQIECAAIFpAQFw/BshAI63ymopAE7l6/oP4Cn/YXx+mCAAHt3huvBdrJPjtPsrHLEzuy+caQberYFsfwA8vWM4cd5bGrgnzqUO3XEU+bhJcuAV+TldagA8Cb/yA9Z5AVxzfWnfEfnzK5+f8sz277vuO3Lrn7N5FnN2qzaokp459zWq5tm1w3neAFX/eWtsjJP8ediqALh655fx77l5VtvzcwHw9jh7CgECBAgQIECAAAECBAgQIEBgpwsIgOPfAAFwvFVWSwFwKl/+fxhvBhb13Vrxx4OmBQxJAdFa7QCOCHjnvQK94cz0Ec7Fec4tx04vsgM4ct7bsgM4ci5jx0aQ2LbLOjnwmlek0c+XGgBP1p30+Wmd6iKf18lA874j8udXHZke+8x5u3RbwuTxL3PMs5g3dte70PfM1DG7dsTGfhbmrbGxhuTPw1YFwF0BeDXflF90ivzMbnEzAXA+8ONH7gz3Pzk7zu4rrg9XXZA/vhEIECBAgAABAgQIECBAgAABAusgIACOr6IAON4qq6UAOJUvNwDuCwYmAcb8HcA9oWJLmJAUEOUEwCfrTtrONYcwexxqYs3nhDOTHbw3hnDrreHoTODZUdeNaXTdARw5723xjpzLiLX+Sww3hDvCwUPHwsyxvMmBV2TNogLgOTtMO+8AnnWIv9c65fOa/h2R9PlupUx9Zkqg2hw73T+y+rVms+upfvEm7vtgdn2L9Y85rr6YdvLnITUATjXP/fdcesW2qocAeHHZ4w8cDvc89uycAXaHK66/KsiBF3fWkwABAgQIECBAgAABAgQIEFgPAQFwfB0FwPFWWS0FwKl8uf9hvAr8msHA9HG78wPgMjO4aSNcK2KpcOPh68JFG0uZhI31oCMpIMoJgOvHyNaPb652qpZTbBzr3FqB7DuAi1Frz2yGPvHBXUnafhz1eN7j4443/2Y2YKrvTKzXvfb3HVYx8x7vKK+PUZ9Thney4Ux42hE8zTNN/VhW7aMC4Ppnp/E5rLnVP4Pj96Ue7icax39e078jkj7frbapz2x8D44tWnbIVp/Dmt3EIs6/9zti6vtv1LLlmWnvcsv3fOL3SXy9I75jZgBSA+DUdz7333OLfoCX308AvJjpVPi7+4pwfXOr7/EHwuF7Hgsb8fCuC8PV+y8P5y72KL0IECBAgAABAgQIECBAgAABAmshIACOL6MAON4qq6UAOJUv/z+Md99ZWZtLV5hXNJkEUy1HnlZDNHahJgVEWQFwLczook0JJEdjVGtOWkfRt9868jjXRsA7s5t16jltY05C0D17joVjZWY/9We2T9K8G/MbvwJ794Zw9Gg4luFdjhU/lzlhb1d4OvVOdwWRkZ/TyAB47rqau7iXYdx3x27r53XOmmt1Tf1ctI2c9r3UvUO2fdazO2F7n9d2bHjLwP1zTnxm6y/STH824z8L5WTjv5/Hv2TS+L7rfgPSA+C0dz7/33ORn9gtbyYAXoT48XDkzvtDeepz/zHPx8MDh+8Jjz27K1x49f5wuQR4EWx9CBAgQIAAAQIECBAgQIAAgTUREADHF1IAHG+V1VIAnMq3nP8w3hYkbASLlzwcbjp4KBxrBCCT3WTFfBuB3sxYLYFfUkCUGwBvkE7vaN7YpXz7+eGj5dpiAslihLY1J62jKm1993H1d5FzqJr3+W8u966w/9ajHbubp4PRt3+8vCd4NHJf0JU070bYVK7vA1/cfJci19q7xoi59O2qrt7R1l21JUXzftjQcnRuzEc1IQCeqltt7M4jgtt+EaD6vEYab74qtfpPrX16gSnfEQt9Llo845/Z8T3Y9p4kvuNxRzTXJr+EZ86eStBzxHXEZ6FOG1vvud8xU/VaLACOf+eX8++5mI/sVrcRAKcLV7t/d114ddg/L9V9/Ei481Nvat8BXN8lPJpGW6C8ecdwGSK/P4RPlIHyZM6dAXT53MbFxLNtq4B685jqItWe3GU83tVctRlPcHa3c/mjyLWka+tBgAABAgQIECBAgAABAgQIrIuAADi+kgLgeKuslgLgLD6dUwRaguWU7kNu2xnAbUx6zv2bQ16YuREgQGCFBQTAqcVbzq7ezVC349mNI6V724bm7uJGYNt8xNTYkwB49+4nw5ON+ey+4urwpk9NB87lcM3gO2UtqdraEyBAgAABAgQIECBAgAABAusjIACOr6UAON4qq6UAOItP56ZA512gkx3ByTv8hq7cdt/o1JwFwEMvofkRILCeAgLg1LqOjn/Oudd3vDt3c+ftBeMpTMLb+m7dScBaD3trQW8t1J3cTdwIhms7dCcBbj0srs2lvnu4vs7q79v+LsStJVVbewIECBAgQIAAAQIECBAgQGB9BATA8bUUAMdbZbUUAGfx6Twj0HPvZdk24ajcYeM219l3ZLEAeNi1NDsCBNZVQACcWtn+AHgSwDbGrYW0kyOd2+4FHo0/0352522oAtmZ45o77hyuQuBxgNseOIdQ3XHcHKf6+0nYm7qWVG3tCRAgQIAAAQIECBAgQIAAgfUREADH11IAHG+V1VIAnMWnc4dA212i67bzt77G/rUJgH1QCBAgcDIEBMCp6rkB8Jwjmqvp1HbZdoasVaA7DoDn7U6evvP3gtB1nHWzXTWpZgCcvpZUbe0JECBAgAABAgQIECBAgACB9REQAMfXUgAcb5XVUgCcxaczAQIECBAgMFABAXBqYRLvAO4Kaec+NmKX7cIBcLWztyvojQ2Aq0B43mKax0PPa+/nBAgQIECAAAECBAgQIECAwDoKCIDjqyoAjrfKaikAzuLTmQABAgQIEBiogAA4vTDVMc+Tu3R7xpgJabvC1e4xtn4HcNf9vc2/79oBLOBNf4v0IECAAAECBAgQIECAAAECO09AABxfcwFwvFVWSwFwFp/OBAgQIECAwEAFBMALFKYKdUPHXbv1IWcC4OKG3SN3hvufDGH3FdeHqy6Y//z4AHjO7uTOO4AXDYDT1zJ/tVoQIECAAAECBAgQIECAAAEC6yogAI6vrAA43iqrpQA4i09nAgQIECBAYKACAuAFC/P4kXBnmeKWf2r39U5GaxyPPL6nt2hR69sMgavdxUU6HK4fpcPxAXAI4/7NcHocWpfTvTrsv/zcYiK5R0Cnr2VBbd0IECBAgAABAgQIECBAgACBNRAQAMcXUQAcb5XVUgCcxaczAQIECBAgMFABAXBGYeohcM8wbUdFV7uA27tN78hNCYDL8XrHngqrlxAAz3tecDx0xhumKwECBAgQIECAAAECBAgQWCsBAXB8OQXA8VZZLQXAWXw6EyBAgAABAgMVEADnF2ay63Z6rLl3BLcFyPWdwqPhUgPgjW4tY88eOb2cALjrefVdzPnKRiBAgAABAgQIECBAgAABAgRWXUAAHF9BAXC8VVZLAXAWn84ECBAgQIDAQAUEwAMtjGkRIECAAAECBAgQIECAAAECBNZMQAAcX1ABcLxVVksBcBafzgQIECBAgMBABQTAAy2MaREgQIAAAQIECBAgQIAAAQIE1kxAABxfUAFwvFVWSwFwFp/OBAgQIECAwEAFBMADLYxpESBAgAABAgQIECBAgAABAgTWTEAAHF9QAXC8VVZLAXAWn84ECBAgQIDAQAUEwAMtjGkRIECAAAECBAgQIECAAAECBNZMQAAcX1ABcLxVVksBcBafzgQIECBAgMBABQTAAy2MaREgQIAAAQIECBAgQIAAAQIE1kxAABxfUAFwvFVWSwHwonxPhfvueyrs23fReIBH79ofbj26Jxy4/Zaw77xFx11Sv6fuCzcdPBSO7b0xHL5uMscljb61w6zy3DdkinfjpoPh0LG94cbD14UN/UfvCvtvPRr2HLg93LLwyzH7zrUXonr+VryLLWvb2rfB6AQIEFhYQAC8MJ2OBAgQIECAAAECBAgQIECAAAECCQIC4HgsAXC8VVZLAfACfB0BpQB4Acu2LgLgWZUkEwHwkt5EwxAgsOICAuAVL6DpEyBAgAABAgQIECBAgAABAgRWREAAHF8oAXC8VVZLAfACfALgBdASuiSFnQnjblvTLdglm2QiAN62UnsQAQKDFhAAD7o8JkeAAAECBAgQIECAAAECBAgQWBsBAXB8KQXA8VZZLQXAC/AJgBdAS+iSFHYmjLttTQXA20btQQQIEOgREAB7PQgQIECAAAECBAgQIECAAAECBLZDQAAcrywAjrfKaikATuN76r6bwsFDx6Y6Vfe61o+AvuTherueu1irsLM24t4bD4e0a3sfDXftvzUcrcYo7/39wBdn7gDenPv5xb20l4UHx+0bcxvdVVtf4Ox8pgPO4uHF3cfjh0/uvY2ijZv7eKi58+sOX6vazdzD2wicJ3W8IYQ7yrt8JwuJq03CHcAt62nOr++dayee3gH89o9H1ifqXewJt7ehNlGvlEYECBAYCQiAvQoE1k/g+JEbwpUffjBzYZeFm++9I1x1bsswj9wWLr32I8njX3P3Q+FD703upgMBAgQIECBAgAABAgQIrImAADi+kALgeKuslgLgNL6YAHjv3hCOHp0OiUOYDYE3g8aO55chbkwK3BLalSPu2ZxEOFYbpwqA9+49Wv5o88+eA+H2W/aF80IV7MXMZxICHjjwRDjUCMTb1to6asLcQ8L8qhpNh7W19Y3XvDmrZvveurTUcXZtcQFw27s0Hqs2x5wAeM+eY+FY81XMehfbAuD4dye3NmmfVq0JENjpAgLgnf4GWP86Cmx1ALzo+ALgdXzbrIkAAQIECBAgQIAAAQLxAgLgeCsBcLxVVksB8AJ8vUdAl+PVw95JODa1s3O8W3JvY8fspP383aa14K0eGNd3Ys4EwGUaOBtGT0LGxs9qIe1k/tOBX32e4/B0boC9pLm3za+tPlNh8/QaN+c8qcMkAG6vY4heW622o5pMDKudz81adNzfm3Qsdr0+bWstXoHW9yXmXZwNgJPenczaLPBp1YUAgR0sIADewcW39LUVWDSgnQbp3gH8yG2XhgU2AAcB8Nq+chZGgAABAgQIECBAgACBKAEBcBTTRiMBcLxVVksB8AJ8cwLgmSOGq0C2FrrVj4ved15zDqNwcF7QWM2jsaO1HG0cyrUEwDPzG++u7TiqeuY5HaH2xjKqYLMZJjbWmDT3jlC0GrJrfqHa3VxO666w/9YnwoED5xc7lo8W+Wd1zPZovjXDKgCOqWP72xOzA7grAO54HxcMgGd/iWC2PmnvYnNt21ubBT6tuhAgsIMFBMA7uPiWvrYCWxsAHw9HbrgyLHLCtAB4bV85CyNAgAABAgQIECBAgECUgAA4immjkQA43iqrpQB4Ab7eALglRJ1pP+fI3GpKLcHu1GxbguXxz1vm2H78btljNgSdVkkL/foDxdHISXNPnV+Z95a7eie1GO/yvf388NGDhyZHY8/szJ3t22fa/vbEBMDVc6ZHmA3nRz9fKABuD+GrgHszHE59F5tr297aLPBp1YUAgR0sIADewcW39LUVWEoAfM3d4aHWC3sfCbddem1IvwE42AG8tm+chREgQIAAAQIECBAgQCBOQAAc51S2EgDHW2W1FAAvwJcdAFe7MOc9e84u2pbwcjzilgTAVaDav+uzO2iurTdp7rEhYy18H40/FXKeX96rfF6476aD4dBod3DxP0KRB4cDt98Sqp3YnQF2dAgbFwCXGt33DTdqH/3sctS2e3on9tP1SX0XFw2Al1ObeZ8YPydAgEBdQADsfSCwwwWOHwk3XPnh8GCd4bKbw713XBXObaNpaX/ZzfeGO65qbb3DcS2fAAECBAgQIECAAAECBOoCAuD490EAHG+V1VIAvABfdgDcH9BFzyhpF+3kWOjOY4E7dxyv3g7g8a7m8gjsD3wx3FSkvOePjn3eDEDL0PeGEO6YhMHVSdzbGQDXYtnNYLq8orn6Uz8CfIkB8PT6Ut/FRQPgeqBdO+I8sTbRnw0NCRAgUAgIgNNfg+MPHA73PPZsCLsuDFfvv7w9JHv8SLjz/ieLJleH/ZcLxtKV9dgegbbdvN13/5Zzattd7Gjn7amWpxAgQIAAAQIECBAgQGDVBQTA8RUUAMdbZbUUAC/Alx0AT3Z+zoaxCfNJuke3LwBe8B7XIqycPbJ4CHcAbxpWxz4fOPBEce9vbZdvtTv4wIHwxOYPwi21i5hPTgBcr3vLjueFAuBQu+u4Gr/rDuC2tm3vYtovAxSXUW+E78cav1ywaG0SPh2aEiBAQAC8wDswDoCLvruvuD5cdUHLIALgBWR12W6BR267NFzbOMt5Xpg726c/MN7uNXkeAQIECBAgQIAAAQIECAxXQAAcXxsBcLxVVksB8AJ8SwiAi3Qy7L/16MbDmyFwdURv8YPiyOKLeic4PkK4bbfo5uDjMfqOZh4/MzTuMK7WWgw1CXvr98bW29f+fovmXsxi6rjmccA4Nb8R2YbxE2HPnmPh2OjI581dvvVjj2fvbN6WAHjs2nLMd/Vu1EPTBQPgaa+O+iS9i7M7htPenbzaLPBp1YUAgR0sYAdwevHrAXARAYcrrr8qzGTAAuB0WD22V+CR28Kls+lvx72/1dSOhyM3XBk+PHVe9DXh7oc+FN67vbP3NAIECBAgQIAAAQIECBBYQQEBcHzRBMDxVlktBcAL8NVC0bJ3FYymBofd97+Wo865/7eadmMu1V/v2bs3hKNHw7HIALjs1zufqR2ckx3DG+Fq/djijQksf+5p8xsp1G2mAul6gD0719Q6zr5BcXcA99e/O+iuv3Ptb+/k+Xv3Hi1fg8afrjV3fRbq7duPjI5/d/JqMwnvZ4P7BT7JuhAgsOYCAuD0AlcB8K5du8KzzxZHQe++Ilzf3AYsAE6H1WMbBdqC3JidvC1HRhf3Bd/9/k+Ea6dT4WItMeNt45I9igABAgQIECBAgAABAgROuoAAOL4EAuB4q6yWAuDF+Ca7Hov+o3BxoeCwtvtyPJOI3bPTs64HmqP5jO5WTQmAN8Zsmc/sMdXTR0a//eP7w2gzc5mGh9tv2Req+3Tn68bNfTxO1Pyq1pOxU3ZZL1THqYXGBcBd3l2Gbe9cu+/088NdkfWJehd77gzehtoIgOd/orQgQGAiIABOfxuqAHj3FVeHN33qnvDYs7vChVfvD1NX/XYGwMfDA4fLPs3nNncSV+02/z4cuTMUVwpv/hkHzo2x2oLosv3xB8Lhex4L9Ue2H139ePGY+0Nxc/HsetKZ9BiwQNs9vpfdfG+446o591UfPxJuuPLDYWoD8Nx1CoLnEmlAgAABAgQIECBAgACBHSIgAI4vtAA43iqrpQA4i2+Hdp5zZ/AOVbFsAgQIEBiWgAA4vR6TALi4/zccCXeWyeyuC8PV+y8P4/isLQBuCWKnn14PXicB8O7dT4Ynq/B31GESPjdGuPDqsL+WRD9eD46bS50JjAXA6W/DKvZo2cUbIo9xbjs2OpJg3t3CkcNoRoAAAQIECBAgQIAAAQIrLCAAji+eADjeKqulADiLb4d2FgDv0MJbNgECBFZKQACcXq6pALi4/LcKWXfVw9eWALi13cbjq+C1zJGrALe+u7e2O3g07ka3euhc/X3b383cUzwZu30ncLqJHqsjsPDu32KJbX3jVx4ZMscPqCUBAgQIECBAgAABAgQIrJiAADi+YALgeKuslgLgLL4d2lkAvEMLb9kECBBYKQEBcHq5mgHwJMCdDWqncb5y4AAAIABJREFUQuGeR43vFW4JgKdD2q5dutXfT+awGTh3Hec8at91bHQ6ix4rIZCx+7dY3yO3XRqu/UhzobNHPLe3K/pdc3d46EPvXQkpkyRAgAABAgQIECBAgACB5QsIgONNBcDxVlktBcBZfDu0swB4hxbesgkQILBSAgLg9HLNBsDlNbuHwz3lxb5VoNp5B3D9ebP3Ac/uAG4GuNN3AxcbkEd/mgFw113DjfU2j65O59BjlQTajnBOCWWbdwD39G3fLew+4FV6XcyVAAECBAgQIECAAAECyxYQAMeLCoDjrbJaCoCz+HQmQIAAAQIEBiogAE4vTFsAXETA4YHD94TNDHhyN/D0DuD5oexsAFzbVbwx1dgAeHKsdP8Km+One+ixKgLHw5EbrgwffnB6vlt3N+92P29V6mCeBAgQIECAAAECBAgQ2LkCAuD42guA462yWgqAs/h0JkCAAAECBAYqIABOL0x7AFyMc/yBcPiex8Kz5a7a7/lquOf+J2t3+k7uCq6eWD/aufsI6EUD4K6gOH29eqyJQHP37saytvZe3rajoC+7+d5wx1XnrgmqZRAgQIAAAQIECBAgQIBAioAAOF5LABxvldVSAJzFpzMBAgQIECAwUAEBcHphOgPgYqjNe3dD2LVrV3j22WdrAfBoR27rkcuTncHL2wE8mcv0HcLp69VjPQRaj2ROOf55AYaT8cwFpqkLAQIECBAgQIAAAQIECGyTgAA4HloAHG+V1VIAnMWnMwECBAgQIDBQAQFwemH6AuAidg1H7rw/FBnwxp9JoFv9ffNO3672XTt4Y4+ALh4+uoe4nEczBJ65szidQY+VEjg5xzG3BcB2AK/Ui2OyBAgQIECAAAECBAgQWKqAADieUwAcb5XVUgCcxaczAQIECBAgMFABAXB6YfoD4GK8WvBavwO42h3c+8TdV4Trr7qgaLKEAHhjKps7ktv/NI+X7gqp0430GJrAI+G2S68NH5maVurxzy0h8mU3h3vvuCp0HejsCOihvQfmQ4AAAQIECBAgQIAAgZMrIACO9xcAx1tltRQAZ/HpTIAAAQIECAxUQACcXpi5AfA4vK3vAN58TlsguxESX/jY5P7g/ZcXgdpyAuDRQ8OdzRR4HDTX1y8ATn8bVqTHI7eFS6+djn/DnPB2ZmVtY/TeIdwWOl8Wbr73juAK4BV5b0yTAAECBAgQIECAAAECSxYQAMeDCoDjrbJaCoCz+HQmQIAAAQIEBiogAB5oYUyLwBIFlnMXb1ugW0yy4x7h1memhs5LNDAUAQIECBAgQIAAAQIECJx8AQFwfA0EwPFWWS0FwFl8OhMgQIAAAQIDFRAAD7QwpkVgiQLLOoq5NdQt59kIdtueVza75u6Hwofeu8SFGYoAAQIECBAgQIAAAQIEVkpAABxfLgFwvFVWSwFwFp/OBAgQIECAwEAFBMADLYxpEViaQMvdvQuHsR27gGPm2rFTOKarNgQIECBAgAABAgQIECCwHgIC4Pg6CoDjrbJaCoCz+HQmQIAAAQIEBiogAB5oYUyLwNIElnwX7/Ej4YYrPxweTJmfo59TtLQlQIAAAQIECBAgQIDA2goIgONLKwCOt8pqKQDO4tOZAAECBAgQGKiAAHighTEtAksTaAuArwl3P/ShsPhpzAk7ge38XVolDUSAAAECBAgQIECAAIFVFxAAx1dQABxvldVSAJzFpzMBAgQIECAwUAEB8EALY1oEliawFQFwNbmeIFjwu7QKGogAAQIECBAgQIAAAQLrIiAAjq+kADjeKqulADiLT2cCBAgQIEBgoAIC4IEWxrQIECBAgAABAgQIECBAgAABAmsmIACOL6gAON4qq6UAOItPZwIECBAgQGCgAgLggRbGtAgQIECAAAECBAgQIECAAAECayYgAI4vqAA43iqrpQA4i09nAgQIECBAYKACAuCBFsa0CBAgQIAAAQIECBAgQIAAAQJrJiAAji+oADjeKqulADiLT2cCBAgQIEBgoAIC4IEWxrQIECBAgAABAgQIECBAgAABAmsmIACOL6gAON4qq6UAOItPZwIECBAgQGCgAgLggRbGtAgQIECAAAECBAgQIECAAAECayYgAI4vqAA43iqrpQA4i09nAgQIECBAYKACAuCBFsa0CBAgQIAAAQIECBAgQIAAAQJrJiAAji+oADjeKqulADiLT2cCBAgQIEBgoAIC4IEWxrQIECBAgAABAgQIECBAgAABAmsmIACOL6gAON4qq6UAOItPZwIECBAgQGCgAgLggRbGtAgQIECAAAECBAgQIECAAAECayYgAI4vqAA43iqrpQA4i09nAgQIECBAYKACAuCBFsa0CBAgQIAAAQIECBAgQIAAAQJrJiAAji+oADjeKqulADiLT2cCBAgQIEBgoAIC4IEWxrQIECBAgAABAgQIECBAgAABAmsmIACOL6gAON4qq6UAOItPZwIECBAgQGCgAgLggRbGtAgQIECAAAECBAgQIECAAAECayYgAI4vqAA43iqrpQA4i09nAgQIECBAYKACAuCBFsa0CBAgQIAAAQIECBAgQIAAAQJrJiAAji+oADjeKqulADiLT2cCBAgQIEBgoAIC4IEWxrQIECBAgAABAgQIECBAgAABAmsmIACOL6gAON4qq6UAOItPZwIECBAgQGCgAgLggRbGtAgQIECAAAECBAgQIECAAAECayYgAI4vqAA43iqrpQA4i09nAgQIECBAYKACAuCBFsa0CBAgQIAAAQIECBAgQIAAAQJrJiAAji+oADjeKqulADiLT2cCBAgQIEBgoAIC4IEWxrQIECBAgAABAgQIECBAgAABAmsmIACOL6gAON4qq6UAOItPZwIECBAgQGCgAgLggRbGtAgQIECAAAECBAgQIECAAAECayYgAI4vqAA43iqrpQA4i09nAgQIECBAYKACAuCBFsa0CBAgQIAAAQIECBAgQIAAAQJrJiAAji+oADjeKqulADiLT2cCBAgQIEBgoAIC4IEWxrQIECBAgAABAgQIECBAgAABAmsmIACOL6gAON4qq6UAOItPZwIECBAgQGCgAgLggRbGtAgQIECAAAECBAgQIECAAAECayYgAI4vqAA43iqrpQA4i09nAgQIECBAYKACAuCBFsa0CBAgQIAAAQIECBAgQIAAAQJrJiAAji+oADjeKqulADiLT2cCBAgQIEBgoAIC4IEWxrQIECBAgAABAgQIECBAgAABAmsmIACOL6gAON4qq6UAOItPZwIECBAgQGCgAgLggRbGtAgQIECAAAECBAgQIECAAAECayYgAI4vqAA43iqrpQA4i09nAgQIECBAYKACAuCBFsa0CBAgQIAAAQIECBAgQIAAAQJrJiAAji+oADjeKqulADiLT2cCBAgQIEBgoAIC4IEWxrQIECBAgAABAgQIECBAgAABAmsmIACOL6gAON4qq6UAOItPZwIECBAgQGCgAgLggRbGtAgQIECAAAECBAgQIECAAAECayYgAI4vqAA43iqrpQA4i09nAgQIECBAYKACAuCBFsa0CBAgQIAAAQIECBAgQIAAAQJrJiAAji+oADjeKqulADiLT2cCBAgQIEBgoAIC4IEWxrQIECBAgAABAgQIECBAgAABAmsmIACOL6gAON4qq6UAOItPZwIECBAgQGCgAgLggRbGtAgQIECAAAECBAgQIECAAAECayYgAI4vqAA43iqrpQA4i6/o/FS476aD4dCxEPbeeDhcd1HbeFWbveHGw9eFSZPi7+97Kuzb19opd2Lb0L9l/o/eFfbfejTsOXB7uGXfeVs8hy7XLX7soIefrcmjd+0Ptx7dEw7cfkvY8pK02nwlfPQX/jhc80wIP/8j3xN+9r2JgF/6w/DBX3wmfOyd3xJe3f/OxM5r2Hwhj8+Hv/9/fjn8XJNjxU1/9/CnwmWfPy185KffFz741jWs9cJLWvV/tyy88JmOAuDlWRqJAAECBAgQIECAAAECBAgQIECgW0AAHP92CIDjrbJaCoCz+Ir8975w08FDoch/Q5F6httv2RdmY8+WoLLqt/fGcLg9Nc6c2BZ375q/AHiL4XuG76jJSQ+Aq8CynPob3hCe/DvvCW9LUVoo8Ex5wIq1TfT4b//202H3p0/0LnKhYH4AbALgliKs+r9blvxeCYCXDGo4AgQIECBAgAABAgQIECBAgACBVgEBcPyLIQCOt8pqKQDO4gtVuLZnz7Fw7FjXLssdFADncSb2tgN4CmygAXAV0v3kG06Ejz2zwG7NxMAz8SVaveYpHrXwvS3k3axNSfCa8OD/flH4vhXTEAC3FEwAPIUiAF6xD7XpEiBAgAABAgQIECBAgAABAgRWVEAAHF84AXC8VVZLAXAO36Phrv23hqPlzt8PPhEOdh59LADOUe7uKwAefgA8Onq43Pn7l18Ku3/j+fCT7/vW8NEfPif+lUgJPONHXd2WCR7V7t8+8yoEXsVdwAJgAfC8D7IAeJ6QnxMgQIAAAQIECBAgQIAAAQIECCxDQAAcrygAjrfKaikAzuCbOu74qc0wODTv+S3Hnw4qz7vvpnCwvDS49mfmztz60dKjdm13DD+1Mdb5xd3Cl4UHN55f/tncifz2j1d3v94Qwh2b9xRXf9rvK57cZzytMr2mzWd2zL95BPTofxcXJLcedV2NNTOfqPV3uHYdqz1nLvPehM6jlOcch91b5/oPo9bcPsu+mtTnfcnD9dr13AucMZepGT7yaDhlHPo+N7qHtm+3aeOu2vKO2r0vTN8BPBozdNxfW4We04Hm5B7iacHZuUxCxXeFcM/m3cXVn66QdLKTdrNlb8hdPxJ7NHB3+Brh0fPixgTAve990lzjjTfndWax6/j14d+P7yae3h0eY1oPgH/g0/WjrmN3mk9/hxRf4sV92eNvycad7dXfx31PTlxHvyg0+ouN7/pLHt68OqDtuyrjs9f73VxNqPoerBW++/76ed+Kw/+5AHj4NTJDAgQIECBAgAABAgQIECBAgMA6CAiA46soAI63ymopAF6crxkIbv7vUGSdh8P0tb5pAXA1TuvMGoFBFQDv3Xs0HK2Ci9FdxE9NhRnN0RrhX0voMN1j0j4pAA5V+NEWjLf/LH79zR3Afc8K4+O6y3B83+xFzXNfhJQAuM1o/ICWu6Lj19w+zZgAeO/eULwj08F99csCdY/cudRn2Nyh2bvbtCVsLMf6yXe+JoTPPx8+Ng58q1C0LUhu+VnHuJN59geP0+LNYLEr9GwPgZuh5tTYzUA72qPn1a2P0RGYd/Vexly7jKsA+Off+Xz4uY0jqIs/4/uh402r9+vn3xmKcZr3HMeEwJPvkAMHngiHGr/YMvP5SPie3FhTR/s9mx/GmQA497PXHwB3Bdcj/1W9j37ON7cAeO6/2jQgQIAAAQIECBAgQIAAAQIECBBYgoAAOB5RABxvldVSALwgX/Uf9uthXrWzaibgSzgCerw7qxmYTv7jfT1gnvwH/9ndnJMwof6zWghQ+w/+VduZncjjALeIQsqda1VSOGfXa71t5y7f5m7hshRJ65917Qzh2+qVWPr4ALgKops1qebb+PukNfdMuvcO4LJf+3swVddlzaV8XBU+joO94u+q3bv1v9tYUi30qweVVfuySe3v23f5Tsav78CtgszZXbmT3bVt7UOoB4jt86vmMXWH7jh0bQSQ47U0g+vJ2JOdwGkefa/yZI6NVjM1qP08aa4hpBpP5jQb0qaYTkLq9lrNP258OhStf7eOvz8X/p5s/66dfMcV3vXQdVmfvY7vgc5/V9RC6tnv/8QvyQE2FwAPsCimRIAAAQIECBAgQIAAAQIECBBYQwEBcHxRBcDxVlktBcCL8VX/MX36P5jPC/5qoW5vWNd1NO9o/Fpo0D6PzTV1hrqJRyG3PiMhAB7vgmvsMGsLVDtD1s0VbR6zPR6nJ1hvhPCdIXRC+fMD4PaHpa25Z8JzAuCZcKflPVjaXIppth8/XIWujeCvLSweLXUcCNaD4Y57cFPvhG2bY2eYOXP0dBXSdoeYs8Fy167UkUu1xlSPue9x967asmvzCOp+x8Zc5zy7zbj7aOpFTFt2W885Jnwy5UlI2/3LL22nF8wueuZ7sueXTsZh7Ey4HP/d38ne+j3Q8csn1SBL+AWZua/gSWogAD5J8B5LgAABAgQIECBAgAABAgQIENhhAgLg+IILgOOtsloKgBfhm3OUZjHkdJgQuwN4/rgbs62Fm33BZnxg2WYwO5dFdwA370C+aONxozB3KqhNXX+L6/i+5bbdrnFBTtcbkeLZdpRr++661DX3vK+pv1Qw036Jc6nv6O2Y8tTuzL7ArjXsrYLC+m7aUTDZt7N1Yy6zYWhUUDszj9jntT+zlaWae7JH4vdY792+/WHx+Em9zv3GnTu4Q4pptfO4JVTv+AWBWaX+YLT/FyLK0Xq+J9tOOKgmsJWfvdbvgbbv27pG23dp4js10OYC4IEWxrQIECBAgAABAgQIECBAgAABAmsmIACOL6gAON4qq6UAeAG+8VGdfX3rYWNsAFztIJ43p8nYywuA54d/iwfA5VWYN4WDxf2a4yNWW8OR1PV3hBbNsRN3PHfppwTA5Rjd93nW343UNfe8G9kB8BLnUj+6uXPKtfB21L71yN6OMG8mROwcY36gufUB8OS46f5P98hkAY953xpdPx/vsB4Huolz3Rg4zXhVAuDZ79eE78mkAHiJn72sALhrB/Kib9fJ7ycAPvk1MAMCBAgQIECAAAECBAgQIECAwE4QEADHV1kAHG+V1VIAnM7XfV9uOVbbXb2xAXD6LqxlBcDNsLLtnuGcALi54/epu/aHW4923XMcu1O3y6sKUzbHKc6NLp6VH2ykBsCTN6slNOo7xjr9ldzskR0Ap79/XVPtvhO27NFy5+1CO16nd4t+9vCnwmWfb96vO7mftppr/bjj7iOgY3aVpuxWbdux3FPohTya48XOrwp8K7vEuRaPndzFuzmHecarEgA3P/NJ35NJAfDyPnvt3wN2AC/6taofAQIECBAgQIAAAQIECBAgQIAAgRgBAXCM0mYbAXC8VVZLAXAq33S4uHmc8fSf2fsdYwPgya7RegDbN8PlBMB94UDHHZkpdwCPFjAOU278/vDbtx4Kxxp3ApfNqoAlbv3docnE5cYQbi3uDW7cCZxa9b65td3n2T3+rHXamntmnh0Ap/p3zaUZKM62m7nXd8E7b8d31f7I68Kv/cYz4WP1e4I3HtsXgk6C6MV2AHffVxtadi1XIWnzvt1WxQU9psdqCdrbHtbyrKS5LmDcHQAvYhoT1ne9qyl3ACd+Ty50B3CYnJKwyJdU2ccdwFNydgAv+iLpR4AAAQIECBAgQIAAAQIECBAgkCIgAI7XEgDHW2W1FAAn8kUdJ1yFxNWu0/gAuEhAw/5bj25MqhmCtgWNSw2AQ3OX7PSxpHk7gIsFjda2d+/ecPTo0fagI2n9PbvmqhBkVN64QLn/XRj718Pk+nOqQHv8dy07mav11cdIWnPPHJcQAKe+f62z6du9Ou5QhcST8G68i7Qe4tbvqp0Jd4vBRs/6+Xe+Jvzc55+f2nm6+ajZ50z//eb/WiwADmEcZIf6zuOO4LV2LHYzBJ4JxIs5LeTRLEj9KO42v5pv653MxXjz55pu3B0Ap5mOfwHgp98XPvjW2uKT7wAu+7bdG77xRRwOX1f+qk/ze716Xtf3ZG3nf/2XXepXCHT8fcx3f+c3Qcf3wPj7q/k9X/sOa7+nPPHfkQNrLgAeWEFMhwABAgQIECBAgAABAgQIECCwpgIC4PjCCoDjrbJaCoBT+Kr/oD//OOHpY6JDuO+mg+HQsVog2Ago6//hvfvu2HKu06HicgLgvvtqaz71sKJr/n3Hno4DlNl11KsQv/7+Y1Mn43QdKd0V6HS8E401V632FIF2kWhP7WjuX8Ps+xO/5p73taMmqUdX582lZwdnY+ozx0TXw95a258swt1QhLuzu3vLRvX7amePfy5bNI8nbhWshaNpoWLP3bfjO3UnT+yfS2P+C3nMrm4SUve8Oy3hcMpcU437AuDe+4Qbpmm1alv/5Dt9z55j4dixZpvp747+z8aob8/35MwMGqcg5H32RqMv+u+WJZySkPJv0+1qKwDeLmnPIUCAAAECBAgQIECAAAECBAjsbAEBcHz9BcDxVlktBcAJfD1Hes6MMtX2kvBwMwAuOkx2ZBX/o3kccn2XWDV4y5HJywqAy0e0hQ8bwfQlD4ebDhZHNjcCgtb59wbAkzXP3WkWtf4592bO3a2dGACXSG3hSuUTU8O+kCVqzf3va1tNUgPgjScsOpeeo4tnZt7athGolsHk3hfCB3+x7XjnzRHb7vFtPqstoNzY8fq+pzfHrgWLi4SKM+O37batJlXflVv9XWf7dI/2N6QrqG45Prk+QMJcU4z7A+DNCcSYLlKraZ/pX+p5+8fL+8JHLTo+q6nfk5Odw+Mv8nDj7eeHj5bfqS3f6Qt/9moLS/13yzJOSEj4N+m2NhUAbyu3hxEgQIAAAQIECBAgQIAAAQIEdqyAADi+9ALgeKuslgLgLD6dByzQGXxOzbkMgR8Mlx2+LrTd5zzg5ZkaAQLZAvGnOmQ/qj7AnF+UWeqzdvhgAuAd/gJYPgECBAgQIECAAAECBAgQIEBgmwQEwPHQAuB4q6yWAuAsPp2HKtB2127bXMt2Hz0/3H7LvnDeUNdiXgQIbJHAFgbAnXeBT+4MXuedt1tUsORhBcDJZDoQIECAAAECBAgQIECAAAECBAgsICAAjkcTAMdbZbUUAGfx6TwogSrMqSY1767msv0dIdxwS9gn/R1UJU2GwPYIbGEAHJrfR40VtR3/vD2L3lFPEQDvqHJbLAECBAgQIECAAAECBAgQIEDgpAkIgOPpBcDxVlktBcBZfDoPTKB+P6fddQMrjukQGJzAVgbAm4ttuzPYd9P2vQgC4O2z9iQCBAgQIECAAAECBAgQIECAwE4WEADHV18AHG+V1VIAnMWnMwECBAgQIDBQAQHwQAtjWgQIECBAgAABAgQIECBAgACBNRMQAMcXVAAcb5XVUgCcxaczAQIECBAgMFABAfBAC2NaBAgQIECAAAECBAgQIECAAIE1ExAAxxdUABxvldVSAJzFpzMBAgQIECAwUAEB8EALY1oECBAgQIAAAQIECBAgQIAAgTUTEADHF1QAHG+V1VIAnMWnMwECBAgQIDBQAQHwQAtjWgQIECBAgAABAgQIECBAgACBNRMQAMcXVAAcb5XVUgCcxaczAQIECBAgMFABAfBAC2NaBAgQIECAAAECBAgQIECAAIE1ExAAxxdUABxvldVSAJzFpzMBAgQIECAwUAEB8EALY1oECBAgQIAAAQIECBAgQIAAgTUTEADHF1QAHG+V1VIAnMWnMwECBAgQIDBQAQHwQAtjWgQIECBAgAABAgQIECBAgACBNRMQAMcXVAAcb5XVUgCcxaczAQIECBAgMFABAfBAC2NaBAgQIECAAAECBAgQIECAAIE1ExAAxxdUABxvldVSAJzFpzMBAgQIECAwUAEB8EALY1oECBAgQIAAAQIECBAgQIAAgTUTEADHF1QAHG+V1VIAnMWnMwECBAgQIDBQAQHwQAtjWgQIECBAgAABAgQIECBAgACBNRMQAMcXVAAcb5XVUgCcxaczAQIECBAgMFABAfBAC2NaBAgQIECAAAECBAgQIECAAIE1ExAAxxdUABxvldVSAJzFt6TOT4X77nsq7Nt3Udx4j94V9t96NOw5cHu4Zd95cX20Wn2BpdT90XDX/lvD0Upjz4Fw+y37wmq/RS2fn6VYrf4rYwUEdrqAAHinvwHWT4AAAQIECBAgQIAAAQIECBDYHgEBcLyzADjeKqulADiLL7/zU/eFmw4eCsf23hgOXycAzgdd4xGyQ80iKL3pYDh0rGaU8t4Nkbbr85NtNcTFmhMBAqkCAuBUMe0JECBAgAABAgQIECBAgAABAgQWERAAx6sJgOOtsloKgLP48jsvEgDnP9UIO1Kg2v27N9x4+LoQ+esGw5by+Rl2fcyOwEkWEACf5AJ4PAECBAgQIECAAAECBAgQIEBghwgIgOMLLQCOt8pqKQDO4svvLMDKNzRCpMAoAF6LY59HS/b5iay9ZgR2poAAeGfW3aoJECBAgAABAgQIECBAgAABAtstIACOFxcAx1tltRQAp/M9dd9N4eCh84tdlJeFB8f3qe4JB26/JYyv5K2Cqdrwe288HOqnPG+OUz+PN4zv9e19xlM9dwBHPDeMjscNHcf/VvNqzjfEjD2Xc/oO2o17jC95uPsY7MhnPnrX/nDr0bIGN4Rwx/QxxzPrqOZYOfTUKITq2OTNXbPFBbrFc0Ydxn6No5W7jlWOXEsnYcuxxrHrbnvXQmjsBI7yKEQ63//KPteq5ajqDZTp+fZ9fqp3vPWe7Mh1xtrOfeU1IEDgpAkIgE8avQcTIECAAAECBAgQIECAAAECBHaUgAA4vtwC4HirrJYC4HS+KgDbu/doOFqFgbVdlZvBUce4tXAwJgBufUbH/aaxzw2h7yjg9p/Fj93j2RKAlq337N0bSsjmPcgpz+xtGxrh/DjUnV+jegA8VYtR17033h7O/2jjXt1yTWWwPf5tgEI88p3ofRs7A+CuXpN19wfAXYHreJFT91N3v/+XhIc37hjeGxa26nhHJivsX9PYvfUzkrbOtHcq/XtEDwIEtl5AALz1xp5AgAABAgQIECBAgAABAgQIECAQggA4/i0QAMdbZbUUAKfzTcK0ZrBYjDXeXdi8Z3USPk3tSO04wjbmGVMhY+JzO3f5tgVniWO3i9bCt/oO2fpuzNa/j3OchHX1mrQ/s9O2Fj5ObOuhYW0u9XnXj1Su/r7t75o7bmtBdOcu5TpmbwA8f93j4L9xBHSaR7UDuNy53hesL2ZV1XG2W+f8AAAgAElEQVR25+5k5/jUz7qOgG6xSl1nyjuV/i2iBwEC2yEgAN4OZc8gQIAAAQIECBAgQIAAAQIECBAQAMe/AwLgeKuslgLgdL4qSGo7XnZybGztOOjxI0YhVj3onBMA9x1hW//Zsp7bNk7y2G2k1Tpb7p8dB3M1l9RndgaHM8ddV4FuS3hfzntmnh3B/XgXdXOc2R3UqWvpfCN7AuCZ96T1mO+2O4BTPSYB8Oy7mW/V92ls/dxFB8Dp64x/p9K/Q/QgQGB7BATA2+PsKQQIECBAgAABAgQIECBAgACBnS4gAI5/AwTA8VZZLQXA6Xydu2fnHS1cPaoegs4JgFt3hs4EgXOOtm17buNu24s22vQFhHOcWoLdqR4dx1ZvtJkxSF9PZ8g6M3bbGusznb7z96KxU9du1+YO5WYAnL6WTuneO4Abv3DQ+l61rT3VYxIAz76bXSFr07RaYd9R5FWbWb/FdgCnrzP+nUr/DtGDAIHtERAAb4+zpxAgQIAAAQIECBAgQIAAAQIEdrqAADj+DRAAx1tltRQAp/N1B8CTY2r7R62FhksJgBd4bjHBmXW0hrSLjT2z/qQAOP2Z8WFdbBBYBb5d4WVsqJm+ls5356QGwLN373YHwF3Hds8Ly8uVzw/MtzYAnqwz/p1K/w7RgwCB7REQAG+Ps6cQIECAAAECBAgQIECAAAECBHa6gAA4/g0QAMdbZbUUAKfzzd8B3Ay6ep6xlAC4K4yct7bpMPSpu/aHW4/Ghnfzxm78PCkATl9PfFgXGwBXDrkBcPpaOmVPagA8eS/S3//YsLy8Qrt8BycC9ZA57wjo1LpXc2k5Krzr2OnEj4TmBAhsvYAAeOuNPYEAAQIECBAgQIAAAQIECBAgQCAEAXD8WyAAjrfKaikATufrDsAmAVbr0c1tj1pKALzAc0dzGQenN35/+O1bD4Vj9fuJp9qEEL2mvnUm3QEc/8z4ADj1LtjcAHjx2swwbkkAnOoRcwR07C8RNI+A7gtpJzuDF9sBnL7O+Hcq/TtEDwIEtkdAALw9zp5CgAABAgQIECBAgAABAgQIENjpAgLg+DdAABxvldVSAJzO1xcAF1sYw/7RFsZmYFr1K5LUcPi6zVt3Z++/rf76pnDw0LH20LVtN23qc6tlj/rt3bs3HD16tPd5ZZeoNbWS1o72ra+/Nu8pl8T1pIR14zqExu7OKowv5j8JGfMD4OR3ouuV3JIAeBLoFqsOB26v3SXc6rENAXBzHtXd1COXxQLg9HWmvFPp3yJ6ECCwHQIC4O1Q9gwCBAgQIECAAAECBAgQIECAAAEBcPw7IACOt8pqKQBO5+sNgIvhmsfYTj+hsTuyFrKV7apwKyZkngrCUp87nlT9jtruo6uT1tRF2ljrTLPG7uOUZ6aGdb1jT+1SXkIAvHBtGkJbFACXT4n32MoAeN5nZ+TR9gsUox+NPxMdR46nrDPtnao+Ry1HRqd/xehBgMCSBATAS4I0DAECBAgQIECAAAECBAgQIECAQK+AADj+BREAx1tltRQAp/PNC4A3RqzvbK0e0XK8cvmjyY7U4n+M2iwSAKc+t5pW692qbSwJa+pWrQfOZasidL79/PDRg+3HT8c6poV1o9m1rGf2mOvlBMCL1mbKcQsD4K75tR37vZV3AG9+dKbvAS7/biPYveThcFP5njSOEW/7/FTvTfOXJFLWmfZOCYDTv0n1ILD1AgLgrTf2BAIECBAgQIAAAQIECBAgQIAAAXcAp7wDAuAUrYy2AuAMPF2XI9CxW3M5gxuFAAECBHaqgAB4p1beugkQIECAAAECBAgQIECAAAEC2ytgB3C8twA43iqrpQA4i0/nWIHx8c/NY6YnO4LbdpvGDq8dAQIECBBoCgiAvRMECBAgQIAAAQIECBAgQIAAAQLbISAAjlcWAMdbZbUUAGfx6RwtUB2l3NGh43js6OE1JECAAAECDQEBsFeCAAECBAgQIECAAAECBAgQIEBgOwQEwPHKAuB4q6yWAuAsPp0TBdrud7XzNxFRcwIECBCIEhAARzGNG5Ve/hAgQIAAAQIECBAgQIAAAQJbI3DxxRdvzcBGHYSAADi+DALgeKuslgLgLD6dCRAgQIAAgYEKCIAHWhjTIkCAAAECBAgQIECAAAECBAismYAAOL6gAuB4q6yWAuAsPp0JECBAgACBgQoIgAdaGNMiQIAAAQIECBAgQIAAAQIECKyZgAA4vqAC4HirrJYC4Cw+nQkQIECAAIGBCgiAB1oY0yJAgAABAgQIECBAgAABAgQIrJmAADi+oALgeKuslgLgLD6dCRAgQIAAgYEKCIAHWhjTIkCAAAECBAgQIECAAAECBAismYAAOL6gAuB4q6yWAuAsPp0JECBAgACBgQoIgAdaGNMiQIAAAQIECBAgQIAAAQIECKyZgAA4vqAC4HirrJYC4Cw+nQkQIECAAIGBCgiAB1oY0yJAgAABAgQIECBAgAABAgQIrJmAADi+oALgeKuslgLgLD6dCRAgQIAAgYEKCIAHWhjTIkCAAAECBAgQIECAAAECBAismYAAOL6gAuB4q6yWAuAsPp0JECBAgACBgQoIgAdaGNMiQIAAAQIECBAgQIAAAQIECKyZgAA4vqAC4HirrJYC4Cw+nQkQIECAAIGBCgiAB1oY0yJAgAABAgQIECBAgAABAgQIrJmAADi+oALgeKuslgLgLD6dCRAgQIAAgYEKCIAHWhjTIkCAAAECBAgQIECAAAECBAismYAAOL6gAuB4q6yWAuAsPp0JECBAgACBgQoIgAdaGNMiQIAAAQIECBAgQIAAAQIECKyZgAA4vqAC4HirrJYC4Cw+nQkQIECAAIGBCgiAB1oY0yJAgAABAgQIECBAgAABAgQIrJmAADi+oALgeKuslgLgLD6dCRAgQIAAgYEKCIAHWhjTIkCAAAECBAgQIECAAAECBAismYAAOL6gAuB4q6yWAuAsPp0JECBAgACBgQoIgAdaGNMiQIAAAQIECBAgQIAAAQIECKyZgAA4vqAC4HirrJYC4Cw+nQkQIECAAIGBCgiAB1oY0yJAgAABAgQIECBAgAABAgQIrJmAADi+oALgeKuslgLgLD6dCRAgQIAAgYEKCIAHWhjTIkCAAAECBAgQIECAAAECBAismYAAOL6gAuB4q6yWAuAsPp0JECBAgACBgQoIgAdaGNMiQIAAAQIECBAgQIAAAQIECKyZgAA4vqAC4HirrJYC4Cw+nQkQIECAAIGBCgiAB1oY0yJAgAABAgQIECBAgAABAgQIrJmAADi+oALgeKuslgLgLD6dCRAgQIAAgYEKCIAHWhjTIkCAAAECBAgQIECAAAECBAismYAAOL6gAuB4q6yWAuAsPp0JECBAgACBgQoIgAdaGNMiQIAAAQIECBAgQIAAAQIECKyZgAA4vqAC4HirrJYC4Cw+nQkQIECAAIGBCgiAB1oY0yJAgAABAgQIECBAgAABAgQIrJmAADi+oALgeKuslgLgLD6dCRAgQIAAgYEKCIAHWhjTIkCAAAECBAgQIECAAAECBAismYAAOL6gAuB4q6yWAuAsPp0JECBAgACBgQoIgAdaGNMiQIAAAQIECBAgQIAAAQIECKyZgAA4vqAC4HirrJYC4Cw+nQkQIECAAIGBCgiAB1qYvml96T+Gn7n7C+GTjTZ/4X2Xh3945XkncUGPh9v//h+EX96YwZvDP/3ZHwwXL3U2yx6/Pt5oou/6zvAf9l+w1FkPd7Blew53pWZGgAABAgQIECBAgAABAsMQEADH10EAHG+V1VIAnMWnMwECBAgQIDBQAQHwQAvTMa3fP3xP+Fuf65tzX/BaBH6HQzi4ZQHnVgeKyxz/qfAbv/BA+Htfm7Y8+SH6Vr6Pzfov03Mr521sAgQIECBAgAABAgQIEFgXAQFwfCUFwPFWWS0FwFl8OhMgQIAAAQIDFRAAD7QwbdN65LfCX/r1P50/4Te+I3z873xveEut5dP3/nr4wKe/GcJK73BdYmA5tYt6K3Yrzy/TdrZYj/pvp5hnESBAgAABAgQIECBAgMBWCAiA41UFwPFWWS0FwFl8OhMgQIAAAQIDFRAAD7QwLdOa2v3bDHKnwuGzwv9x7Y+GH3nraJD6zwTAmyj1ALglMF+dtyJipmtT/4i1akKAAAECBAgQIECAAAECgxYQAMeXRwAcb5XVUgCcxaczAQIECBAgMFABAfBAC9MyrXoA/BM/enU4+N7pRm0/7zwyehR6Plk7UvonfvQ7Q/j16g7feojcclfuxqObO2fbd+iOd58WPTaOWP7uP27cYRy7A3c543cfo92cR9sx0Y1wfVSCafum4/eGcE913HT5jIvD5xrHT4+Pnp6537nLJq4m/fV/Y/il3jub49e/vBqvzufRTAkQIECAAAECBAgQIEAgXUAAHG8mAI63ymopAM7i05kAAQIECBAYqIAAeKCFaZlWPWQrf9wWAje7pQTAU32rXbEzgWTzCV1B8SS4bM67XTwmBJ4fAHdXczJ+VAA877jtxk7qfudvDZ9suW84/s1r2CTUZOEAOHH9y6txvIqWBAgQIECAAAECBAgQILB6AgLg+JoJgOOtsloKgLP4dCZAgAABAgQGKiAAHmhhWqfVteuzbNwToPYcATwdEM6OMfn59M9mdnxeeV4xh7iAdhJcT69nfqC9xPH7joCeCljrAff0jtj6fPsdmztpe8LxcbAc86yYmhRl6ax/x53KC6y/+5cTUmu8Sp9HcyVAgAABAgQIECBAgACBVAEBcLyYADjeKqulADiLT2cCBAgQIEBgoAIC4IEWpnNafSHwZqeZIDUyAB4fQ9xLMvv8Sb+IgLaxc7Y9SO6awBLH7wmAe4/a7uhX7zPr2B3mTt1F3Ajx4236alJYJgbAi6x/KgDOqvGqfR7NlwABAgQIECBAgAABAgRSBATA8VoC4HirrJYC4Cw+nQkQIECAAIGBCgiAB1qYiGl1H2XcCIEjA+CuHbjzjvdNCYCb4Wh8yFmCzA+Ao8fvDIDrYW3brur6zye7g/vvZ27vs1Hivp3Itbr1ravtVZlqnxQAL7b+vjqm1TjixdeEAAECBAgQIECAAAECBFZWQAAcXzoBcLxVVksBcBafzgQIECBAgMBABQTAAy1M8rQaxwxXd/iW42QEwDMh82jccO+vhw98+psbs1yvALjjWORaPSYmJycATqtJX/3b1rrY+gXAyR9YHQgQIECAAAECBAgQILAjBQTA8WUXAMdbZbUUAGfx6UyAAAECBAgMVEAAPNDCNKfVt1N03LYjvFs0AO555qJ3AEfv0G0tix3AfTuGO0NYO4BX5ENumgQIECBAgAABAgQIEFh/AQFwfI0FwPFWWS0FwFl8OhMgQIAAAQIDFRAAD7QwM9Nq3PNa3+E7aju1M7T+83qQ27iftffo4sjgeL12AIewyB2423YEdHJNipejs/7tgfoi67cDeFW+R8yTAAECBAgQIECAAAECJ1dAABzvLwCOt8pqKQDO4tOZAAECBAgQGKiAAHighWmZ1ry7eOtdpnba9uzkjQ77wuS446kjpYuHrlsAPBWY1tcdpo/Zrt+ZvG0BcL2WUTVpBMBTvzjQsWO86xk96xcAr873iJkSIECAAAECBAgQIEDgZAoIgOP1BcDxVlktBcBZfDoTIECAAAECAxUQAA+0MB3Tmrn/ta3dzO7gxu7hss+ozZOH7wl/63Obg9QDzWrYqOeNdxUv8Yjm1vUvcfw5R2rPC9ubR1lvWwBcuKTVpITsqv8bwy/9/T8Iv7xh/ebwT3/2B8PFI/fU9QuAV+t7xGwJECBAgAABAgQIECBwsgQEwPHyAuB4q6yWAuAsPp0JECBAgACBgQoIgAdamL5pTe3QrDes7dJt9p/psxn4hTkBcDnMTOC4EfieE37jFx4If+9rZYsqPFxiQNu6/iWOH3Wn8vSO380pTQel1TS3MwBOq8lohq31f3s42hEAb/aKX78AeAW/R0yZAAECBAgQIECAAAECJ0FAAByPLgCOt8pqKQDO4tOZAAECBAgQGKiAAHighTEtAgQIECBAgAABAgQIECBAgMCaCQiA4wsqAI63ymopAM7i05kAAQIECBAYqIAAeKCFMS0CBAgQIECAAAECBAgQIECAwJoJCIDjCyoAjrfKaikAzuLTmQABAgQIEBiogAB4oIUxLQIECBAgQIAAAQIECBAgQIDAmgkIgOMLKgCOt8pqKQDO4tOZAAECBAgQGKiAAHighTEtAgQIECBAgAABAgQIECBAgMCaCQiA4wsqAI63ymopAM7i05kAAQIECBAYqIAAeKCFMS0CBAgQIECAAAECBAgQIECAwJoJCIDjCyoAjrfKaikAzuLTmQABAgQIEBiogAB4oIUxLQIECBAgQIAAAQIECBAgQIDAmgkIgOMLKgCOt8pqKQDO4tOZAAECBAgQGKiAAHighTEtAgQIECBAgAABAgQIECBAgMCaCQiA4wsqAI63ymopAM7i05kAAQIECBAYqIAAeKCFMS0CBAgQIECAAAECBAgQIECAwJoJCIDjCyoAjrfKaikAzuLTmQABAgQIEBiogAB4oIUxLQIECBAgQIAAAQIECBAgQIDAmgkIgOMLKgCOt8pqKQDO4tOZAAECBAgQGKiAAHighTEtAgQIECBAgAABAgQIECBAgMCaCQiA4wsqAI63ymopAM7i05kAAQIECBAYqIAAeKCFMS0CBAgQIECAAAECBAgQIECAwJoJCIDjCyoAjrfKaikAXpzv1VdfXbzzSe55yimnnOQZeDwBAgQIENhaAQHw1voanQABAgQIECBAgAABAgQIECBAYFNAABz/JgiA462yWgqA0/lePvFK+Nijnwuf/MLx8PtPPp0+wEnucfHut4S/8I5zw09e9K5w+mmnnuTZeDwBAgQIENgaAQHw1rgalQABAgQIECBAgAABAgQIECBAYFpAABz/RgiA462yWgqA0/i++fKJ8Ld+85Gw6/VvCLvOOjOccdopodwIXG6oXZV/vnTi1fC1518Izz3zTPhnV14Szjr9tDQErQkQIECAwAoICIBXoEimSIAAAQIECBAgQIAAAQIECBBYAwEBcHwRBcDxVlktBcDxfOWRz//37302PP7cifDKqaeFb7z8SnjplVeL8LcMgVfnn2ecekrYdXqx8/eVV8IFrzs1/G9/7t0ba/CHAAECBAisk4AAeJ2qaS0ECBAgQIAAAQIECBAgQIAAgeEKCIDjayMAjrfKaikAjuc7ceJE+Kl//XvhdW9+S/h6Ef6uUujbFlLvOv2UcNrzz4V/8kMXh1NPdRR0/JugJQECBAisgoAAeBWqZI4ECBAgQIAAAQIECBAgQIAAgdUXEADH11AAHG+V1VIAHMdXhr2vFDtm//t/+WDYde63hOIU5VDumS3+sbL/PKPY9fvM8S+FX/vrl20EwHYBx70LWhEgQIDAaggIgFejTmZJgAABAgQIECBAgAABAgQIEFh1AQFwfAUFwPFWWS0FwHF8ZQBc7gD+a0UAfPY5563csc9dx1S/8JWnwq8WAfBpp50mAI57FbQiQIAAgRUREACvSKFMkwABAgQIECBAgAABAgQIECCw4gIC4PgCCoDjrbJaCoDj+KoA+K/+yu+E1xQB8Lr8eb4IgP/Vj/9FAfC6FNQ6CBAgQGAsIAD2MhAgQIAAAQIECBAgQIAAAQIECGyHgAA4XlkAHG+V1VIAHMdXBcAf+OX/sLkDuOiWcvxzecNuceJyeKXo1NevaldsOA6vlH0Sn5PavtwB/PGf+EsC4LjXQCsCBAgQWCEBAfAKFctUCRAgQIAAAQIECBAgQIAAAQIrLCAAji+eADjeKqulADiOrwqAr/roA+Hst3xLkeKWlwAXcWvEP08t2r1Sa/eOXWeHt5x9+uaRy8Xfl/98qbhf+MvPvxS+/I0Xx+M2+8U+L6XdC09/ORz54OUC4LjXQCsCBAgQWCEBAfAKFctUCRAgQIAAAQIECBAgQIAAAQIrLCAAji+eADjeKqulADiOrwqAf+wjvx3OWmAH8GnFY84+47Twnje+JnzvW98Q3vOm14Qy4C1z4dNOPSU8//KJ8MjTz4VPffmZ8MTXXwgvnng1aYdx6s7fqv03ix3A//qa7xcAx70GWhEgQIDACgkIgFeoWKZKgAABAgQIECBAgAABAgQIEFhhAQFwfPEEwPFWWS0FwHF8VQD83/2Lfx9eU+wALv93uXO3759lsHuiOPO5bHfRm18bfuhdbwkXFP9841mnh7NPOzWcVu4AHv05UYz3XBECP13sAn74+NfDJ574SvhiuRt49JxyB/Hed745/N33vStqwkc//5Vw+8NfmDvP54sdwP/mb/yAADhKVSMCBAgQWCUBAfAqVctcCRAgQIAAAQIECBAgQIAAAQKrKyAAjq+dADjeKqulADiOrx4An/Xmc+eHv0W4W4a6Zcj7577l9eHK888Nf/5tbwjlHb/ln/Ie4PLPJAKezOP5l18Jv/3Fr4bffOJ4ePyrz2+EuOU45Xj73nlO+Lvf3R8C3/e5p6PC33Lcb/7pcQFw3CugFQECBAismIAAeMUKZroECBAgQIAAAQIECBAgQIAAgRUVEADHF04AHG+V1VIAHMdXBcA//P8ejb4D+NRiB/B3nvO68D+9951hT3H088uj3cDlxt96EFyFwRv3BJd/in+cXvT93f/2tXDo978Q/uS5F8Mpxc9eHd0ZvPdd54Sf+XPvbp34fU88Hf7Rpz8XdTdxeVdweQfwv/2pvXYAx70GWhEgQIDACgkIgFeoWKZKgAABAgQIECBAgAABAgQIEFhhAQFwfPEEwPFWWS0FwHF8VQD8/iIAjtkBXB77/L5zd4UP/tnd4bvOfX340298M3zlhRfDO974unBWcfxzccVvsas3hFfKx5e572gr8DMvvBQ++5Vnwree8/rizuDTw+8++bXwLx77k/CFIgSuHzddHif9M9/z7qnJlzuG/9F/+tzcY5/r45Q7gD8hAI57CbQiQIAAgZUSEACvVLlMlgABAgQIECBAgAABAgQIECCwsgIC4PjSCYDjrbJaCoDj+KoA+If++X0bAfC8P+e//uxw9XveFn743eeGF0+8Ej72+5/d2AH8N9/37eH3vng8/MGXvxaufM+fCW/ddfZGCFyFsn/ytefCxx75bLj4bW8OV+55e3ihuBf4Vz7zpXDf546HL5V3Atf+lCHwhy791o2/KcPf2z712XnTmvl5GQD/5t/cZwdwspwOBAgQIDB0AQHw0CtkfgQIECBAgAABAgQIECBAgACB9RAQAMfXUQAcb5XVUgAcx1cFwPt+8TfDmW96y9w7gH/igt3hR77tW8LbXndW+NLXnw8/d/TT4YzTTgv/+EcuDb/66BPhI488Ea65+Pzw/iLkffNrz9rYBFweC/37RTB8y2//Qfjut70xHPze7wivPfOM8Jk/fS786h/+t3C0uNu33Flc38H7/uJu4e867/Ub4W/975vtuv73i199Otz30z8kAI57DbQiQIAAgRUSEACvULFMlQABAgQIECBAgAABAgQIECCwwgIC4PjiCYDjrbJaCoDj+KoA+K8c+rdRO4D/xne8NfzYe3aHc15zVvjD418NNz7weDhRPOof/MBFxY7gV8M//89/HL78zHPhmve+O/zgt+0ujoM+JRTX/oZP/NcvhX/w0B+H953zmvCz3/eecO6u14bPfu0b4Vce/Xz4xBe+GjfZhFblDuB/d+CHBcAJZpoSIECAwGoICIBXo05mSYAAAQIECBAgQIAAAQIECBBYdQEBcHwFBcDxVlktBcBxfFUA/IN33RsVAF/0prPDXy+OgP7+b31bePobL4RfeuzJ8DtfOB7+7K4zwlUXvjO86bVnh2NPPxMueeubw+7iGOjyz/1/9MXwq5/5YvjSS6eEH9vz1vDj37E7nFqkwr9W7Bi+93N/Gj777PQR0HEz729VBsC/dd2VAuBlYBqDAAECBAYlIAAeVDlMhgABAgQIECBAgAABAgQIECCwtgIC4PjSCoDjrbJaCoDj+KoA+Ip/9htRAXA56uXf8rpw7fu+Nbz7nDeEzxfHQP9Scezzv/vM58P3vePc8D9+957wzje8Npx49ZXw/Esnwh8VYfCh3zu20e7HL9kT/toFbw9vLI5//k9/8lS48/f+KPzhN8qbgpf/pwyA7/+ff0QAvHxaIxIgQIDASRYQAOcU4PFw5M77w5PNIXZfEa6/6oKOgY+HBx54Olx+edfPc+ZT9H38SLjz/ifDrguvDvsvPzdzMN13nsAj4bZLrw0fmbvwa8LdD30ovLdq98ht4dJru3pdFm6+945wlddxrqoGBAgQIECAAAECBAgQWHcBAXB8hQXA8VZZLQXAcXxVAPz9d/56dAB8dnGp759/81nhb192UXj7618b/rC4y/ejv//Z8MnPfTmcWdwH/LpTToRTXnklfOPVU8IzL54Ip59xetj77X8m/NR3vTuc99ozw8NPPh1+4ZP/JRwrwt8Tp5Q3BC//TxkA//b1PyoAXj6tEQkQIEDgJAsIgBcrwPEHDod7Hnu2t/PuK64PUznw8QfC4XseC8/2BsSLzWfcSwCcCbjTuy8WAB8/ckO48sMPduAJgHf6W2X9BAgQIECAAAECBAgQqAQEwPHvggA43iqrpQA4jq8KgP/y//Ovw1nnFL/m/+qrIRT39nb987TwanHn7ynhtBefD+9/93nhxy54R7h497nhqW+8GP7NsS+GBz77pfCFr349nHj55fD6174mvKPYDfwDe/5M+IF3nRfedPYZ4ZOffTL86uN/En7nya+FU888K5xWTLO8Q3jec1N//s2vHA//39/+MQFw3GugFQECBAiskIAAeIFiVUFu0XUm5C3+7vEjd4ZiE27503DF9VeF8V7f7QiAF1iOLgTiBI6HIzdcGcqc95q7HwofGm//DeGR2y4N12E1vNoAACAASURBVH5E0BvnqBUBAgQIECBAgAABAgR2roAAOL72AuB4q6yWAuA4vnoAfOabzukNf6sQ9tQiBH6lCIFffu7r4fJ3nhv+h4vfHb6zuPP3dcXRzn/y7Avhvzz99fDVF17auAP4grfsCm85+8zwtee/Gf5jcVfwRx8+Fh5/9uVw6hlnhlOKsPnVnrA5NfStt3/xq18RAMe9AloRIECAwIoJCIDTC1bt/u07ZrkKgacCYgFwOrYegxGodvledvO94Y6p85yrYLhxLPRgZm4iBAgQIECAAAECBAgQIDAUAQFwfCUEwPFWWS0FwHF8VQD8F//Jvwpnvnn+DuBmKHv6yy+Gt551anjveW8I318c8/xt574pvPjKq+HFE6+E15xe7Bd+5UT4g+LI5wf+6xfDY195Njz9cjGvM85a+o7f5rxeLI6A/p3/5a/aARz3GmhFgAABAiskIABOL1ZMANwcte3I6CpA3vzZ64vdwt8RPjO+U3hXuPDq/WHzGt/i3uDD94TZE6cbO4zLpi1HQG+G0eV47w/hE9PjzO5gru41rj8/3UiPNRM4fiTccOWHw4OX3RzuveOqMH2d7+jY6GvuDg/VtwWvGYHlECBAgAABAgQIECBAgEC+gAA43lAAHG+V1VIAHMdXBcCXlQHwG+N2AFdha/345leefy782be8PnzbOa8vgt9TwymnFvuEiyD4a998MXzm+DPhiedeDKedefbGDuOy38vF7t/ioOmoHceL7AR+8WtfCQ8KgONeAq0IECBAYKUEBMALlKt2BHRxBnS4fuqi3/bxYgLg3bufDE9uHB1d/Nl1Ybh6/+Xh3PqzWoduBLWdAXDXOptBrwB4gTdizbt0H/28sfBHbguXXvuRUO4Mvv4zVxZHQU84ZncLrzmV5REgQIAAAQIECBAgQIBAr4AAOP4FEQDHW2W1FADH8VUB8F/4x78aznzTW+I6NVqdWiS5J4odv+Vu33FYuxHvFvcJb9wpfGo49bTTwqlFwyIT3pY/L3716fDJ//Wv2QG8LdoeQoAAAQLbKSAAXky7LdDdGKkKbtuG7TgCejLW7K7b6ijp2eOmq6C2fOTVYf/mVuGeHcAbk2vfVRwZYi8mpdfKC4wC3iLhbdn9W+xPP3JDuLK8GLjrT0e/lXexAAIECBAgQIAAAQIECBBIFhAAx5MJgOOtsloKgOP4qgD4e++4J3kH8CI7c8sdwNvRr9wB/B9vuFoAHPcaaEWAAAECKyQgAM4pVtfRzJtjzhyvPCcA7rtTuG2WrUdR9+wAnhl/1DZ2F3OOlL6rKjBn92+xrEduu3Rz12/LEdDVz+wEXtX6mzcBAgQIECBAgAABAgSWKyAAjvcUAMdbZbUUAMfxVQHwpbf/y3BWsQO43KA72rub/M/TNs90nulX7gQ+UW4ELn6aM35K/28WO4AfOvjXBcBxr4FWBAgQILBCAgLgJRar5bjmqRB4TgA8ex9v29xmQ+e4HcAtd/p2zGeJIoZadYHeu39jFje6H9gu4BgsbQgQIECAAAECBAgQILD2AgLg+BILgOOtsloKgOP4qgD4e/6vX1m7HcCf+rs/LgCOew20IkCAAIEVEhAAb02xxsc614+EXigA7t9lXM5eALw1NTTq5HjnxXfwVjuIrwl3P/Sh8F6oBAgQIECAAAECBAgQILCjBQTA8eUXAMdbZbUUAMfxVQHwD/zCx8MLZ71223bobvVO4Led/kr4tZ96vwA47jXQigABAgRWSEAAnFqs0d27fXf9bgxZ3dG7O1xx/VXhgvKvFgiAqzuAq1nWdwmnHQFtB3BqpbWvwtvLws333hGuGl0zneYiAE7z0poAAQIECBAgQIAAAQLrLSAAjq+vADjeKqulADiOrwyAX3nllfDh33o4HHn8C+GU08+I6zjgVq++/FK46oJ3hJt/8JJw6qmnFtcOb5xN7Q8BAgQIEFgLAQFwahknO3J7j2yuwt6sHcB9YfNkHnYAp9ZQ+ziBmOObR21Cxw7f7COk42aqFQECBAgQIECAAAECBAishoAAOL5OAuB4q6yWAuB4vhMnToQXXno5/JU7fjk8+/Kr4YxdbwihCILL4LQMiFfln6EIfl965k/D6055NfzWz/yN8Jozz9gIgP0hQIAAAQLrJCAAXqCajx8Jd97/5GbH3VeE66/a2N87+VO7C3gqnE3eAVztIm7u3q3+fvORAuAFaqjLfIFHbguXXvuREK65Ozz0oe7Dmx+57dJQNpttV+3+LX/0UOgZYv5ctCBAgAABAgQIECBAgACBtRAQAMeXUQAcb5XVUgAcz1cdA/3SyyfCLz74n8Pv/tEXwuNfOh4/wEBaXvDWc8P3ffs7wk9f9l3hjNNPc/zzQOpiGgQIECCwXAEB8GKe4zt++7o3w+FaMFx2q4Lbaqy2HcXNI6BbH1d/ziicrofCm2PEHgHdFTov5qTX6gocP3JDuPLDD4b59/9Wu4Db1zq//+oamTkBAgQIECBAgAABAgQIpAkIgOO9BMDxVlktBcBpfOUx0OX/lWFw9X9pI5z81uVO5er/yp2/dv+e/JqYAQECBAgsX0AAnGM6OYZ5epSWsHXUYCo4HgW3fQFw2a0tBN4IeC98LBy+57HwbP2YaQFwTkH1rQlUAXDs7t3xTuDxGDl3BysFAQIECBAgQIAAAQIECKyjgAA4vqoC4HirrJYC4HS+evhb/v+r9qceALv3d9WqZ74ECBAgECsgAI6V0o4AAQIECBAgQIAAAQIECBAgQCBHQAAcrycAjrfKaikAXpxvFcPfarWC38XrricBAgQIrIaAAHg16mSWBAgQIECAAAECBAgQIECAAIFVFxAAx1dQABxvldVSAJzFpzMBAgQIECAwUAEB8EALY1oECBAgQIAAAQIECBAgQIAAgTUTEADHF1QAHG+V1VIAnMWnMwECBAgQIDBQAQHwQAtjWgQIECBAgAABAgQIECBAgACBNRMQAMcXVAAcb5XVUgCcxaczAQIECBAgMFABAfBAC2NaBAgQIECAAAECBAgQIECAAIE1ExAAxxdUABxvldVSAJzFpzMBAgQIECAwUAEB8EALY1oECBAgQIAAAQIECBAgQIAAgTUTEADHF1QAHG+V1VIAnMWnMwECBAgQIDBQAQHwQAtjWgQIECBAgAABAgQIECBAgACBNRMQAMcXVAAcb5XVUgCcxaczAQIECBAgMFABAfBAC2NaBAgQIECAAAECBAgQIECAAIE1ExAAxxdUABxvldVSAJzFpzMBAgQIECAwUAEB8EALY1oECBAgQIAAAQIECBAgQIAAgTUTEADHF1QAHG+V1VIAnMWnMwECBAgQIDBQAQHwQAtjWgQIECBAgAABAgQIECBAgACBNRMQAMcXVAAcb5XVUgCcxaczAQIECBAgMFABAfBAC2NaBAgQIECAAAECBAgQIECAAIE1ExAAxxdUABxvldVSAJzFpzMBAgQIECAwUAEB8EALY1oECBAgQIAAAQIECBAgQIAAgTUTEADHF1QAHG+V1VIAnMWnMwECBAgQIDBQAQHwQAtjWgQIECBAgAABAgQIECBAgACBNRMQAMcXVAAcb5XVUgCcxaczAQIECBAgMFABAfBAC2NaBAgQIECAAAECBAgQIECAAIE1ExAAxxdUABxvldVSAJzFl9S5/A/R/hAgQIAAgZ0mcPHFF5+UJQuATwq7hxIgQIAAAQIECBAgQIAAAQIEdpyAADi+5ALgeKuslgLgLL6kzgLgJC6NCRAgQGBNBATAa1JIyyBAgAABAgQIECBAgAABAgQIEGgVEADHvxgC4HirrJYC4Cw+nQkQIECAAIGBCtgBPNDCmBYBAgQIECBAgAABAgQIECBAYM0EBMDxBRUAx1tltRQAZ/HpTIAAAQIECAxUQAA80MKYFgECBAgQIECAAAECBAgQIEBgzQQEwPEFFQDHW2W1FABn8elMgAABAgQIDFRAADzQwpgWAQIECBAgQIAAAQIECBAgQGDNBATA8QUVAMdbZbUUAGfx6UyAAAECBAgMVEAAPNDCmBYBAgQIECBAgAABAgQIECBAYM0EBMDxBRUAx1tltRQAZ/HpTIAAAQIECAxUQAA80MKYFgECBAgQIECAAAECBAgQIEBgzQQEwPEFFQDHW2W1FABn8elMgAABAgQIDFRAADzQwpgWAQIECBAgQIAAAQIECBAgQGDNBATA8QUVAMdbZbUUAGfx6UyAAAECBAgMVEAAPNDCmBYBAgQIECBAgAABAgQIECBAYM0EBMDxBRUAx1tltRQAZ/HpTIAAAQIECAxUQAA80MKYFgECBAgQIECAAAECBAgQIEBgzQQEwPEFFQDHW2W1FABn8elMgAABAgQIDFRAADzQwpgWAQIECBAgQIAAAQIECBAgQGDNBATA8QUVAMdbZbUUAGfx6UyAAAECBAgMVEAAPNDCmBYBAgQIECBAgAABAgQIECBAYM0EBMDxBRUAx1tltRQAZ/HpTIAAAQIECAxUQAA80MKYFgECBAgQIECAAAECBAgQIEBgzQQEwPEFFQDHW2W1FABn8elMgAABAgQIDFRAADzQwpgWAQIECBAgQIAAAQIECBAgQGDNBATA8QUVAMdbZbUUAGfx6UyAAAECBAgMVEAAPNDCmBYBAgQIECBAgAABAgQIECBAYM0EBMDxBRUAx1tltRQAZ/HpTIAAAQIECAxUQAA80MKYFgECBAgQIECAAAECBAgQIEBgzQQEwPEFFQDHW2W1FABn8elMgAABAgQIDFRAALxIYR4PR+68Pzy568Jw9f7Lw7mLDJHU53h44PA94bFnd4crrr8qXJDUt964GOeBp8Pll9dGePxIuPP+J8OuC68O+y/f+pV0Tn00j76l7b7i+nDV4otvDN1isbDrenY8fuSGcOWHH5xa3GU33xvuuKrjPXnktnDptR+ptb8m3P3Qh8J7u3hS2x8/Em648sOhPqPe+fSVJfXZtbE2Xd7dv7ahPns9X1WrIkCAAAECBAgQIEBghQQEwPHFEgDHW2W1/P/Zuxc4q8p6/+O/geE+IHccr6gpjoJZakpGaIliiZfRNDhd5KRYGmnR7WQdDpWd/qWmUVlk0e1AmpGKFxRLkYpjBypFHcm8QiAwyG24DMww/2etvdfea6+91t7Ps549M2vv/Znz74/u+T1rPev9rIHXyy+/5yEAtuJjMAIIIIAAAggkVIAAOM7ClGEA3LxcFixqkpb6iTLDn6KWUQDsrlQpQvcoizivQoWOWX3LqZKT5fqfc/xsWTJ3Ss5ffIiuHy+zl8yVYGZsWh8WRmemFDKfQstieu+ca2WC4yLhdsQEuvPeFfqq8lgIIIAAAggggAACCCBQZgIEwPoLRgCsb2VVSQBsxcdgBBBAAAEEEEioAAFwnIWpoAA4zuN3xphiQbQX2jr3tg2BCYALr2Am5AyEt74O3JzO28znufWZsDMY0MauD4auq+WWU6eL03M8df5KmRXZaux7XNN75wz1d0THCIC7896d8TPLNRFAAAEEEEAAAQQQQACBGAIEwPpoBMD6VlaVBMBWfAxGAAEEEEAAgYQKEADHWRgC4DhqBccUC4DdwWl39U9W20ETABdYimZZPHOyzFkR3rkrXojpC3W9oDc/hA2/Vunq1WN4YfXU+bJSIwE2vbcL5d96evxUmaoi54UrzAPg7rx3yX9euSACCCCAAAIIIIAAAgggEFOAAFgfjgBY38qqkgDYio/BCCCAAAIIIJBQAQLgOAtTIAAOOcu24Pm6IfX54WbUGcDe58FnyD0ruHn5AlnU1JJTlJlToeBVa24qll08T5ZtqJOGxnNFHnXOKs7eSjuo1QqA1XW9OQW3spYSWHjT9ncbpz8Lfw4vkHaefZp05xHKcd7i8DFeV21UwJn+fiYA9kLe8Hpv6+Zsx7BpffB+Nk9qeu/UvbzgNvUMkg7ITQPg7ry3jRljEUAAAQQQQAABBBBAAIHSChAA63sSAOtbWVUSAFvxMRgBBBBAAAEEEipAABxnYcID4LCgNXP1vG2LowLL9IicgDMkAA4JKXOfJBtKmgfAJnPzAuAoR81wVDcA9rqA/Z6lslCPkAqzI54lL3SuxAC4yM+D1w2b6bgtEtDmdega1ufcrz4dvmbnmLMVddEfZcN7h16vcJAbPYXuvHdRGAoQQAABBBBAAAEEEEAAgS4TIADWpyYA1reyqiQAtuJjMAIIIIAAAggkVIAAOM7ChAXAUWGgF6bmBqHZUDYQkPrCzGzncH4A7AWV+d3F2W2Sc74Xte1xSPBqNjd/aOp/Fl+InBechphrB8Cdb6E2mJaJM6bImMw0s8+i3dEc57VK/JiQ8DNkS+icxwgGxqb16QB5/OzZMnrOHPe837yv4BnDUY6m9w69TswAuDvvnfj3igkigAACCCCAAAIIIIBANQkQAOuvNgGwvpVVJQGwFR+DEUAAAQQQQCChAgTAcRbGJAAOu354KJyp9MLaTJdr1BbQ4XP3Atx4AbDp3LIBcF4YHbldc8i8LQLgQitoYpHdyjpsO+f0muuE2XFeqTIYE3qGrWmwaVrvdRC7PsFzib0wVn3H3Z55eGFF03uHXo0AuAxeVaaIAAIIIIAAAggggAACCRYgANZfHAJgfSurSgJgKz4GI4AAAggggEBCBQiA4yxM+BbQYdsHh5//W+AMYXc6wcBXJwDO37Y5XgBsOjf/GcCB4DSq6ziMvKQBcByLIttee3PO28o7zvtTbmOyQevU+Stl1jjf/E1DVdP6TAAcDH+9OQS2Vs4JjLPzdOddv1hmTp4jK6I6hvO2tw5bpwIBcHfeu9xeKeaLAAIIIIAAAggggAACVStAAKy/9ATA+lZWlQTA8fk2btwozc3Nsnfv3vgXYSQCCCCAAAIIuAJ9+/aVUaNGyfDhRbrdNL0IgDWhcsqiQ9LoM2T92wrrhqzelsphAXDxwLJzA+Dsds+RnbOdEgCH2ZXCIrt1duE3Irg9dJz3p4zGeKFoXvet9wymZ9sa1hcLjNVfllg8c7LMWTFV5q+cJeMKhbDjDO8dukwxA+DOvncZvVJMFQEEEEAAAQQQQAABBKpbgABYf/0JgPWtrCoJgM352traZM2aNdKjRw8ZMmSI9O/f3/wijEAAAQQQQACBHIFdu3bJm2++6X42ZswYqa2ttRIiAI7DVyzAda4ZEkpmtg8uNr54B3AwaPafTWuy7bHkdd6azq2LO4BDtpUujYVOl3Wcd6WMx3hhasEzdgtvidy8eKZMnrPCt0WzYb1pAFyQ2/DeodeKuQV0MKgOXDvfKezmce9dxu8gU0cAAQQQQAABBBBAAIGKEyAA1l9SAmB9K6tKAmBzvueee04GDRokQ4cOdf/jdM+ePc0vwggEEEAAAQQQyBFob2+X/fv3y6ZNm2TPnj1y4oknWgkRAMfhKxaSBq8ZrDc9ZzcYTha6fzZ4jtcBbDq3rgyAvS7dbPexurssnrdMNoRuzWxm4QXJ/jA9zttRCWO8QFKmzpeVOXs+5z9d6NnAbpkXWOZu32xWX2D7afcWRbZ1DkzX7N5hKxk/hO3Oe1fCO8kzIIAAAggggAACCCCAQGUIEADrryMBsL6VVSUBsBmfs+2z0500evRo6d27t9sFXFNTY3YRqhFAAAEEEEAgT6Cjo0OcEHjfvn3yyiuvWG8HTQAc5yULCR297Y4lZItgr2vVF1J6Xboi/jDTCbSWy4JFTdKi/jEb4EYEwMGxXhiafqR4AbAzhQWyqMmdgTQ0+s71DZ1bFwXAvntLppPaedCwUNj/eQrDxMKpD4bAGZOce8d5d8pgjNf5qxH+uk8TcU6vF3iq9l9ZMneKZDatL1F9NmAWlVMHziaOYja9d9514gfAxk6lvHcZvHZMEQEEEEAAAQQQQAABBKpDgABYf50JgPWtrCoJgM34nO7fkSNHut2/dP6a2VGNAAIIIICAjoBz1ILzl602b95s1QVMAKyjHawJ7zqNPv/XGR8IU9UnBetzOlrztycufK/0fP1hpT9AdWbT0CjTJqhILm8L6NRY/bmVNgAuuhohnb4lsyj23HnhflT4XPQpElyQPie32AwDoW4m7M0bl9v96327dPXqirpBdfrmpvfOfSSLAFhdqDvvXWxJ+T4CCCCAAAIIIIAAAggg0BUCBMD6ygTA+lZWlQTAZnyrVq2SsWPHut2/dP6a2VGNAAIIIICAjoDTCex0ATsB7imnnKIzJLSGADgOXYFth71uX/9lQ7cnTheE1OdvQRx+Pm1Y8OkGuw1NqS7iwH2znb3q3l44HBEAu7PTmltXBcD5AbqfuCQW3gXD1jC087cCA+BMh2yRn4uwc4Hzxk6V+StnybioS1nXG3T+Budgeu/MeLsA2L1Md947zm93jEEAAQQQQAABBBBAAAEESihAAKyPSQCsb2VVSQBsxucEwG9961vds3/5QgABBBBAAIHOEXC6gJ9++mkC4M7h5aoIIIAAAggggAACCCCAAAIIIIAAAiUUIADWxyQA1reyqiQANuMjADbzohoBBBBAAIE4AgTAcdQYgwACCCCAAAIIIIAAAggggAACCCDQHQIEwPrqBMD6VlaVBMBmfATAZl5UI4AAAgggEEeAADiOGmMQQAABBBBAAAEEEEAAAQQQQAABBLpDgABYX50AWN/KqpIA2IyPANjMi2oEEEAAAQTiCBAAx1FjDAIIIIAAAggggAACCCCAAAIIIIBAdwgQAOurEwDrW1lVEgCb8REAm3lRjQACCCCAQBwBAuA4aoxBAAEEEEAAAQQQQAABBBBAAAEEEOgOAQJgfXUCYH0rq0oCYDM+AmAzL6oRQAABBBCII0AAHEeNMQgggAACCCCAAAIIIIAAAggggAAC3SFAAKyvTgCsb2VVSQBsxkcAbOZFNQIIIIAAAnEECIDjqDEGAQQQQAABBBBAAAEEEEAAAQQQQKA7BAiA9dUJgPWtrCoJgM34CIDNvKhGAAEEEEAgjgABcBw1xiCAAAIIIIAAAggggAACCCCAAAIIdIcAAbC+OgGwvpVVJQGwGR8BsJkX1QgggAACCMQRIACOo8YYBBBAAAEEEEAAAQQQQAABBBBAAIHuECAA1lcnANa3sqokADbjixcAr5HF85bJhuCt6ifKjCljzCaQoOo1i+fJsg110tA4TSYMt5lYwKeuQRqnTRCrS9pMh7EIIIAAAt0uQADc7UvABBBAAAEEEEAAAQQQQAABBBBAAAEENAUIgDWhVBkBsL6VVSUBsBmfaQDcvHyBLGpqKXiT+okzpBxz4NIEwM2yfMEiySEq82Dc7I2iGgEEEEAgTIAAmPcCAQQQQAABBBBAAAEEEEAAAQQQQKBcBAiA9VeKAFjfyqqSANiMzygAbl4uCxY1iRP/hoW8qQDVuX+9TJwxRcqtF7g0AbDX/VueBmZvD9UIIIAAAroCBMC6UtQhgAACCCCAAAIIIIAAAggggAACCHS3AAGw/goQAOtbWVUSAJvxmQTAXvdvXUOjTIvYI9kLgcuxC7ikATDbPpu9iFQjgAACFS5AAFzhC8zjIYAAAggggAACCCCAAAIIIIAAAhUkQACsv5gEwPpWVpUEwGZ8pQ6AC97d10Hs1UUHxSFbKbuD8jtrU8H0QNV1fJz8I3M2ce5Zvtnu5NSdw0JsfwDc0OTf6lrvXODw7bED812zWOal2qQzX2EGOs8Ubq3vVvhNyT3H2PVqaEp1gIdtaa25tlnjc0Uezd0qO/Jd0DLznjvlrQ6pTnejO6+MdzZ1wCZqa27NZzH7SaMaAQSqXYAAuNrfAJ4fAQQQQAABBBBAAAEEEEAAAQQQKB8BAmD9tSIA1reyqiQANuMzCYDFH4wZnmsbDGBzZhm8VkgAl/tUuYGsF5bW12+QDV62munAjQpE80NgL5ysrxd1neA5x8VD4MIBcPQ83GcLGBR+pog1NnSLfFMirlOXgskLgE3WtmCtBI1NzLIBcM57kH7I+omNMnhV4Gxm9b3gXwQweRaznzSqEUCg2gUIgKv9DeD5EUAAAQQQQAABBBBAAAEEEEAAgfIRIADWXysCYH0rq0oCYDM+owBYXTo85HSTNGmcNkGGh90+08EZ7N7NBnz+7k8vhMvv0s12pfq/l51Tfkib/Z7v3pmAM6pL2P95do6Ftr7OPnZ6jgGPyDn6wlbdZ4paYVO38Ov4Qld/KO3vwg393Gxt1QsjDY3TJLWTePg9zcz8YbFvLv55+9fE+zzss7wu8/D31OwnjWoEEKh2AQLgan8DeH4EEEAAAQQQQAABBBBAAAEEEECgfAQIgPXXigBY38qqkgDYjM80AE5dvXBnZnAr38Jn66YDU82O4rBziKPPJvbmGR0M+0PXyADVCwu15hgWAEfPI8W5PLW1si+M1Dlv2WSlta8XMhfvPplA1udgurb6xqZmUSGt95cGgu+A93k2LDZ9FhN/ahFAAAECYN4BBBBAAAEEEEAAAQQQQAABBBBAAIFyESAA1l8pAmB9K6tKAmAzvngBcOAeBc9MLbKNr3epQh3EIYFzWLds/hmy4d24UUKRAaD3fLED4GLzyD2/doyaoBe2Rp+RrLPO+fZFu5jTYXdoXZ6D+drqG5uaRQXG+bYpuWAAbP4sOitADQIIIOAJEADzLiCAAAIIIIAAAggggAACCCCAAAIIlIsAAbD+ShEA61tZVRIAm/GVJAD23TLTJZoJdLPbNheemX8L4eJhXGUGwNku1XgBsJlb6HoYBcDma1v6ANgziwp6dQNg82cx+0mjGgEEql2AALja3wCeHwEEEEAAAQQQQAABBBBAAAEEECgfAQJg/bUiANa3sqokADbj0w+Ai3VkeveN6qwMnhEbPU9vm2Cvwt8FW2gL6GrvADZ1sw+Ao8LVYmubvyV3ZhvsTJd1sfcteG/bANj8Wcx+0qhGAIFqFyAArvY3gOdHAAEEEEAAAQQQQAABBBBAAAEEykeAAFh/rQiA9a2sKgmAzfj0FMflpgAAIABJREFUA+CoM1YD9ws5Q9YLJvW2My4U/GXnoNcBXOAc2ZBtnfW7UwsZl/YMYD0zZz7mbqFPEesMYBHdeeobxz0DOPgXDXQ7gJXg4nmybIP+s5j9pFGNAALVLkAAXO1vAM+PAAIIIIAAAggggAACCCCAAAIIlI8AAbD+WhEA61tZVRIAm/HpB8BOxrhY5jkJmfMVdh6u7yzgnDNkfeOCQWFmy+hg56cEu0Rzt+jVC4CzZ+mqCcvEGVPEOV9XfSrLFyySppbcsE8/nCxkHB7EZp4z+FwRZuZbQHs++m7hT+HbRtq/xlFrb7S2Xsiq0wHsX7tAfaiZbQdw7vtd/D01+zmjGgEEECAA5h1AAAEEEEAAAQQQQAABBBBAAAEEECgXAQJg/ZUiANa3sqokADbjMwqAneh0+QJZ5CSnhb5CwuHg9sS5w3O7NgvXpkf67lE4LC1wLm7mnOLUNTszAM5ePwIuMBfzADjbwWq6Nnn1voA19FqB9TVfW70A2MysBAFw5h2IEtTfxtzsp5BqBBCoBgEC4GpYZZ4RAQQQQAABBBBAAAEEEEAAAQQQqAwBAmD9dSQA1reyqiQANuMzDYBTV48KVUOCPf90/F2k3udhncTqe2Ghotv129AkCxY1SYsvMNUJS/OuFxlS64eT4dJFzq4NMQjbPlnnmcLub+JW+E3J7bh2O6gbB8sqxz5szTTXNlbIrmVWmgDYNdF8FrOfNKoRQKDaBQiAq/0N4PkRQAABBBBAAAEEEEAAAQQQQACB8hEgANZfKwJgfSurSgJgM754AbDZPaiuEIF0MJqzvXeFPBqPgQACCHS2AAFwZwtzfQQQQAABBBBAAAEEEEAAAQQQQACBUgkQAOtLEgDrW1lVEgCb8REAm3lVfHVm++fgdsfZjuCwjuWKd+EBEUAAAUsBAmBLQIYjgAACCCCAAAIIIIAAAggggAACCHSZAAGwPjUBsL6VVSUBsBkfAbCZV+VXFzgz2Xn4iC27K9+FJ0QAAQTsBAiA7fwYjQACCCCAAAIIIIAAAggggAACCCDQdQIEwPrWBMD6VlaVBMBmfATAZl7VUh12ljCdv9Wy+jwnAgh0hgABcGeock0EEEAAAQQQQAABBBBAAAEEEEAAgc4QIADWVyUA1reyqiQANuMjADbzohoBBBBAAIE4AgTAcdQYgwACCCCAAAIIIIAAAggggAACCCDQHQIEwPrqBMD6VlaVBMBmfATAZl5UI4AAAgggEEeAADiOGmMQQAABBBBAAAEEEEAAAQQQQAABBLpDgABYX50AWN/KqpIA2IyPANjMi2oEEEAAAQTiCBAAx1ErxZg1snjeMtlQ1yCN0ybI8FJcsuA1mmX5gkXS1FIvE2dMkTGx76eus3yLTJjgu8KaxTJv2Qapa2iUaRM6/0mipt68fIEsamqRgkdDdMtcQ8xi+5fHwObFM2XynBUydf5KmTUuYs6rb5FTpy+U8bOXyNwp3ffelIeo5izL3dSdv8j8lbPEeW1W33KqTF84XmYvmSvV8oqkfnZGZww0V54yBBBAAAEEEEAAAQSqSoAAWH+5CYD1rawqCYDN+AiAzbyoRgABBBBAII4AAXActVKMKcMAuHm5LFjUJC31E2XGFAJgrbcgykxrcPkWEQB309qVcwDcvFhmTp4jo31/aaAaA2CRZlk8c7LMGT1fVkb+7Yluer+4LQIIIIAAAggggAACCREgANZfCAJgfSurSgJgMz4CYDMvqhFAAAEEEIgjQAAcR60UYyooAC4FRwmukcgOYAJgOoBL8G5XwyXcsPfV2bJk7pTMjgjVGQCr1U4H+QU76KvhpeAZEUAAAQQQQAABBBCIECAA1n81CID1rawqCYDN+AiAzbyoRgABBBBAII4AAXActVKMIQAuhaL/GgTApRaNfz06gOPbVeXIkO5fx6FqA2CvC1hyA/GqfDd4aAQQQAABBBBAAAEEQgQIgPVfCwJgfSurSgJgM77nnntODj30UBk8eLDZQKoRQAABBBBAQFugublZNm7cKCeeeKL2mGDhs88+K2PHjo09vjoHFgiA0+fU+l0Knq8bUp9/Dm7UGcDe58FVyD0r2AtXQ+dU6FxdrbmJrFk8T5ZtqJOGxnNFHnXOKs7eqeCZvr4JWQfAmnN1b6mxRgXNJL3+4jzzNOnGo5M75cfPOgBOd0D6J5ffDZneKnfFVPe8VHHPi02PmOptn+vVBD8PPLbW/YpQhVwj+nzjwLwyl049S/bY5ALPKMFadZFCW0CnQ9YVvscI6zDNhq6zReaorYh9A0I7Uo2eO9wwdc/85/EHwONXpM6VTn3lnwscGRZ7z533Tti+N7pr6A+yNU3VE2r9DHXKTy8XRQABBBBAAAEEEEAg+QIEwPprRACsb2VVSQBsxuf8x+jt27fLscceKzU1NWaDqUYAAQQQQACBogIdHR3ywgsvyIgRI2T48OFF66MKCIDj0IUHwGGhYebqdQ3SOG1CZntU56zI5Qtyw9KcmeSc1RsSAHvbE0dOPxtOmgfAJnPzAuCoieiFpPEDYLO56q4RAfAKKbiFbWhYGRWqpd+NTIjn/Hs2HJ06daEs9MLfTOkSOW5eboDpfCs3lDW5X/TPuRfWhVaMD3RxhgSxueP84Wb2GWfPflXm+NNYd1AgCI0IgFPhaMT8c0y9sDLqWXPvZ/TckXyrVXY/XRYG5uGUe6Hu1Kmi1tcfXec/e5wAOPZ7Y7SGZqYZprzgOs6fM4xBAAEEEEAAAQQQQKAyBQiA9deVAFjfyqqSANicz+kCHjp0qNTX15sPZgQCCCCAAAIIFBRYt26d+5etbLp/nRsQAMd50cIC4KiuUC+gzA1CswFjICD1BbvZzuH8ADjVdSuS313szSPwvajzbEM6gM3m5g+A/c/iC2Zzwuxw74LBbGCI/5nN5mq2RlLlZwDr/GT4A9lsoBgINn2BW7beH976ukf9Han+8NX73PeZ2f2iniYdYOZ1pXrzy30WL4zN7w72ruMPqXMDan+gngl1/cFpWACc8YjqLpacoD4bFocF0cogcz+z5458Fwp0LRebi9/QPAB2ZhTvvTFbQ38AXMzUr5T2Df4FAp0fKmoQQAABBBBAAAEEEKhwAQJg/QUmANa3sqokADbnc84lXLNmjfTs2VMOOeQQGTRokPlFGIEAAggggAACOQI7duyQ9evXS3t7u4wZM0Zqa2uthAiA4/CZBMBh1w8PhTOVXvCY6RqO2gI6fO5eKJoTDmsHwKZzywbAeWG0t9VypwXApnM13LqZALjoD0d+oJu/va97ES8EzgRi2XA0t9M4Kpj0PvdCv/CANvsztFhmTp4jK4oGcFH3K/roeQVeIB0WckcHxvkhplYw6t49v/s2Mtz0guSiAbDZcxfa6lh/LgXOC47cAjo3+M5Y5AX5wfem8PPlr2E2AM5bwzxT/7WLvJ9mzFQjgAACCCCAAAIIIFBRAgTA+stJAKxvZVVJAByfzzufcO/evfEvwkgEEEAAAQQQcAX69u0ro0aNstr22U9JABznxQrfAtrryvVfMfz83wJnCLuDg4GvTgCcvxVyvADYdG7+M4AD5+EaBKjxtoCOO9fcNY88o9lg/nHeoqSO0Tq/NK/zs1jHY+55uOMyW0AHA+NgnacUDPJM7xetHbbFcvT5v8Hr5G9DrRuK53W95pkW2eLam4ov5NbvpA3f2lj/uVM3j7xfoe+FbI+sP++oYFX3vQl7DwqtoUk4nXvtQjZJ/dlnXggggAACCCCAAAIIdIUAAbC+MgGwvpVVJQGwFR+DEUAAAQQQQCChAgTAcRYmOngMC4FTd6iXiTOmyBj3n3WDS29L5bAAuMjZt+ounRsAZ7d7Tj1zyFm/BgFq5wbAuXPTWyMFaDD/OG9RUsd0bgDsBb5RgZ1ukKcbAEd0JAfwo8/Zjd56OWr9dAPgPOeoUL3oi5Kdo36Qmrqo/nOHT6L7AuCodQl+HtYBXDxY1+rCLnLOLwFw0ReXAgQQQAABBBBAAIEqFSAA1l94AmB9K6tKAmArPgYjgAACCCCAQEIFCIDjLEyxANe5ZkhAm9kKudj44h3AwRCzfuIMmZJKl1VuuUAWNbV0cgCcDbSTHwD7w3f/ehdaIxdSFixqkhaNLazjvEVJHdO5AXBwC+e4QZ5uABy8fjH1kHDQd05vMDD1b18dvQV0eAit3wGs/wymAXBWo/BzR6mVYwBstoZ0ABf7ieH7CCCAAAIIIIAAAgiYChAA64sRAOtbWVUSAFvxMRgBBBBAAAEEEipAABxnYYoFuMFrButNz64NBsKF7p8NNeN1AJvOrTu3gDafa/Rqh5gSAMuscRFikdsVm54BHDcALtUZwIV+/oMhc6HQORuglv4M4OB5t9Fzjh8A+69ZLFzP1hY/AzjkfYjcAjr/Ob3rSyaE78zO8bA1jBsAcwZwnD9ZGYMAAggggAACCCBQHQIEwPrrTACsb2VVSQBsxcdgBBBAAAEEEEioAAFwnIUpEBbmbPWcvvaaxTJv2QZnT2ZpnDZBhquPvS5d9aE0NPrOzvVCR1WTDXAjAuDgWG9r6fRt4wXApnPrzgDYcK4Z25CO4JA1ogN4pUEArNZi8UyZPGeFevsCoZ8X+Dnfmb1E5k5xfwJk8czJMmdF3ADY9H4RP+eZuYV02aZDbjVpWTJ3ivq59bYTDoaa3uepe4QFwLkmvm5bX3ex2o9ZTp2+0DdeXcybg/pHf7exc5/8cNQgrDR67gK/R4bNOV1uEkZnnsV3nrF6QJk5eY44b1TJA+DgO5pZ2+AaGpjmMOmH6HH+BGIMAggggAACCCCAAALlLEAArL96BMD6VlaVBMBWfAxGAAEEEEAAgYQKEADHWZjwDtzos2Wde+SfkVuw3hcWZ7eTDm67XGTu/q2LfcGyO5uGRpk2QQVx6eAzJyxW39efW/cGwM6zmM81yi06jM8xywTtIecex3mdEjYm3hbQqYeIPlNWfdMf7pUgADa7XzRywTkHgsLCtel75HWrjpfx41fICjfJ9H8FQueIMLXwPXOvYRK6mjx3AT255dTpstAfZKeLTeaSE/b6bjZ+6lSRhQtlRck6gIu8o96987b91utkzky9yPnACfuRZzoIIIAAAggggAACCHSpAAGwPjcBsL6VVSUBsBUfgxFAAAEEEEAgoQIEwHEWpsAWzF4nqf+yOWFu4H4h9f7zfFPVwQ7g1Kdhwacb5DY0pc6uDdw323WsBnvhcEQAnL5BqnPZ95U/t+4PgE3mGlXr7872P2+oGQFwpjM12+3qU/N1rXqfBrtXS9EBnLmj1v2K/JyHXCM3sM6ODwtOXQcV8rodq5mgO3cb4NE/P1VUg2/qKycMT39WoJvW3wmcmYlt6OpcyOC5owRTHvkd1EYBsPvbnK/j1yXymZYwAE49tm8tMksStobxOoBTf4lCZPaSueI2vPOFAAIIIIAAAggggAACGQECYP2XgQBY38qqkgDYio/BCCCAAAIIIJBQAQLghC4M00IAgTIXqJJzYNPBrUo709t7l/myWU8/ve7ibR1ufUEugAACCCCAAAIIIIBARQkQAOsvJwGwvpVVJQGwFR+DEUAAAQQQQCChAgTACV0YpoUAAmUuUCUBsFolt6P2VQJP94VNd1Xnd72X+evM9BFAAAEEEEAAAQQQKJEAAbA+JAGwvpVVJQGwFR+DEUAAAQQQQCChAgTACV0YpoUAAmUuUD0BsLd98+j5K2XWuDJfNqvpp9d89HxZWd0QVooMRgABBBBAAAEEEKhsAQJg/fUlANa3sqokALbiYzACCCCAAAIIJFSAADihC8O0EECgzAWqKAB2VsrtfBWZv3KWVGsGnDr7d3RVG5T5Dy3TRwABBBBAAAEEEOgCAQJgfWQCYH0rq0oCYCs+BiOAAAIIIIBAQgUIgBO6MEwLAQQQQAABBBBAAAEEEEAAAQQQqDABAmD9BSUA1reyqiQAtuJjMAIIIIAAAggkVIAAOKELw7QQQAABBBBAAAEEEEAAAQQQQACBChMgANZfUAJgfSurSgJgKz4GI4AAAggggEBCBQiAE7owTAsBBBBAAAEEEEAAAQQQQAABBBCoMAECYP0FJQDWt7KqJAC24mMwAggggAACCCRUgAA4oQvDtBBAAAEEEEAAAQQQQAABBBBAAIEKEyAA1l9QAmB9K6tKAuD4fB0dHfEHM7JbBGpqaozuyxobcXV7sen6dvuEmQACCHSqAAFwp/JycQQQQAABBBBAAAEEEEAAAQQQQACBtAABsP6rQACsb2VVSQBszre/7YB865HX5eHVm+VPL75pfgFGdIvAmccOlfPHjZDPn3eE9KrtUXAOB9ra5I177pKt//eUbHvu2W6ZLzc1Exh84lgZctrpcvBlV0iP2lqzwVQjgEBFChAAV+Sy8lAIIIAAAggggAACCCCAAAIIIIBA4gQIgPWXhABY38qqkgDYjG/PvnY54uY/Sd+6OhkyoK/06WnWUWp2N6pLKdDa3iHNO/dI684dsu4L75Z+vXuGXv5Aa6u8ct01Mlitce2AOqnp1UucTmCnu5RfE+zQ3i57tm2VHbt3y9F3/Fh69ulTyteHayGAQBkKEACX4aIxZQQQQAABBBBAAAEEEEAAAQQQQKAMBQiA9ReNAFjfyqqSAFifzwn/pv/2H/LYul3SVtNTtu1tFydU5Ks8BJywfli/WulxoE3ee9gAmX/pcW6o6/9y1njz978rNWvWSE/1zx27d4mobmC+ykBAdf32UKG9s1odx42REdd9Km99y+ApmCICCJRQgAC4hJhcCgEEEEAAAQQQQAABBBBAAAEEEEAgUoAAWP/lIADWt7KqJADW52tXHYYjvvak9Bo0VDbtUTGTk/06+SG/lpXD8L61MvjALlkz6wzp0SN3K2hnjV+c/hEZPrBOZMcOlrYMX/EedQNlW88ectR3f5C3vvo/7VQigEAlCBAAV8Iq8gwIIIAAAggggAACCCCAAAIIIIBA8gUIgPXXiABY38qqkgBYj8/pDD1w4IDUfvExqR00XNpo/NWDS2CV0wncum2ztH3zHDcg9LqAvTV+/vJLZJTa+lkOtJdh/MnfSJDanrJxZ4uccPeinPVN4KvIlBBAoJMFCIA7GZjLI4AAAggggAACCCCAAAIIIIAAAgi4AgTA+i8CAbC+lVUlAbAenxMOOt2hvb74e5G64WXV8Uoba0iO29Is+7/5XunZs2dOAOys8fOXN8qofn0Jf8u4vX3jnt0qAP5dzvrq/aRThQAClSRAAFxJq8mzIIAAAggggAACCCCAAAIIIIAAAskVIADWXxsCYH0rq0oCYD2+TAD8ORUAD1QBMF/lLbBTBcDfDg+An73sYhnVvx9be5fx1uYb9+6Rsb+5lwC4vH9KmT0C1gIEwNaEXAABBBBAAAEEEEAAAQQQQAABBBBAQEOAAFgDKV1CAKxvZVVJAKzHlwmAP0sHcEV0FDsdwDeHB8CrL7tIRvVVATC7KZdtCL5x9x4Z99v7CID1fnujCoGKFSAArtil5cEQQAABBBBAAAEEEEAAAQQQQACBRAkQAOsvBwGwvpVVJQGwHl8mAP5MugO4BN2R6vhZN2A74EyhwPXUkabSoYqcE2krInxNQrDqdADfGh4AP914oRzcr5+i7lAZcI39rzXqKj16qusckJr2A+HXc77v1KmtxjvU2cMluW+p5l+G19m0Z6+ctOh+AmC9396oQqBiBQiAK3ZpeTAEEEAAAQQQQAABBBBAAAEEEEAgUQIEwPrLQQCsb2VVSQCsx5cJgD+d7gDWGxZZ5WWgTsGw/j3lhJH9ZFRdrQzo3VN696yRna3t8srWffLCpr2yXf0zXyUWcDqAvxMdAI/s28c9G9hZd6tfvVDXfx2V/HccUGFwKa5vO78KHf+G6gA++XeLCYBL/GPD5RAoNwEC4HJbMeaLAAIIIIAAAggggAACCCCAAAIIlKcAAbD+uhEA61tZVRIA6/FlAuBPla4DuKfqAG4Y0VfObzhILjlxiLz1kH7Sv5fTFqy6glVH8BMv7ZTfPbtVnnh5p7z65j5p2a/agEvQeczWxgrY6QD+bngA/PeLL5CR/frqvRgaVTW9e0uPujo39D2wbVvoCOf7NX36yoE9u6Vj926Nq1JSSMDpAD753gcIgHlNEKhyAQLgKn8BeHwEEEAAAQQQQAABBBBAAAEEEECgiwQIgPWhCYD1rawqCYD1+DIB8Ey7DmC38zfddXnqYf3lhnePksljDpKhqgs47GtzS5s8t3GP/M9f35Sfr9wi+1UyrBqEpd0JgnW/dq0SeTNQPOIUkdJlnLoz0a/bouYsx6n26IH6Y0wqnQ7gueEB8N8uer+MUAGw1U7Vqsu3RgW+zjINeOeZUnf2OdKxZ49svWuBtP1rnXT07Ck9VM2B/fulprZWBl8xTfo2nCC7V62Ulkcelvbdu4zvv29vs/x1Z+7RxUcPHS4jnS3E1TysnqeLxm9XwXyTHCSnD+xlNd+NKgB++30PEgCb/ExQi0AFChAAV+Ci8kgIIIAAAggggAACCCCAAAIIIIBAAgUIgPUXhQBY38qqkgBYjy8TAF9XggBY3fLEUX3lC+85WC4/eaj0qa2Rv7y8Vf74z62yZY8KDVVwWNenh5x5zGCZOGa4O8FHXtgus+5fJ89v3Ku2Dk51CBf/ahVZ+6zM/84MufLQ3Optz/1Zhty8T2RoJwWsxSdXoGKkPP61w+Us2SY3fOUlud3qWhGDnQD4++EB8KoLz1cdwP2cpF6lpgo7zq8q3O0xoE76Hn+8DJr8fun3trdLhwp7W558QnYufURaX/yHe92ew0dI3YR3y0HnX6D+ebjsV+HwjiUPye6/rZK29es1779PXmreIUf/8s9y9JG5z7vj4XfKg3MHyxn9auM9R9znjzVuioz4xdVSJ8/Ilo9+WXbEcU/fd9PeVjnl/ocIgDvjZ4drIlBGAgTAZbRYTBUBBBBAAAEEEEAAAQQQQAABBBAoYwECYP3FIwDWt7KqJADW48sEwNeqAHiACmUt2imH96+Vj50xTL52/qFyQIW9y/+5XX705Fq57+nNsr/vkFS7ZutOee+xA+VL54+W0486SHbv75Dbn9wkP31qi2zYsd+9f42q6yg0j73DpOkHo+X4qEfctV5u+NwGub2PKrB4ntK3l6oA+CYVAHekA+DOaF/dpQLgH4QHwCudALivfXt0nzHHy7APX+l29rohcvpr5+O/l613L3QD4boz3y1DPnCF9Bg0SLV1q7OeVWdw28aNsvV398jOR5ekRqgwWb0oEavYLpvP+rq87VNvl95R6/zag/LUp34oI8KbzPV+ALqk6kIZmQ6Amz9yo+ywuOemvXvl1PsfJgC2MGQoApUgQABcCavIMyCAAAIIIIAAAggggAACCCCAAALJFyAA1l8jAmB9K6tKAmA9vkwA/PF0B7BFKHnumDr5z/MOUR2+A+XPL74pNy99TR5ds0t21Thdp2o+6TC214E9cuYRveU/pxwjZx8/TF5QW0F/ZtFaeXiN2udX1TlnCLc7uWBEeHv9tWPltjF9ZNs/18qQuZty6ub/xyly5SiRbWtekSF3qP2hM/dVXcP/etb376ql9HAVeAefd3+zyMbXcj8fqbaVdlJIbz5b1TbOvceK9NogsmmL+nyYyKGjU9/PGe/73L1POgB2OoC/9Lzc7p/P8PTW1Rb+7v2dDuAfhgfAf7ngPBmlOoC9rbrj/tr37afKyGs/Kb2GDZeOtjZ3q2fnq/3NLbL3ny9Kx7790vvww6X3kcrE/UYqAO5Qv265527ZtvBXqgG5xt0uukZ9FjqPtpky/IHJatNk9bXuMXlp5m2+uhvkiHvPcZdk+yPnyeY7alPXc7YgP9Aq//tmS/bf1efDBg2Vt/ROf1/9+/YdzfJCzUHyjn7t8pdtuzLXDdblX6+3nDBioAxMb3WenXebNG/ZLi9lPh8gb1NnYPfO/PuFMupXM2SgPC3NH75RtuWNV/P25l/k182trXLa4iUEwHq/vVGFQMUKEABX7NLyYAgggAACCCCAAAIIIIAAAggggECiBAiA9ZeDAFjfyqqSAFiPLxMAX6MC4P52HcBXnT5Ebr30SBnQp6fc+ujr8rWH/yU7DvQWtRO0CqxUAJcOdfe1dUiP9j3yn5MPlRvff6QKfGvkurtflzv+qMJXVevUq5LIA17dkLd+m/xsxksy3WlozQlNj5Sm7w6X4zc2S83XVZCbCWVHS9OiMb6uYTW+8fcy/bDR2fF7XxX54Hul4z2Dc/C2Pau2lf6Baid2Ok2dEPe/VRfv9lflhjfr5baxTptxmzzx26fl7EeC41vliZ8+IGf/Td3DDY/V2G86W0C/KTdcs1k+/qvsfNx7fF9dq1f0c2t1JO9WAfCPwgPgpy44V0b2UWA2XdFqcO2oUdJx2ulS/74LpN8h6T24nU5edw9vtdW3WuiaHgrL+XfnS/16QHWubnjsUWlb/qTsW/N8ytxL+kPm0/e/7pLDTx4o7at/JC9/5b78d+GCb8rRV50kPVuekc0f+qIKVZ1laJGnrvuFfOh9ytv3te9vt8rKrzwmI5ycuuMiOfh/rlEh7ipZuXyYnOqrza0Lu95O2Xj7+2Xd43UyyHvn2lrlqW2flil/vCAVVrtfr8pLZ35Eto3w6tQ9f6XuqQLgzf/2H7LNwn+TOgP49AcfJQDW++2NKgQqVoAAuGKXlgdDAAEEEEAAAQQQQAABBBBAAAEEEiVAAKy/HATA+lZWlQTAenyZAPgq+w7gT589Qm697Ah3V+BP3fWyfO+PW0U180qtCn+d0NcJHnursLdNFTh54UdOGyQ/+OBo6denl3zhd+vk5j9sdIO+Xqp+f3uqPiz0vP6Gt8ptx9aKG5p+WXX1enUjAp263udXHCMd784NdVM6KqBdsErO/rMKXtXtrr9OdRaf4AS6+V8v/PHP0vBrp06FuN9yQtxW2Tagj7hX3b1TbTnz3WG9AAAgAElEQVStzr4NHa/u8etn5ezlqs4Jj/9f6gzgF9TI4wfk3se9x0J1D4uA0O0AvjM8AF7xvkkySm0B3aH+r0b9X6xfVbDbcaBdtrXul/p/+5CMOu990mvoEOlRq5JrZ1GdbZ2dL29raPVr2+7dsnXlX2Tt/J9I3batGvedokLaa+Wgga/L9guvkTc059v3q3fLESo0Dvva/ui58sb3eqinvkQOXnCNDKoL//nI1tVI+PV2ypYffUC2PJjy23ntD+XUyaNDLrZT3rijUXY8XKuqLpJDFnxcBcB/l03T/kMcgbj+m9UZwGc8tJQAWO+3N6oQqFgBAuCKXVoeDAEEEEAAAQQQQAABBBBAAAEEEEiUAAGw/nIQAOtbWVUSAOvxZQLgj9l3AH/pvIPlposOTQXAqqP3e09sdvNAtdGv7Hc+TIe7bSrcdc74/eg7Bsv3rzhc+vXtnQqAl6oAWH3eS3WMevXhYajq8r1DdfkGHnHb6nQg3O84kaEqCHS7NA9Sge1b5CwV+L2wYpU0/FJ95nz+nuNk6wcGyuB1/5Kam95IhbM3q3C2/1752Seek+k16S2jp1wgW686RAZv2CQ1X12bqvu2qlPh7bZ/qC2ob1NbUOfcR3UD/0Z1Az+u7vHhE6VjfF9fXfoeTvDrhMaz/iG3O2HvhxtUXX+R9eoeX1f3sNkG2ukA/klEAHz+JBnRt49Vvuyf2v5+/aXPme+SIz7wQelbX59aDafr11nr9K/tKvx9Y+kjskFt/dxfhb891OfF8+1Py+GLz5P+rz8iL1z3HY16h+xiOWLhx6V/3VrZPuVq2SDt7rbML19+h3zwhlOkt7rWGnUtp+4QVecGwOuWygufuMW9/uBv3COjxqkPM3VTZMSC62TYwBbZ/ePL5PX71SNd/2MZc87hqiv5h/Lil+5V46bIcLdG/VWCxybLq7enl+7Cb8lbrlbdya8tkac/eZv0Vfesd+6pAuCNU1W3cvoVLO6Q/ypsUgHw+IcJgPV+d6MKgcoVIACu3LXlyRBAAAEEEEAAAQQQQAABBBBAAIEkCRAA668GAbC+lVUlAbAeXyYAnq4C4AEhZ+IahJHXThwm37joEBnUv7d89cEN8l8PrHcTrN5qT2evIVQ198pep7tX/b8b33ewfHXKISokrpHr71or3308FabWqt2D29SxscWSv/lz1FbQB4c8Z8t6ueETr8rtqkNXJh4lW6cOFXHC4Rv9ZwCrjt9vfFRuG7dPfvbxf8h09znVGcT/Up28bjI3UZoW+7aMdsJZJwB2OoBvdQLg3WpcU3qcqj/7GNl6heoHfsEfCgeTPjX2lvTYa9TYTAKoAu0fqkDbucccJ2QOjjP4910qAJ4fHgD/efJ7VQCct2e2wcXTL4NaL3eSqhO47bAjZPSsz8vAY1Xo7iyyfwtolf63bt0q63/xU9m79FH3PjVqC+qO1r1FFvczcuQDqQC46dpbDea3T17e0iLNboI+Wy5eMSW7LbN7rVvU55fIob/+hAqAX5dtF1ylgmIP+7My+oFzpZ9X54S4M06WmmfuUGHv78LnO+Wbcsw1bxP56y2y8Lpf58yz4fuPyzve/qZsvmCGms/FqXuqAPiND37B7QCOu8ib9+6Tdy55jA5gvd/eqEKgYgUIgCt2aXkwBBBAAAEEEEAAAQQQQAABBBBAIFECBMD6y0EArG9lVUkArMeXCYCvTHcA6w0LrTrnuL7y1QvrZfxxQ+XBZ7bLTQ+tl/97dbe0OWf/Br7edng/+frFh8p5Jx4k69/cLTPv+pfc9/QOt8oJiZ2M2Ojrvaqj9wrV0esNWqs6e7+mOns/MkY63hWx369bu0+euGu1nP171fF76mjZOkN1+4bd2Aln/0uFs6JC3O+ktnG+4dMviWr6TH29NxUAv/FH1WX8i6iZR4z1rrndu4fRk+cWOx3APwsPgP90nhMA91b1NglzNrzsedAQGTjh3TLkokukX/0h2TN/vRmpQHhfS4vsfPIJ2Xrvb6V1/Xp34+ni9/+cHPWgCmNffVj+dt2tEtmzvH+3/GVHhxw/TJ21q85hbj7n23LGp1W3bxjf60vk+U84YfLFctivr02HsZ9XpzF780l/vjVdd9G35FgVAO9fOklevS3C64Y75YRJRxZYrJ2yY16jrLuvUd3TC4A/p+4Z33+zOkv5zEf+QABs8SPCUAQqQYAAuBJWkWdAAAEEEEAAAQQQQAABBBBAAAEEki9AAKy/RgTA+lZWlQTAenyZAPgj9gHwoXXtcvWEYTLr/aPVDsA18sQL2+W/H94of/rnrpzJHDuyj9z4/oPlA6cNlX372+XXKzbI3Me3yAubDmR2Dz4QGQCrLt0Nqkv3oLEi/cPO61Uh6+1Ol22L/OyqNTJ9utpe+Uy1vXLkl9qy+ddqy+bHDpWmOw/ObCv9wp9UkDvfGZT+3AmA/zMdADvXdwLg630B8DkqAP6gCoCfLBIAh411AmDncycAdu9h8eUEwL8ID4CXTzpbRvRLnXccO4Psqfb0bleJvvp11L99VAZPOld6HjRYnQFcm3MGcIfqBK5RHcDOrx0qtGz52yp546d3yr43Ul3hhe/fKEf95loZUPeKrJ10tWxXl86vb5e+X7tf3qKOfd75o0vktftmyZEPna/O2U19tS49R1508t6a9OcqAH72mpvVvzfK4Xep84Xlb7Lh8s/JlkwWm/5cBcBu3cXfljGqu3fvI+fIa7dFzPfTP5GxBQPgFtn1o4vllXvVte9O3/MKdc+izx/ts7m1VSY8+jgBsMWPCEMRqAQBAuBKWEWeAQEEEEAAAQQQQAABBBBAAAEEEEi+AAGw/hoRAOtbWVUSAOvxZQLgD9kFwE6O1lN1YZ52RG+5ZdpRqgs41Ue7ZPUO+UPTdlm/bb+b4Y0c1FtOP3qAXPz2we7W0Dv2tMuql7fLt1RQvOT53e6Ygh3Ak1Sn71TV6bt2jdR8bkt+CNzWLPNvOk+uPFxt0fzvapvldP0bS38rDQtH56JsWyWyR3Vw1qutryepAHeqCnCX/Vkafu4Fy6or+HTVFXyN6gpe94YKZ//lPIE8PjcdAM/0BcDp+8gzT6tzgdvS91HjN6htp50ziQc70WTEWO/zbSoA/koJAuBfhQfAT046S0b0Uc8WvwFVPUON9D70UBk88WwZeu5k6TUqvQe3CnqdLyfwbW9vl9pevbIdweovAxxQIfD25ctkq9oKetfqv6dCYC9MDpnPsP93nxxyUp20rrpZ/udzD8hpvdW+4Jk653zfz8jb/nKh6tZ+XbaeP13WXXSzHP/xt8muJWfJ2ttVrRuyqrpJN8s7P3Oq9HntYVn9cRXsdjTKEb+5zg2A11/+WV8Ym/5cBcCrr/m2yEW3SMPHT5b2Vd+RlV9+QAZ519uyQ17pUyenDVDPd4mqueZkaXngDHnuewNkkO85duzcKmv295eThvSRPip0PuLu9D0/oO5p4b9ZnQH87qVPEADr/fZGFQIVK0AAHGdp18jiectkQ12DNE6bIOpP/k7+apblCxZJU0u9TJwxRcbEvpu6zvItMmGC7wprFsu8ZRukrqFRpk3o/CeJPXUGdqHAarnl1OmycPxsWTJ3Svr9bpbFMyfLnBVTZf7KWTKuC2fDrRBAAAEEEEAAAQQQQAABBCpHgABYfy0JgPWtrCoJgPX4MgHwNLsA2DkW1unarattkyvPHCJXnDFcxh6hglonKFNfW1rapIcKAocMUOGc+mrZ64SkNVLXN/Xvv/zTFrllyRvyzNq9bnYX/aVC1B+oANZp6nVC4KuX5ZbOulw6JqnwefdOueHaf6gtmlX9952O4FZ54oc/l7Pv9crHyuP3vFPOqtsrP7vyOZl+rgqWp6WD5cw11TnAS9LnAO9SHb/XOYFv+npOB7D7795X2H3S43epuVznm0vUWCcAvrEEAfCC8AD4iXPeLSPVGcDOmjsd2nF/HfiOM+SwGz4rvYYOlY62Nqlxun/VV+vmTbLtORV4798v/UYfJYOcc4GdLxUIq8TS/ceNC38lb/zsJ+793c/U98Ln8QU5bslkcU4sllfvl59cPtvXOTxHLv0/J/xVw5/5vjz7uXuk5pLvyAkqsK11aj+gat2QNVsnO/8m/7rsMyp8vUyOTAfAqX/3HNKfb31Ynr76W2p+l8nR91wndXU7ZcMt75aH7vJdr+Xvsl6N3azC5GN++8lUza2qZqH7Sqv7TpP3/eFzUj/wdXlz8pWyVtWNvueTqdD5A7PUuPj+zfv2ycSlywiAC/4ewTcRqHwBAuA4a1yGAXDzclmwqEla6ifKjCkEwHFWvXrGEABXz1rzpAgggAACCCCAAAIIIIBA1woQAOt7EwDrW1lVEgDr8WUC4KkqAO6nukgsuhNrVHLbocYP6NEqbz+8l1xy2nC56B0j5ehRA3Im89rmPbLk780y9vCBcubxqU7hlr0HZPmanfL5u9bJs+v2Fp6H0237Id95v3mPqrZ1/h+1rfMj6UDuqhOlY4IbJeZ9bWtaK0P+e5O6XzpYzp1qtr7lTRUovyK3O3VOoFyjAuBPqADY7xVxnxeWq22h71SX6lBj71BjO9LhcWYr4PTnTgD8JRUAW2wRLHvUFtALowPg4b17W4W/zvvSt+EEGXXlx2TwSSerazlE6v9Tn6976AF5ef6dMlD9a78JE+Xoj/679B4yNBMA71q7Vjbd82vZseShVOjbs1Y62lWAHBVGX3KbjP3EyaqzPOJr7RL5+8e+mR5/qbxlkRPGRtTu/Ku8dtks2dpxqRylQlsnjHUC4GwYm/78TRUAz/hWan6f/YW89dwj8i6499Gz5YWb0yHurJ/LySE1zqD2p78nq51w2gmdVQA82LnnpZ+WZovwfZPqpD7798sJgPV+e6MKgYoVIACOs7QVFADHeXzGVLgAAXCFLzCPhwACCCCAAAIIIIAAAgh0mwABsD49AbC+lVUlAbAeXyYAviIdAOsNC63yslD3m217ZMyonnLCof3k8GG9ZUBvdXas+mptOyCvNu+Tf2xolaNG9JaPnnWwXDq+3v3e7tZ2eeBvO2Te45vlied3SnvhVmCZ/61T5MpDAlNxum2vcbptA1/nqdD4w7mh8QvOeb3z/HVHStOvhmfOAVYPIU/88ml59b3OfVSn8IdUp7DTAfwjZwvoiPvMUGHzu7Nhc+49osamP9/eLDWff81iBdRQJwC+KzwA/v173iUj1RbQNvmyE9bWOCnrMcfKoY2XyYjxZ8qBfa2y7sEHZNsjD0n7S/90r98xeIgMUCHwkR/4oPSrr5eWV16WtYvukba//1X2v7HB4O8ZXCZv+d1MGRgIdvc+MlGed470de6l/pf69YtywtLzU13D7tdO2fmDC2TfBctk2BGvyZZJH1EbRqevp8LYtZfcIM2Z8enPVQD8VydU9j5XIfDbzlPbhKe/Qu+rguqTrn2bpPqgU1+5dZfJsc4zqHuuU/dUf93A4Plz/z5AszoD+D1/+CMBsN1PCaMRKHsBAuA4S0gAHEeNMeUiQABcLivFPBFAAAEEEEAAAQQQQACBchMgANZfMQJgfSurSgJgPb5MAHy5CoD72nUAe0mc07F5oOOA0xSaPgdWxWmZdNhpE3Y+V/+fOi/2HSpb++aH3iKnHTs4sx30N+9/Q/7znvWyv03VWHQk2yWdao5WSWk3jd+rAuC7IwLgs98lw/uoDmCbqfXoITVq3far//V/5wQZed5kObBnj7ystnXut2mju62zsyX0ARVU7lDbOx/pdAqPPUman1ohmxbfJ/3277O7v/Pq2My/zMdvbt0n732cAFjvdzeqEKhcAQLgOGtbIABOn6nrv2rB83VD6usnzhD/Ls2i/opR+BnA3ufBZ8g9K7h5+QJZ1NSSU5SZU6EzgLXmJrJm8TxZtqFOGhrPFXnUOas4e6v8Z4njzZiuFTAMgJsXy8zJc2SFb5JT56+UWYGDglffcqpMXzheZi+ZK1P8x01746fOl5XuoNzzhtWBxGpc+uJ5NcHPu1aKuyGAAAIIIIAAAggggAACCJgJEADrexEA61tZVRIA6/FlAuBL02cAd3Ho2bO9Vd56WI185fKj5eIzRqnQ94B85hevyfcefbO6k76467BbBcC/DQ+AH5v4Thnet4+7XbO7d7Plr3vUNdr69XcD4dpdLdJXhcPB6+5WHcftaqvnnm37pa8KhXs4NZb3rebxzfv2yzlP/IkOYL3f3qhCoGIFCIDjLG14ABwWtGauXtcgjdMmSDb3igpv0yNyzuoNCYC9M30jp+8EstNkgrqheQBsMjcvAI6aSHYecaQZ0x0C+gFwKtSNmGMmrE19P04APHXqQlkYuP7U+UvkuHmTZY4/cVbXHz97iczNSZa7w457IoAAAggggAACCCCAAAIIFBIgANZ/PwiA9a2sKgmA9fgyAXBj6TqAvc5ZZ9NnNxN0ejZ9bZsdBzrkgPqe85G7zbM6B/b8k3rLWScMlHVbWmXps3vlBWef3LghaDWPczqAF4UHwEudALh3r5KEv5mg1x/mqu5fUV2/zvfcM3RDQuaoz6s51DUJ45v3tsqkJ1cQAOv99kYVAhUrQAAcZ2nDAuD0ZxIMPL0wNffzbCgbqPcFu9nO4fwAONV1K5LfXezNI/A977o5wbJ69pAOYLO5+QNg/7P4QuTgPeOQM6YLBTQD4NW3yKlu+jtV5q+cJdmGX6+DV33H1wlsHgA7j+y7duZ+6uPxs2XJ3Cmpv1Dhfe7/rAu1uBUCCCCAAAIIIIAAAggggIC+AAGwvhUBsL6VVSUBsB5fJgC+qHs6gN2TgVUS3LN9jwoPd6uthXuL9OqnPlMnqlbzXr9xQ2ynA/i+8AD4kQlnqA5g5Rv32sFxTrTf0+noVf/vgAp+w65bq7aEVv/X4XyzzQmH1XqX6v5VeJ3mffvkvCf/lwBY77c3qhCoWAEC4DhLaxIAh10/PBTOVHphbaZrOGoL6PC5ewFuTjisHQCbzi0bAOeF0d4W0gTAcV6ybhyjFwBHBrruzNPX8HUBxwmAc7eSTl9TgttIe58Hg+huJOTWCCCAAAIIIIAAAggggAACoQIEwPovBgGwvpVVJQGwHl8mAL5QBcD9/Id76Y2nKmECe1QAfH94ALxkwumqA1gFwISwZRtCN+/dJ5P/+BQBcMJ+7JgOAl0tQAAcRzx8C2ivK9d/xfDzfwucIewODga+OgFw/rbN8QJg07n5zwBObTmd+YoKneOQM6YLBXQC4GyXb8GJ+bpyzQPgYNCbezZwtuOYALgLXw5uhQACCCCAAAIIIIAAAghYCRAA6/MRAOtbWVUSAOvxZQLgKektoPWGUZVUAWcL6MXhAfBD7zpNRvTu43bjel25/JrqTi4Xhy3qDODz//gXAuCk/vwxLwS6SIAAOA50dEgaFgKn7lAvE2dMkTHuP+uGrN6WymEBcJFzetVdOjcAzm73nHrmkLN+CYDjvFwJGKMTAHuha7HpZrtyzQPgqK2lg58TABdbBb6PAAIIIIAAAggggAACCCRFgABYfyUIgPWtrCoJgPX4MgHwBSoA7qNaQOgOLdvuUHdr5VYVAD8QEQCfeZoMU2cAl0vYyTzzw+nN+1rl/X9aSQCs99sbVQhUrAABcJylLRbgOtcMCWgzWyEXG1+8AzgYNNdPnCFTUumy2G0BbTo3OoDjvEHJHqMTAEd140Y/GQFwsled2SGAAAIIIIAAAggggAACXSFAAKyvTACsb2VVSQCsx5cJgM+nA1hPLOFVTgfww+EB8APvPCW1BTRfZSvgnAF8wZ9XEQCX7QoycQRKI0AAHMexWEgavGaw3vSc3WAgXOj+2eA5Xgew6dwIgOO8QckeoxMAq1N+bzlVpi8UyT2nN/rJouqbF8+UyXNWOBeSlbOcjZ2jwmW2gE72e8PsEEAAAQQQQAABBBBAAIHiAgTAxY28CgJgfSurSgJgPb5MADyZDmC3g7bcO6CdDuAlEQHw+FNkqNsBXN5NztU8/2a1BfSUFQTAer+7UYVA5QoQAMdZ25AA1tvuOGer5/S11yyWecs2OHsyS+O0CeIck+t16aoPpaHRd3Zu5jr+LZwjAuDgWG9r6fRt4wXApnMjAI7zBiV7jF4ArBJgOdVJgNVXMATOD3XVe+UFvb5zgdWHMnPyHFHxLwFwsl8KZocAAggggAACCCCAAAIIlESAAFifkQBY38qqkgBYj88LgEdculy27RukN4iqxAocPWKvrPnp6Tkdot4aPzJpotS17lXpr0q6a1SMyq9l59B28CEy8Tf30gGc2J9AJoZA1wgQAMdxDu/AjT7/17lH/hm5Bet9YXF2O+nsOcKF75V+psyW0+rffcGyO5uGRpk2QUXR6XA6JyxW39efGwFwnDco2WM0A2D1EF5Xb/jzBM7q9Ye9vgHjp04VWbhQVtABnOzXgtkhgAACCCCAAAIIIIAAAiUQIADWRyQA1reyqiQA1uNzwsEDBw7Iv9/+ovxyyTbp6NGL9tAy7QSuObBfPjx5sPz0+mOlR48eKuN1emWdnDe1xk03zZEND94vvdT3CH/LLwTfr9ay/n1TpOHG2Tnrq/eTThUCCFSSAAFwnNUssAWz1+3rv2xOmBu4X0i9/zzfVHWwAzj1aVhI6wa5DU2yYFGTtATum+06dv4QmCgznEODIwLg9A1Sncu+r/y5EQDHeYOSPUY/AHafw9cJnHmuTJgbeNJACDx+9hKZO35FqguYADjZrwWzQwABBBBAAAEEEEAAAQRKIEAArI9IAKxvZVVJAKzP197eLnta2+WISx+Vbbt6ivQ+SDpq+pT/dshVsldwTUerSOubMrjfPnn93gukf99aNyD0fzlr3L53r9w7+T0iu1rkoNpa6aUC4iohKuvnbFUB/rb9bbK/f3+54tEnpLZfv7z11f9ppxIBBCpBgAC4ElaRZ0AAAQQQQAABBBBAAAEEEEAAAQSSL0AArL9GBMD6VlaVBMD6fN4Wwfv2t8tNi56RR/6+Vv768hb9C1DZrQJvP3qYnHfy4XJj40nSu1fP0O2BvTVu379fmn7xM1n/1P/K1hfXdOu8ubmewJBjx8ghp58hDR+5Unr26sX2z3psVCFQ0QIEwBW9vDwcAggggAACCCCAAAIIIIAAAgggkBgBAmD9pSAA1reyqiQANuNztgh2/ucEhd7/zK5AdXcJOFs9e/9zOn+D3b/evFjj7lohu/vqrq/dXRiNAALlJEAAXE6rxVwRQAABBBBAAAEEEEAAAQQQQACB8hUgANZfOwJgfSurSgJgcz5/+Ov8M1/lIeAPCL1zf6NmzhqXx5r6Z2myvuX3dMwYAQTiCBAAx1FjDAIIIIAAAggggAACCCCAAAIIIICAqQABsL4YAbC+lVUlAXB8PsLf+HbdNbJY8BucF2vcXSsV776m6xvvLoxCAIFyESAALpeVYp4IIIAAAggggAACCCCAAAIIIIBAeQsQAOuvHwGwvpVVJQGwFR+DEUAAAQQQQCChAgTACV0YpoUAAggggAACCCCAAAIIIIAAAghUmAABsP6CEgDrW1lVEgBb8TEYAQQQQAABBBIqQACc0IVhWggggAACCCCAAAIIIIAAAggggECFCRAA6y8oAbC+lVUlAbAVH4MRQAABBBBAIKECBMAJXRimhQACCCCAAAIIIIAAAggggAACCFSYAAGw/oISAOtbWVUSAFvxMRgBBBBAAAEEEipAAJzQhWFaCCCAAAIIIIAAAggggAACCCCAQIUJEADrLygBsL6VVSUBsBUfgxFAAAEEEEAgoQIEwAldGKaFAAIIIIAAAggggAACCCCAAAIIVJgAAbD+ghIA61tZVRIAW/ExGAEEEEAAAQQSKkAAnNCFYVoIIIAAAggggAACCCCAAAIIIIBAhQkQAOsvKAGwvpVVJQGwFR+DEUAAAQQQQCChAgTACV0YpoUAAggggAACCCCAAAIIIIAAAghUmAABsP6CEgDrW1lVEgBb8TEYAQQQQAABBBIqQACc0IVhWggggAACCCCAAAIIIIAAAggggECFCRAA6y8oAbC+lVUlAbAVH4MRQAABBBBAIKECBMAJXRimhQACCCCAAAIIIIAAAggggAACCFSYAAGw/oISAOtbWVUSAFvxMRgBBBBAAAEEEipAAJzQhWFaCCCAAAIIIIAAAggggAACCCCAQIUJEADrLygBsL6VVSUBsBUfgxFAAAEEEEAgoQIEwDYLs0YWz1smG4KXqJ8oM6aMsbkwYxFAAAEEEEAAAQQQQAABBBBAAIGKEyAA1l9SAmB9K6tKAmArPgYjgAACCCCAQEIFCIDjLUzz8gWyqKml4OD6iTOEHDieL6MQQAABBBBAAAEEEEAAAQQQQKDyBAiA9deUAFjfyqqSANiKj8EIIIAAAgggkFABAuAYC9O8XBYsahIn/g0LedcsnifL3Lbgepk4Y4rQCxzDmCEIIIAAAggggAACCCCAAAIIIFBxAgTA+ktKAKxvZVVJAGzFx2AEEEAAAQQQSKgAAbD5wnjdv3UNjTJtwvDQC3ghMF3A5r6MQAABBBBAAAEEEEAAAQQQQACByhQgANZfVwJgfSurSgJgKz4GI4AAAggggEBCBQiAzRdGJwAueNU1i2VeqkU48xXdSVwnDY3TJCdn9jqQfWcNp+Y0UHUcHyf/yJxLnDs225mcum2hAFt8Xc7eJMPDbO8c5JB5mtMyAgEEEEAAAQQQQAABBBBAAAEEKliAAFh/cQmA9a2sKgmArfgYjAACCCCAAAIJFSAAjrEw/nDUF8IWv1KzLF+wSCKPDg5cKxXYmgXA9fUbZIOXLdc1SOO0CTJcou8bFgIHg+Kc58p7XgLg4utOBQIIIIAAAggggAACCCCAAAIIOAIEwPrvAQGwvpVVJQGwFR+DEUAAAQQQQCChAgTA8RbG6wLOG50JXfOvmx0TCHV9gbI/kDUPgJ1TifMD4+x9fWcSZ+4ZqM90JwfPL86GyGxrHe+dYXix13oAACAASURBVBQCCCCAAAIIIIAAAggggAAC1S5AAKz/BhAA61tZVRIAW/ExGAEEEEAAAQQSKkAAbLMwhTt6c4NSrzZiq2QvkPUFyHEC4PyO3uj7hm1lHXlPlynd7WvU9Wzjy1gEEEAAAQQQQAABBBBAAAEEEKgkAQJg/dUkANa3sqokALbiYzACCCCAAAIIJFSAALiEC1Pw3Nx0eBrZIewFtdnO2zgBcH53brH7+p+/yBbVXmmBLucSanIpBBBAAAEEEEAAAQQQQAABBBCoMAECYP0FJQDWt7KqJAC24mMwAggggAACCCRUgAC4cxYms+1yJiwtFsTmd+p2fQDsnedbzCS4PXSxer6PAAIIIIAAAggggAACCCCAAAIIcAawyTtAAGyiZVFLAGyBx1AEEEAAAQQQSKwAAbDp0hQLcr3reWGqF5YWG5ekDmACXtO3gnoEEEAAAQQQQAABBBBAAAEEECguQAdwcSOvggBY38qqkgDYio/BCCCAAAIIIJBQAQJg04XJbpOcv92y71p5Z/rGPQNYJHifTHex7yxe77P8ORW4rzdH33VSXcf59zRVoh4BBBBAAAEEEEAAAQQQQAABBBAIChAA678TBMD6VlaVBMBWfAxGAAEEEEAAgYQKEADHWJg1i2Wek5I6X77wNHMl31nAdQ2NMm3CcPdbmeBW6qShcZqkP3a+IQsWNUmLqgmt95+56z9nWCsA9t/X39kbEWT7nk0neI6hxxAEEEAAAQQQQAABBBBAAAEEEKhSAQJg/YUnANa3sqokALbiYzACCCCAAAIIJFSAADjewmTD3ALjQ8Jhr8M2dJQ/6HUK/GGvb0Bdfb3Ihg3SohkAqwvJ8gWLpMlJmINfwXuq7xecowS3h/a2ug6E2vFYGYUAAggggAACCCCAAAIIIIAAAhUsQACsv7gEwPpWVpUEwFZ8DEYAAQQQQACBhAoQANssTFSwWiQM9XcQp28fuZ10IAR2O4QbmlIdw9oBcOomecFuWPeyxxEyx9BuZyEAtnmDGIsAAggggAACCCCAAAIIIIBANQkQAOuvNgGwvpVVJQGwFR+DEUAAAQQQQCChAgTACV0YpoUAAggggAACCCCAAAIIIIAAAghUmAABsP6CEgDrW1lVEgBb8TEYAQQQQAABBBIqQACc0IVhWggggAACCCCAAAIIIIAAAggggECFCRAA6y8oAbC+lVUlAbAVH4MRQAABBBBAIKECBMAJXRimhQACCCCAAAIIIIAAAggggAACCFSYAAGw/oISAOtbWVUSAFvxMRgBBBBAAAEEEipAAJzQhWFaCCCAAAIIIIAAAggggAACCCCAQIUJEADrLygBsL6VVSUBsBUfgxFAAAEEEEAgoQIEwAldGKaFAAIIIIAAAggggAACCCCAAAIIVJgAAbD+ghIA61tZVRIAW/ExGAEEEEAAAQQSKkAAnNCFYVoIIIAAAggggAACCCCAAAIIIIBAhQkQAOsvKAGwvpVVJQGwFR+DEUAAAQQQQCChAgTACV0YpoUAAggggAACCCCAAAIIIIAAAghUmAABsP6CEgDrW1lVEgBb8TEYAQQQQAABBBIqQACc0IVhWggggAACCCCAAAIIIIAAAggggECFCRAA6y8oAbC+lVUlAbAVH4MRQAABBBBAIKECBMAJXRimhQACCCCAAAIIIIAAAggggAACCFSYAAGw/oISAOtbWVUSANvwPSO/vP7H0hS8xLir5RtXnWRzYTV2oyy76evyyKZx8qHbZ8gJllfTG67u+dhGmXiO7dz17kZVqQQC7+HIC+XTN06SEaW6fKdeJ/+de/7OmfKr1SPlvC99RSaO6tSbpy8e8rP2zDz50k9Wy/ApX5bPnBN3Evw8dcXqcQ8ECgkQAPN+IIAAAggggAACCCCAAAIIIIAAAgh0hQABsL4yAbC+lVUlAXA8vs2PfU2+s3hTwcENH5srH46dpXZxALxxqdz6jfuluSThdTxTRsUR8N4T39hyWcOId64iAmB+nuK8zIxBoOQCBMAlJ+WCCCCAAAIIIIAAAggggAACCCCAAAIhAgTA+q8FAbC+lVUlAXAMPi/cUUPDQt5UgOVc16Z7lwA4xspU4RCv+9fmXesmtiQHwLYkBMC2goxHoCQCBMAlYeQiCCCAAAIIIIAAAggggAACCCCAAAJFBAiA9V8RAmB9K6tKAmBzPq/7t9D2sF4IHL8LmADYfGWqcUQ6AC6rbZ/T60QAXI0vLM+MQJcKEAB3KTc3QwABBBBAAAEEEEAAAQQQQAABBKpWgABYf+kJgPWtrCoJgM35dALgglf1dRB7dflBcYEAWGt8dgbZjuTUZ8HgOmw7a72zT0O2H3bvYNqNmnuGrXvvcc9Eb0mt+fzZrYRniNzpnKecNYkM5tNnv/rXr9jaSKbj23l07/zngE3UtsyazxL2PoVvQ56yH+FuUT5K/fMZsipzTnXgXN2uflbfQxR65/xbQJ+w2r/VeoFzgS0cQ8/bjjoDOMTM7OfJe9e78oxj89/jGIFApQgQAFfKSvIcCCCAAAIIIIAAAggggAACCCCAQLIFCID114cAWN/KqpIAOAafP2wyPG81GMbm3D3nWuEBsP5458pRAW1uCBwrAA4J3HIlNQOuiOsMHzdOZPXqvDOJTZ6/YK0E5xdt5T5XxNo0jFstTe5239mvho99WY5YnBs4O98NBoUmzxL2luoEwDnzy3QJd/2zBuevEwA3qFegaXXwnO3898rWUTcALnjut68Du/DPEwFwjN9xGYJAbAEC4Nh0DEQAAQQQQAABBBBAAAEEEEAAAQQQMBAgANbHIgDWt7KqJACOxxcZBhXaijfTPRjskM0Gctlu05AA2Gi8SHaOvvtlAtdAkGZ4ZqkXuuV3Cme7eYt3EfuCSH/A6u+yDP1cx08kGwz6nzX8nlmrCJecANcfoPrm4p+3/z3wPg/7LK9bOuxdKPSOhm8BHfk86lJd/qxR0y+4BbQzKHzdct4rw5+J8KlE/6xl7xUV3Hpj7X6e4v0uxCgEECgmQABcTIjvI4AAAggggAACCCCAAAIIIIAAAgiUQoAAWF+RAFjfyqqSANiGr3AnZXDrYP/WthNHBe+bDpjythDOBozxxud3TIZuYW0YABdS094i27tnSGieCSl9AbDZ82cD4Lwg2gsN86wjupbz5hkV0kaFhN7ncdeykHbhADg/hI8ILL1bdMKzRs6+SABcfN28NY7qNg/+TEXNxCYAjrhmCX+ebH6HYiwC1S5AAFztbwDPjwACCCCAAAIIIIAAAggggAACCHSNAAGwvjMBsL6VVSUBsBVf7uCC55AW2XbXu1LeNr1eaGg6PjwYNA3j9HXy51e0AzjqnFXnpnkBmunzFwgH865dzCoYEEaFqFHnNgcDYPNniV6HwgFw/vnFXf2sBd6gggFwSKhbgncifDY6AbC/ozx7lch3nABY/7cOKhHoRAEC4E7E5dIIIIAAAggggAACCCCAAAIIIIAAAhkBAmD9l4EAWN/KqpIA2IovcnCmgzUT6Ga3Ri58x2Dg6/276fhiQV9gFsaBVfEQs7QBsOnzd0YA7IWSUUGvbgBs/izR70xnBcCletYCb7t1AFwqR70A2HmS6POGA9uSG/88dc7vQ1wVgWoXIACu9jeA50cAAQQQQAABBBBAAAEEEEAAAQS6RoAAWN+ZAFjfyqqSANiUTzdYjer6DJ5fG3X/qK5T3fG680zf3zCwCgZh/k5T7S2gY3UA6z5/ZwTAUeG8t4a6AXBUnem76NR3VgBcqmct8EzWAXCpHPUD4OzThPwFCP951YY/T3FWnjEIIFBcgAC4uBEVCCCAAAIIIIAAAggggAACCCCAAAL2AgTA+oYEwPpWVpUEwKZ8Uee/Bq4Tcr6tF5rmb8sbNof8UCreeJ2tdNX9jQKrQuFy1qdoB3CsM4BF9PxMAuC45+IGw2jdADjbSar7LNFvqWkA3PXPGjl36wC4VI5xAmD/U4WsgdHPk+nvQdQjgICuAAGwrhR1CCCAAAIIIIAAAggggAACCCCAAAI2AgTA+noEwPpWVpUEwDH40p2r7kh/1593Kd9ZwDkhqG9cMPjLbBmduV50KOXcpvh4kcw1xR9URgTYRoGV190cDJdzt+QtGgCLr4vS7xjla+RnEgD7rQLPFLqWtltAqwU0fJbot9Q0AO6GZ42afAkC4NI4agTAmfcgpAPdW8vMdu/qgY1+nmL8HsQQBBDQEiAA1mKiCAEEEEAAAQQQQAABBBBAAAEEEEDAUoAAWB+QAFjfyqqSADgeXzZcLTA+JByOPkPUuU5YUJsbOOmPd65X4Jxef1jlli6VW79xvzSnH6dYeFt4HumLhIXjQa7AffM0A9cwef5UrWYHtLpxwWvneJUgAC52v5x3odA7ah4AO1fr6mcNfYKId66k66blqBEAFzOT6L844Dx79ucp6i9PxPt9iFEIIFBYgACYNwQBBBBAAAEEEEAAAQQQQAABBBBAoCsECID1lQmA9a2sKgmAbfiiAtaQ0NF/G3+Hq/d5Xlha4HxTrfHZG+aFfRHBbE6orRHehoWIbtA17plUmBwMmSOpczuH3SD8S0fJEucaYfPQfH7TINGdXsi187dpLk0AHHW/0K7yYnYBa28tC24x3dXPGvIMYe9cqdZN31EvAI5cr4j3PPzniQDY5ndcxiJgKkAAbCpGPQIIIIAAAggggAACCCCAAAIIIIBAHAECYH01AmB9K6tKAmArPgZ3lkA6nCzWidxZt+e6CCCAAALlL0AAXP5ryBMggAACCCCAAAIIIIAAAggggAAC5SBAAKy/SgTA+lZWlQTAVnwMthGIPFc12xFcsIPV5t6MRQABBBCoeAEC4IpfYh4QAQQQQAABBBBAAAEEEEAAAQQQSIQAAbD+MhAA61tZVRIAW/Ex2EqgwBnFznU1tqG2uj2DEUAAAQQqWoAAuKKXl4dDAAEEEEAAAQQQQAABBBBAAAEEEiNAAKy/FATA+lZWlQTAVnwMLoFA2FnCdP6WAJZLIIAAAlUuQABc5S8Aj48AAggggAACCCCAAAIIIIAAAgh0kQABsD40AbC+lVUlAbAVH4MRQAABBBBAIKECBMAJXRimhQACCCCAAAIIIIAAAggggAACCFSYAAGw/oISAOtbWVUSAFvxMRgBBBBAAAEEEipAAJzQhWFaCCCAAAIIIIAAAggggAACCCCAQIUJEADrLygBsL6VVSUBsBUfgxFAAAEEEEAgoQIEwAldGKaFAAIIIIAAAggggAACCCCAAAIIVJgAAbD+ghIA61tZVRIAW/ExGAEEEEAAAQQSKkAAnNCFYVoIIIAAAggggAACCCCAAAIIIIBAhQkQAOsvKAGwvpVVJQGwFR+DEUAAAQQQQCChAgTACV0YpoUAAggggAACCCCAAAIIIIAAAghUmAABsP6CEgDrW1lVEgBb8TEYAQQQQAABBBIqQACc0IVhWggggAACCCCAAAIIIIAAAggggECFCRAA6y8oAbC+lVUlAbAVH4MRQAABBBBAIKECBMAJXRimhQACCCCAAAIIIIAAAggggAACCFSYAAGw/oISAOtbWVUSAFvxMRgBBBBAAAEEEipAAJzQhWFaCCCAAAIIIIAAAggggAACCCCAQIUJEADrLygBsL6VVSUBsBUfgxFAAAEEEEAgoQIEwAldGKaFAAIIIIAAAggggAACCCCAAAIIVJgAAbD+ghIA61tZVRIAW/ExGAEEEEAAAQQSKkAAnNCFYVoIIIAAAggggAACCCCAAAIIIIBAhQkQAOsvKAGwvpVVJQGwFR+DEUAAAQQQQCChAgTAZgvjePGFAAIIIIAAAggggAACCCCAAAKdIzB27NjOuTBXTYQAAbD+MhAA61tZVRIAW/ExGAEEEEAAAQQSKkAAnNCFYVoIIIAAAggggAACCCCAAAIIIIBAhQkQAOsvKAGwvpVVJQGwFR+DEUAAAQQQQCChAgTACV0YpoUAAggggAACCCCAAAIIIIAAAghUmAABsP6CEgDrW1lVEgBb8TEYAQQQQAABBBIqQACc0IVhWggggAACCCCAAAIIIIAAAggggECFCRAA6y8oAbC+lVUlAbAVH4MRQAABBBBAIKECBMAJXRimhQACCCCAAAIIIIAAAggggAACCFSYAAGw/oISAOtbWVUSAFvxMRgBBBBAAAEEEipAAJzQhWFaCCCAAAIIIIAAAggggAACCCCAQIUJEADrLygBsL6VVSUBsBUfgxFAAAEEEEAgoQIEwAldGKaFAAIIIIAAAggggAACCCCAAAIIVJgAAbD+ghIA61tZVRIAW/ExGAEEEEAAAQQSKkAAnNCFYVoIIIAAAggggAACCCCAAAIIIIBAhQkQAOsvKAGwvpVVJQGwFR+DEUAAAQQQQCChAgTACV0YpoUAAggggAACCCCAAAIIIIAAAghUmAABsP6CEgDrW1lVEgDH59uzZ4+sX79etm3bFv8ijEQAAQQQQAABV2Dw4MFy2GGHSZ8+fUoiQgBcEkYuggACCCCAAAIIIIAAAggggAACCCBQRIAAWP8VIQDWt7KqJACOx/fSSy+5A0eOHCkDBw6MdxFGIYAAAggggEBGYOfOne5frKqtrZVjjjnGWoYA2JqQCyCAAAIIIIAAAggggAACCCCAAAIIaAgQAGsgpUsIgPWtrCoJgM35nPDX6VIaNmyY+WBGIIAAAggggEBBAScEdnbZsA2BCYB50RBAAAEEEEAAAQQQQAABBBBAAAEEukKAAFhfmQBY38qqkgDYjM/b9tn2P0qb3ZVqBBBAAAEEqktgzZo1Mnr0aKvtoAmAq+ud4WkRQAABBBBAAAEEEEAAAQQQQACB7hIgANaXJwDWt7KqJAA243O6f9n22cyMagQQQAABBEwFnO2gN23aZNUFTABsqk49AggggAACCCCAAAIIIIAAAggggEAcAQJgfTUCYH0rq0oCYDO+VatWySmnnGI2iGoEEEAAAQQQMBaw/TOXANiYnAEIIIAAAggggAACCCCAAAIIIIAAAjEECID10QiA9a2sKgmAzfhs/2O02d2oRgABBBBAoHoFbP/MJQCu3neHJ0cAAQQQQAABBBBAAAEEEEAAAQS6UoAAWF+bAFjfyqqSANiMz/Y/RpvdjWoEEEAAAQSqV8D2z1wC4Op9d3hyBBBAAAEEEEAAAQQQQAABBBBAoCsFCID1tQmA9a2sKgmAzfhs/2O02d2oRgABBBBAoHoFbP/MJQCu3neHJ0cAAQQQQAABBBBAAAEEEEAAAQS6UoAAWF+bAFjfyqqSANiMz/Y/RpvdjWoEEEAAAQSqV8D2z1wC4Op9d3hyBBBAAAEEEEAAAQQQQAABBBBAoCsFCID1tQmA9a2sKgmAzfhs/2O02d2oRgABBBBAoHoFbP/MJQCu3neHJ0cAAQQQQAABBBBAAAEEEEAAAQS6UoAAWF+bAFjfyqqSANiMz/Y/RpvdjWoEEEAAAQSqV8D2z1wC4Op9d3hyBBBAAAEEEEAAAQQQQAABBBBAoCsFCID1tQmA9a2sKgmAzfhs/2O02d2oRgABBBBAoHoFbP/MJQCu3neHJ0cAAQQQQAABBBBAAAEEEEAAAQS6UoAAWF+bAFjfyqqSANiMz/Y/RpvdjWoEEEAAAQSqV8D2z1wC4Op9d3hyBBBAAAEEEEAAAQQQQAABBBBAoCsFCID1tQmA9a2sKgmAzfhs/2N0wbs992O5fM5SX8kkmX331XKi2RRzqjc9eqN88s7RBa+TqnkxZ9yxV31Pbjp3ZOid8+sLz9O03uJxGYoAAgggUEECtn/mEgBX0MvAoyCAAAIIIIAAAggggAACCCCAAAIJFiAA1l8cAmB9K6tKAmAzPtv/GB11t+d+fLnkZL+ZwmPlqu/dJBFZbOHJZwLl6IA2+r7q0sdeJd+76Vzxx8CF6ifNvluuDqTVpvVmq0E1AggggEAlC9j+mUsAXK5vx2Z56I7lctP2/PmffvIEuXXyiHJ9sATMe43c/s3n5G53JkPkR188W8Zazcp/vfSFjjhR/jRtjNVVy2dwqT3L58mZKQIIIIAAAggggAACCCCAQK4AAbD+G0EArG9lVUkAbMZn+x+jQ++26VG58ZN3youSG/ZmwtOQILbYrHO7biMC4ExAHAiZM/NxMmBfJ3BEfeZewXma1hd7KL6PAAIIIFBVArZ/5hIAl9/rsmXJg3Lh31uLTLyP3Dj9/fK+UeX3fN0/41IGluFBfWWH9Mpvgcj1mYC7lJ7d/3YwAwQQQAABBBBAAAEEEEAAgfgCBMD6dgTA+lZWlQTAZny2/zE67G5e0JvfQbtJHr3xk3LniwZdwL7wVo6dJJNkqSx9MSwALnJt7zq+UNcLenXnaVpvthJUI4AAAghUuoDtn7kEwOX1huiFv94zlaJ7tbx8SjPbEgaWG/8in5m/Tp5yJ1b565F5P6uqw7k0bx1XQQABBBBAAAEEEEAAAQSqQYAAWH+VCYD1rawqCYDN+Gz/Y3T+3bwgNrxL1wtRC53J67+mFyan6iUdIIdd+zn58eVzVDwctT10+vtGAXDutYoHwPZnHJutHtUIIIAAAuUkYPtnLgFwGa12Tpio5n3QYXL/J94hw3yP8OyCRXLN69kPLn9/o1w/royeMRFT7aQAOGS9EvG4pZrE6sflzAe3pq5GAFwqVa6DAAIIIIAAAggggAACCFSUAAGw/nISAOtbWVUSAJvx2f7H6Py75QetOTXeNsqTZsvdwQN2i069cLhccLjXAey/b8RW1ZktoINzNK0v+jwUIIAAAgiUs8BZZ50ly5Yty3mEiRMnyhNPPBH6WLZ/5hIAl8/bkhPuFgjY/j97dwInR1nnf/w3uY8JJORiQG4hBIEFBQExRpRAUMIRLsl6wApBQRTFa0XNouL6V0AQFc2quMoGQYxAOMKhHFGzuKBCkBBQrgBDkgm5JsckM5n/U91d3VXVT3X9qp/OpLv6M/vfPzDzPFXP836qe/bV3/k9T75dfLWprYrYFhQH2+W2LD70hUA1q+dWqaLVtvWxbVvqYDvvegfKy5GzjYvbJUcD8Ar3187Rvvr2ADitRzSML90r6qa1Egle88z3v0XkLv+sYs/27SJz/XOha2VpOb84N5HwHGLnmgu9d5QbK56prJ9/2jVonFc3I0UAAQQQQAABBBBAAAEEmkOAAFi/zgTAeiunlgTA6fhcP4wuu5tlq+VQG1sQqx5ytQFwhX7BLaaD44g7pzhte/XcaIgAAggg0GgCXtB7zDHHhIb94IMPihcM275cf+cSADfKExIMyao939d+Hm1RIBIq67abtoTAwUpQG2/oPgljSlweTZgauIiqMjU5AI4fVmk8qgA4lVU4AA6NIRe07iWPRsLzRL5Qg4hlWeAevVrpOaw6AE45/6qfyXQQtEYAAQQQQAABBBBAAAEEENhGAgTAelgCYL2VU0sC4HR8rh9Gl92tDgPg+DOJRfyflavZzylO2z7datAaAQQQQKDRBIJVwJWqf715uf7OJQBulKcjEEpWuZVwMDwLVvyGq0pLW0ZHw7ZSn3BVaKh6OBQaBoPqcNBb6hMNgEshZFnYVwxv464lknaO9tXXBcCpPaLrltoqGgAnhd9ulqXnInyfsircqWPzjLFbQMdsqV3F/Kt6JhvlJc44EUAAAQQQQAABBBBAAIEmECAA1i8yAbDeyqklAXA6PtcPo8vuVlcBsF/5KzJl1i0S3XG6GOZGq339baolHAKnbZ9uJWiNAAIIINCIAsEq4ErVv97cXH/nEgA3yBMSDMsUZ/8WZ1UMTSsFyIGfBSpkQ2Fbherg4hbN5qZxYXJuPNY5xIe5ofaRLYftIWT6OdpXXxEAKz3sc87fNb1VuE/QPX/FWlraZMq3gw6NIWUAXM38q3kmG+QVzjARQAABBBBAAAEEEEAAgaYQIADWLzMBsN7KqSUBcDo+1w+jy+9WJ2cAx5zXWxpvYZwyRWbdcr6Yk9nCX2VnFadtn24daI0AAggg0LgC/pbPcWf/+jNz/Z1LANwoz0jlCuDYLXj9oDJxO9+CQyBcjq30NE3tP4ue53uMHBjitW1jXWFr60qhdyBsjD8jOGZtEyuokwPgaPgaaxU7h2qsEkLjUAAc2SY8rWWBLmnL5eoD4Ormn/6ZbJTXN+NEAAEEEEAAAQQQQAABBJpDgABYv84EwHorp5YEwOn4XD+MLr9b5XN6l993mXziJ8/Jvud9X644bly6wYryDGA/vI07x9e7a9pK5bTtU86M5ggggAACjSvgB79xZ//6M3P9nUsA3CjPSOUzgGsWAAcqbdOHbTFb/QaIS+P0A8rtEABHqonLn4C+CICrserbALjsmSoE5zL/Ljnpb105tuoD4Ormn/6ZbJTXN+NEAAEEEEAAAQQQQAABBJpDgABYv84EwHorp5YEwOn4XD+Mtt0t/sxdP8C1n6+bPPLkANgPmM2ez3JLdM/n0A3SVvSmbZ88G1oggAACCDSXgOvvXALgxnleQoFcZAvi0CxsW/EGK0Ar9Q1cKH3YVk1V5zYKgJVztK9+XwTA1Vj1YQBcoWK4NmcAVzf/9M9k47y+GSkCCCCAAAIIIIAAAggg0AwCBMD6VSYA1ls5tSQATsfn+mG09W5pz9BVDzkhAC7btrnyhYtn+ka3gS6OP3x2cNr26mnREAEEEECgKQRcf+cSADfQY1K2jfMo+fEXo9ssR85ptZ0BHK2AjTm7tZqwLf25rjUMgKVCVWns+bS29e+LANj9DOAz3z9dPnVQcPw1tKzgFVzjUAVw7B8Z2D3TPytxW4/nDSo9rw30KmeoCCCAAAIIIIAAAggggECmBQiA9ctLAKy3cmpJAJyOz/XD6Li7lcLSaAtb9a9fXZtUGVwpAPavkTD/0LbQCX3KqojTtk+3FrRGAAEEEMi2gOvvXALgxno+ks5kjc4mGNDZK4jjQ8NqAmAJhdTBc2iD9xEphZc1DC3N5NPOoydtAQAAIABJREFU0b76fRMAp7faThXAEljHYDBs8GID4NA5yzHBfOpnhQC4sd6tGC0CCCCAAAIIIIAAAgggUC5AAKx/KgiA9VZOLQmA0/G5fhhd8W6BStp8uyky65bz5S1lnWoQAJfdK2ZklnOBbWH1lFm3SNwO0mnbp1sRWiOAAAIIZFXA9XcuAXDjPRm6EDgYvvpzjFQHR6YeCvPMz6oKgCP9bLrh+9Q2AJZQFXD53aNztK9+HwXAqa36MAA2Y4s9VzqIFtpq2/J85YLgHeXGb/1dbsn1C1etJz3LtXomG+9VzogRQAABBBBAAAEEEEAAgWwKEADr15UAWG/l1JIAOB2f64fR6e5GawQQQAABBJpXwPV3LgFw4z479oDOFvyG51geutn7VBsA5+8WrvjNf8+2ZXWtA+D8nbRztK9+3wXA6az6NgD2xlb2jOUC353k7usXyBVrLGtq3aZ8F/ldTACcdv5uz2TjvtYZOQIIIIAAAggggAACCCCQFQECYP1KEgDrrZxaEgCn43P9MDrd3WiNAAIIIIBA8wq4/s4lAG7eZ4eZI4AAAggggAACCCCAAAIIIIAAAn0pQACs1yYA1ls5tSQATsfn+mF0urvRGgEEEEAAgeYVcP2dSwDcvM8OM0cAAQQQQAABBBBAAAEEEEAAAQT6UoAAWK9NAKy3cmpJAJyOz/XD6HR3ozUCCCCAAALNK+D6O5cAuHmfHWaOAAIIIIAAAggggAACCCCAAAII9KUAAbBemwBYb+XUkgA4HZ/rh9Hp7kZrBBBAAAEEmlfA9XcuAXDzPjvMHAEEEEAAAQQQQAABBBBAAAEEEOhLAQJgvTYBsN7KqSUBcDo+1w+j092N1ggggAACCDSvgOvvXALg5n12mDkCCCCAAAIIIIAAAggggAACCCDQlwIEwHptAmC9lVNLAuB0fK4fRqe7G60RQAABBBBoXgHX37kEwM377DBzBBBAAAEEEEAAAQQQQAABBBBAoC8FCID12gTAeiunlgTA6fhcP4xOdzdaI4AAAggg0LwCrr9zCYCb99lh5ggggAACCCCAAAIIIIAAAggggEBfChAA67UJgPVWTi0JgNPxuX4Yne5utEYAAQQQQKB5BVx/5xIAN++zw8wRQAABBBBAAAEEEEAAAQQQQACBvhQgANZrEwDrrZxaEgCn43P9MDrd3WiNAAIIIIBA8wq4/s4lAG7eZ4eZI4AAAggggAACCCCAAAIIIIAAAn0pQACs1yYA1ls5tSQATsfn+mF0urvRGgEEEEAAgeYVcP2dSwDcvM8OM0cAAQQQQAABBBBAAAEEEEAAAQT6UoAAWK9NAKy3cmpJAJyO7/nnn5exY8fKiBEj0nWkNQIIIIAAAgioBVavXi1vvPGG7L333uo+0YYEwFXT0REBBBBAAAEEEEAAAQQQQAABBBBAIIUAAbAeiwBYb+XUkgA4Hd/GjRvltddek3322SddR1ojgAACCCCAgFrg2WeflT322EMGDx6s7hNtSABcNR0dEUAAAQQQQAABBBBAAAEEEEAAAQRSCBAA67EIgPVWTi0JgNPzeVXAra2tMm7cuPSd6YEAAggggAACFQXa29vF+4Mrl+pf7wYEwDxoCCCAAAIIIIAAAggggAACCCCAAAJ9IUAArFcmANZbObUkAK6OzwuBu7u7ZZdddsmFwXwhgAACCCCAgJtAZ2dnbpeNAQMGOIe/3kgIgN3Wg94IIIAAAggggAACCCCAAAIIIIAAAjoBAmCdk9eKAFhv5dSSALh6vq6uLnn11Vdl1apV1V+EnggggAACCCCQExg1apTsuuuuTts+BykJgHmwEEAAAQQQQAABBBBAAAEEEEAAAQT6QoAAWK9MAKy3cmpJAOzER2cEEEAAAQQQqFMBAuA6XRiGhQACCCCAAAIIIIAAAggggAACCGRMgABYv6AEwHorp5YEwE58dEYAAQQQQACBOhUgAK7ThWFYCCCAAAIIIIAAAggggAACCCCAQMYECID1C0oArLdyakkA7MRHZwQQQAABBBCoUwEC4DpdGIaFAAIIIIAAAggggAACCCCAAAIIZEyAAFi/oATAeiunlgTATnx0RgABBBBAAIE6FSAArtOFYVgIIIAAAggggAACCCCAAAIIIIBAxgQIgPULSgCst3JqSQDsxEdnBBBAAAEEEKhTAQLgOl0YhoUAAggggAACCCCAAAIIIIAAAghkTIAAWL+gBMB6K6eWBMBOfHRGAAEEEEAAgToVIACu04VhWAgggAACCCCAAAIIIIAAAggggEDGBAiA9QtKAKy3cmpJAOzER2cEEEAAAQQQqFMBAuA6XRiGhQACCCCAAAIIIIAAAggggAACCGRMgABYv6AEwHorp5YEwE58dEYAAQQQQACBOhUgAK7ThWFYCCCAAAIIIIAAAggggAACCCCAQMYECID1C0oArLdyakkA7MRHZwQQQAABBBCoUwEC4DpdGIaFAAIIIIAAAggggAACCCCAAAIIZEyAAFi/oATAeiunlgTATnx0RgABBBBAAIE6FSAArtOFYVgIIIAAAggggAACCCCAAAIIIIBAxgQIgPULSgCst3JqSQDsxEdnBBBAAAEEEKhTAQLgOl0YhoUAAggggAACCCCAAAIIIIAAAghkTIAAWL+gBMB6K6eWBMBOfHRGAAEEEEAAgToVIACu04VhWAgggAACCCCAAAIIIIAAAggggEDGBAiA9QtKAKy3cmpJAOzER2cEEEAAAQQQqFMBAuA6XRiGhQACCCCAAAIIIIAAAggggAACCGRMgABYv6AEwHorp5YEwE58dEYAAQQQQACBOhUgAK7ThWFYCCCAAAIIIIAAAggggAACCCCAQMYECID1C0oArLdyakkAXD1fb29v9Z3puV0EWlpaUt2XNU7Ftd0bp13f7T5gBoAAAttUgAB4m/JycQQQQAABBBBAAAEEEEAAAQQQQACBggABsP5RIADWWzm1JABOz7ele6t8+96X5Z5FK+SPz72R/gL02C4CR++7k5xw0Fj5/PG7y8AB/SqOYWt3t7x+682y6v8eldV/f2q7jJebphMY+ZYDZdThR8jOp58l/QYMSNeZ1gggkEkBAuAqlnXJPJn9cLuqY+vE6TJj0hhV23CjDlmwYKVMmjShir7bs4sZ95y5srizTSbPnCaVR79E5s1+WNpbJ8r0GZOkqKTwbZs8U6Y1Gs32XJY0935ytnzpp4sq9pj40evkQwdHmhT6jZn2ZfnMsePT3LHUVnFvGXeSfPqyKTK2ujsk9HpSfvmp/5LFcpB88NqZcsA2uUf0osvk4QeWyeRjo6DuN3/6JxfLjYvGyfFf+opMLi6JP8ek61c2WPHA1+W788ZXdipbzwrXrLj20Tkkjb1Rf26ehSu+Ifcu3/7ztT87tXb15ytifU9JuF10jPn/Fol/DyrdTyq8xvPP9nLT5Aw5ftmvzXoo5x19b0rz/Hu3oH3t3k+US6Z6H1NeS99s273n68fQ1y2r/L1Txe+F4us3MMXy94Qqx2OuWX59ze/K4JtIX/7fF329ztwPAQQQ0AsQAOutCID1Vk4tCYDT8W3c3CO7X/lHGdLaKqOGD5HB/dNVlKa7G61rKdDV0ysd6zZK17q18soX3iVDB/W3Xn5rV5e8cNEFMtKs8YDhrdIycKB4lcBedSn/rGOHnh7ZuHqVrN2wQfa+/r+k/+DBtXx8uBYCCDSgAAFwFYumCCj9q1YVAHcskDlzF0tn22SZ2XApZ98EwDnfaHBcxVLSxSKgCWG9bgedL988LxBa9lUAnBvytvoAtY8D4GX3y9XfvEM6opY1eDBLH1JvgwC4+IzEr4MfxpVPxR5u2j60L/Xd/oFoDZZEcYkmC4D959+TqeIPO8pCav+5jLtW8H4S90wFQ+kvy+7zvEBesXSROaR9/mnvG9vXJa2PasUU72Oq66RptA3f89MMo+/bVhe4pv29EP+cRN9jqhtPpevb/oglbfu+XxfuiAACCGw/AQJgvT0BsN7KqSUBsJ7PC//O/c2z8sAr66W7pb+s3tQjXqjIV2MIeGH96KEDpN/Wbnnvm4bLDaftlwt1g1/eGq/4wfekZckS6W/+vXfDehFTDcxXAwiYqt9+JrT3Vqt3vwky9qJPlq1vA8yCISKAQA0FCICrwCwEwFWFu5rbEQDnKqxjfX0fz5IQWPNEpWuTFOQWQ5RtEMol3VsCFXzbIDRNB1WD1tsqDAiF+GnWKbkiM/yBfEwAHPOMFD8MtwR0fVNxWoM126aXaK4A2F/zMeOWS0cVVc/lz0zlP+Dwn92JBx0kixctiqkUTvojkMLPKwXWaZ9/2udeVbHvD2l9FK9R1fuY4jqpm2yr9/zUA6mnDvG/d1L9Xij+3ov8zgv84Yduh5KY8cRcv/gsxe4AEB5PbPt6WhLGggACCPSBAAGwHpkAWG/l1JIAWM/XYyoMx379ERm4w06yfKOJmbzs18sP+WdDOYwZMkBGbl0vSy49Uvr1C28F7a3xc+d+WMaMaBVZu5albcBHvF/rCFndv5/s9b0flq2v/tVOSwQQyIIAAXAVq0gAXAGtdhXAlQP2wvbRZiRsB13FM1ypS2IIW9oCUfdhaorxKe5t9kndDts0p5hDmqbbIgzwrznuIJkoi2RximDN/2Dauq6hak3/2vYA2A9yyiui4gJO//vbqrI7zaJsz7bNFAAHgtRpL8h3zbbzad9PysOhSn/AEHzGjpTHva3ebSGuH/LE/oFJcgCc9vmnvf+asz//aX0qvoJTvI9tk3eCbfGev00G2ncXjf+9k+b3QsJ7Z/H3YvIREnHjKf4BSdkRGPZ7p23fd+LcCQEEEKgPAQJg/ToQAOutnFoSAOv4vMrQrVu3yoAvPiADdhgj3RT+6uDqsJVXCdy1eoV0f+vYXEDoVwH7a/z0mafKeLP1s2ztMaMn4W+4v3AY0F+WreuUA26ZG1rfOnwUGRICCGxjAQLgKoCrCYCLVavRs3H9wLRVJk6fIRMXz5G5iztDgyoLQoMVsIWWthC0Y4F3rRHmLN795FnvrN1c2/x9xi2cLQ+3e/9+nMh93pm9pVvaA1V/nFGvuPm4nwGcWGHtb8Ud3SrbskW3/Vp+iJw3qeqo5ioen7rvoghhrR9sVupn2Va6+nOEyz8ULp3jWAh2csiRKiDVGCqEy6HtY/OrWOnc0ujWj9Fwq/I5hf440lTveiMK2pwsK9KcJ5vwAXn4fFUpnFVrC2wrf2hv/3C9MN/tXtUd3hY0t2YHPRm/TbfymSgFlTNFfhLeUjj8DIWDhLHz8mfa5r/iwvHgubbBd5fy9vpx+NWYcZV0we9X+ayG3i+WVfVHHbbqwPgwKfiMjY89a7niH0HkeJMC4LTPP+2DT225f1qfyr9h9e9jtf9NnXw2rfK1XHzfib7GK4Sgqt9/wdd90ntV4LUQu526wrDi7500vxeS/jAs6XVbGGuF8SQHuuH1SNteoUUTBBBAIFMCBMD65SQA1ls5tSQA1vF54aBXHTrwi78zny+OIRds9Fy0s0O2fOu90r9//1AA7K3x02dOl/FDh5gHo9En2bzjX7ZxgwmAfxtaX90rnVYIIJAlAQLgKlazmgDY3CYfyHaGtjaOfs//7+CoguHlknlecBsz5kgQ6gfAbW3t0u73KWyZvLLSdQohcTEQtQTO4REEA9S+qgD2RlAIcAPbQNv8imMt2y6aANj6JCUFwHEfPlv7xX2gXbhzVecIl3+Q6wfAEw8yFa9+YFas7kszBvuHyBXPFSwLLePvFwyBt0UAHA7E0lSTJm/9HH5WKoUyCR+02yosA8/O1Be/EQg9JXVVaBXv6PkuljDX+/YYs12wmO2Co+c0p3kmKrYNhSelNctvixydTfzWpvZ5h9vrx2EJgGO3fq8uAI6Gt/FVnvErat0eNi7Aibw/2YNezWsmKUhK+/zTPrTCZe8PaX3SvAOkqTBNc11724rv+THvP6Ur2bcRtv1OCf+xUZrff4FtuK1TiDtPPu0fKvkXT/i9U8vfC6rK64TxxLwHFtc1+n8LpG3v/ohxBQQQQKChBAiA9ctFAKy3cmpJAKzjKwbAnzMB8AgTAPPV2ALrTAD8HXsA/NTpp8j4YUMbrvCV/arNI1nIvJdt2igH/vo2AuDGfpUyegScBQiAqyC0VJjar1K52neSLJA5cxdLZzSYjDsDuHjfuOuGt0MuhaHlFa6lINkW3prZBMJkv215FW1pG+bSz/oyAI7eKy7QDVdZU+mb8MxbKoXKe1g+8LUEwKUPvJVn8iWFz8Xtn8PBYOx9zMDTjcESABc94qqtwpXApfsF2seFZ6oPpXXvUeXVRpowq3Btf46VzjUNDaNCcJK01aZlzrZgJHQ79bh0VuWtAiFJ8EP84GvB+n3dM1EKXoOvA9s9g2FNTHgbGEe4mnF8YFqlSuZgGKQfRzQAri7kjV0N2zOS+hmMqVIOVcHPlAMKgygLi62vvaRw17tYQpu0zz/tw49JdF3S+qR6C+jbADg3tJj3/LSv5dJuD4X3Cbk/v1NB5L0y3e+/YACc9F6VCtreOOE1X7vfC8p11rwHxQX1cb+j0ravASuXQAABBBpFgABYv1IEwHorp5YEwDq+YgD8WSqAMxE0ehXAV9oD4EWnnyzjh5gAuHkLaBs+/F62YaMc9JvbCYB1b2+0QiCzAgTAVSxt1QGwuZcf7ra2SZvZlLm907L9cEwAnA9i47YrLoSfgeDWVnHszzY21I3bVjmGqfwe9RgAV7HGzdxFFQBbKjPLwtsqzuRT3ju6HW7yGYIxFUpl4UJ5AGytMiw+H9EtKuPnbB1jrQJg67ml2gA4bfVvLsWI3wK6isCmGExatoCOD0Zq+CJVbPspZcFrXNVb+balsXMoW7dKa5G0xWnYw/a86ccRDFdPlpe/ac7LddnmNbJUFbcBT3GfuNdmeTWxLbS1PMOJf4DiTYQAOBc0+q+HtK/3bd0+1duCMhhMdc2ExlW858f+fitaxp33nv53cJr3CDeW5N87tfq9oNtdIHk83nzjd1Gw/z5I297NlN4IIIBAYwkQAOvXiwBYb+XUkgBYx1cMgD9TqAD2zgB2DAjN8bO5oG2rN4QK1zNHmkqvaeSdSJuJ8NXRzdU919+rAL7aHgA/Mf0k2XnoUEPda5q2uP+zxVylX39zna3S0rPVfj3v5147s9V4rzl7uCb3rdX4G/A6yzdukoPn3kEArHt7oxUCmRUgAK5iaavcAtq/U3CbYuvZtNYAOO4M3sj4Ldsh2870jQ2T46qPQ7cpH0t9VACbTaEtW1snniVcxSOQ6S6JIUjpg9LQVpNl/ZKq6eIDmEq+0bN0vbbxZ+2lHUM0ZEvYPtMfaLH6J+l+kZlVEQaU2cQGKsoAOCmQsS5GbQPgyq+nlKbVvDgrPfNla5T2mYirVDUDjb22/bzf5CCjfGzlFcCWoMLyHJYFFzWrwk72s73Gbcsa+8cZ0fWMWd+oZ7KvNwoCYALgat5kCn3U7/mVX8v+CIJVsuWvm6T3zvL38djXlHrcSpuqfu8Er500N6+tLtTNXVUxnuJ7YvS9sPiHazG7NijbK+VohgACCGRGgABYv5QEwHorp5YEwDq+YgD86UIFsK5bbCs/A/UajB7WXw4YN1TGtw6Q4YP6y6D+LbKuq0deWLVZnlm+SdaYf+erxgJeBfB34wPgcUMG584G9tbd6Z9+qBu8jkn+e7eaMLgW13cdX0b7v24qgA/57TwC4Bq/bLgcAo0mQABcxYo5BsDFKuDoWbv+UKwhbGm75cojLm0P7QfN7gFwcvi8fQLg8jOAPZv4c5KjW2dXsfbN0CUxAPYQLB++Vh0ABz40Vd27fBHcA2B/DNEAuLSVbuWl9wM7zYfSgSvV4EP1xG0yi7ezh4rx1dOVZlypcq7WZ3b2QZVeqgA47TNRuwA4fpvv+LVyD4DHiX8esTaYrfhaUVX525/V6HXjq/PDVdix7w+hCuzx8VXtoRsnvcbTPv+0D/POli/91BzkXqy4T+uT5pd0H7y3RIcT+55f5R9GFLcYtlWgJj2r5X8k1FcBcHW/d4KYCWtX0SX+/4aIf49L2IEh7uxqiXkvs+7akebZpS0CCCDQ+AIEwPo1JADWWzm1JADW8RUD4E/WrgK4v6kAnjh2iJwwcUc59S2j5F92GSrDBnplwaYq2FQEP/TPdfLbp1bJQ8+vkxff2CydW0wZcA0qj2tSQdvo4/AqgL9nD4D/dsqJMm7oEN2DoWjVMmiQ9GttzYW+W1evtvbwft4yeIhs3bhBejdsUFyVJpUEvArgQ267kwCYxwSBJhcgAK7iAXAKgCNhavT8X284FSuA9SFmrQLgaKAaDJS36xbQidtVW4LrwBbZVax8c3RRhbCa7VO1Hz4HPiBV3Tv+w9uJH71OPnRw8OdpxxBXAawLpBKrA9VhgP5RcwuAlVXCZcOp9OF75Q/m03/w3wchTaoAOP149KFK5WtHrxOt0g0+//FbQKepAI6cL5pie+a4J7jylt6Wir0KfyQRHwAHHU+WFVd8Q+5dbnsNB94fzhP5ZXBr49iXYNr3lPCFytcl7euF9kHR9O8nwd7pX8v6d+aYlglnAPu9kl7L+XaR0LisSj/9s6p/r3KRqPb3jnLtNGf5hoavGE9ShXCfnl3tYk9fBBBAoH4ECID1a0EArLdyakkArOMrBsAXu1UA5yp/C1WXh71pmFzyrvEydcKOspOpArZ9rejslr8v2yj/85c35L8fWylbTDJsCoSlxwtgtV/rHxd5I9J47NtEapdxakeib7fSjFn2M+XRI/R90rT0KoCvswfAfz35/TLWBMBOO1WbKt8WE/h6yzT8HUdL6zHHSu/GjbLq5jnS/eor0tu/v/QzbbZu2SItAwbIyLNmyJCJB8iGxx+TznvvkZ4N61Pff/OmDvnLuvDO5HvvNEbGeVuIm3E4zaeP+q8xwfxi2VGOGDHQabzLTAD81tvvIgBO85qgLQIZFCAArmJRHQLgYGB6nNwncxd3StkWxRXPABaxVfTaZlGbANheZZu/Xylg7fsKYL8iOu5M5KhIpXlU8QxkuYsqhLVUw9TwDOC0lYbxFcAJH+yqzwA2f5BaFi7bHoIK97N98F+DCuD4R1HxoXbSdraxF9cElTYz25gSKquSPnivxWuxqjOAtc9ENRXAtmvHVKdbt2YuBUNuFcClsLj4hwaWc5r1S5Cw1uZCZfepcovz/HVEjv/okfL4TwNn1kYGmw+8TDj8UZEbTeVp8us8KVQrnRNafi37azJ+62nae8uV1kf/PNZLAFzpmbK/lr05BsPvD8ls87wvl/DvzrS//9K8V+mVy1smv4aKf0wVV0Eb875Q3ftUDcZDBbDLA0FfBBBoUgECYP3CEwDrrZxaEgDr+IoB8EU1CIDNLd8yfoh84T07y5mH7CSDB7TIn59fJX/4xypZudGEhiY4bB3cT47eZ6RMnjAmN8B7n1kjl97xijy9bJPZOjhfIZz81SWy9Cm54bsz5Zxdw61X//1PMurKzSI7baOANXlwFVqMkwe/vpu8W1bLJV/5p1zrdK2Yzl4A/AN7APz4SSeYCuChXlJvUlODXc0/Tbjbb3irDNl/f9lh6vtl6KFvlV4T9nY+8pCsu/9e6Xru2dx1+48ZK62T3iU7nnCi+fcxssWEw2vn3y0b/vq4dL/2mvL+m+WfHWtl71/+SfbeIzzftfe8Q+66bqQcOXRAdfOodv5V9ZsmY39xvtk09ElZ+ZEvy9pq3Av3Xb6pS952x90EwNvitcM1EWggAQLgKhar2gDYD3aLVb9+gBoJMePO4fUrXs2QoyFw8VzhQIVrTQPgsu2qw1tS92kA7Pt4Sxes6C1+31Il7dvZKq6reAQy3SUxAA5sgRsMgyz9StWpkarD4vaMEv7AOvHedvn4ADgQKEWrF61jiA+2vTtHAx3bh82lOQcrDi2Vjd4Ft3cAXPU2lAnBScozEYuVrGXhYoxbzV+AgUo6yzOdu13M9zXPhL6qLljRF3zN2MbnP6vRit7wFtW1CoBLgYw++C5bJtXzFp1XaT7BuRRfZ3FnExdeWzJunHQsXx4f7Ia2pLZtoxudhSIsSvn8C+1zyDU7Y1X9/lBnAXBZhX38a7n8zFp72Jv2d7D+vUqNXN5Q9T4QeB60vxeU163ufSkwnmgoHXgPCf4+KO3QENl9IKa9gyhdEUAAgYYUIADWLxsBsN7KqSUBsI6vGABfaALg4SaUdSinHDNsgHz0yNHy9RN2la0m7F3wjzXy40eWyu1PrJAtQ0blyzW71sl79x0hXzphTzlirx1lw5ZeufaR5fKzR1dK+9otufu3mHa9lcaxabQs/uGesn/cFNe/Jpd8rl2uHWwaOMyn9uWlJgC+wgTAvYUAeFuUr643AfAP7QHwY14APMS9PHrwhP1l9IfOyVX25kLkwte6B38nq265KRcItx79Lhl1xlnSb4cdTFm3OevZVAZ3L1smq357q6y7b36+hwmTzYMSs4o9suLd35BDP/lWGRS3zi/dJY9+8kcy1l5krnsB9Emrk2RcIQDu+PBlstbhnss3bZLD7riHANjBkK4IZEGAALiKVQwEsYm9tWFvMJgMBpzmBsEK4fjzbb2RhIPP2gTAlc7UDcy+GMT6obZmq+qYqlytryXMrewTrRZOW0WcuNrZaKA6o9Obqv1DzWj1bnSb2hBSNLzZBgGwdz/9GOwVihX7l1UoRbblDE44Ot9ACO01K9nFhXtpHrHkCuDqt09NDk7izSqcVRkzvbQV4WmUim0ja1F2jUgIkeaZ0IcqJdeJBy2SxeYo1PBX+DVXeQyFnoFx68cRUwlYfG8IjkP7rCY/j/5co9tEV9rmPL5iNxieVdjCPbjucWFyaBEUAXDF9xx7yJzu9VLpPY3rl/5YISnQT34fq+q9pFKnmPf8dK/lmNdSTFWs/vdf2gpg7Ws/DKL/vRMOwKOs4d8LldsW+1pe47Vq2V8gAAAgAElEQVQaT+iPhHI3TBiT024KNX8yuSACCCDQ5wIEwHpyAmC9lVNLAmAdXzEA/lihAtghlDxuQqt89fhdTIXvCPnTc2/Ilfe/JPctWS/rW7yqUzOeQhg7cOtGOXr3QfLVafvIMfuPlmfMVtCfmbtU7lli9vk17bwzhHu8XDAmvP3UhQfKNRMGy+p/LJVR1y0Ptbvh398m54wXWb3kBRl1vdkfunhfUzX86lOB/zYlpbuZwDs63y0d5i/7Xwp/f5zZVtpLIf3xrDLbOA86UGRgu8jyleb7o0V23TP/81D/wPdz9ykEwF4F8JeelmuD4xlT2LrawT93f68C+Ef2APjPJx4v400FsL9Vd7X/HPLWw2TchZ+QgaPHSG93d26rZ++r542Vsukfz0nv5i0yaLfdZNAexiT3g3wA3Gv+ufLWW2T1TTeaAuSW3HbRLeZ71nF0Xyxj7pxqNk02X688IP+8+JpAu0tk99uOzS3JmnuPlxXXD8hfz9uCfGuX/O8bnaX/Nt8fvcNO8uZBhZ+b/16ztkOeadlR3j60R/68en3xutF25dcbJAeMHSEjCludl8bdLR0r18g/i98fLoeaM7AHFf/7JBl/40wZIU9Ix4cuk9Vl/c24/fEn/HNFV5ccPm8+AbDu7Y1WCGRWgAC4iqXVBpTepQshpSyYk9vuOVSxWri1H1oGg95iRa/XJnpure3+lrNtaxUAe0OwBau58U5cLHPmLpbOsqB7WwbACds+23yslb8EwNanXxEAWwO5SuGt5ZrW4GYbBcC5earGUGGLWptLhQ9wyz50j2kbCreKbar7YD28nsmBW6XK6crvjMrgpMys8lnK5UFFUoBTxft3xS7RD+zNeL+0l8yPOxtW+Uzog9ewq+S2Jy4MOCactIU7udfnQU/K1d64A/3044gPgsrP8FU+q2m28ra1LbNOfjZiK0pDz0D8Frv2R0UXANvfcxLOEk/5eil/T+P6+TVTPpPFM3S1Z7zX5v3G/p5vD/Vtr2XJbW9uPrey/E6JPWNb9fuvbwPg5O3W896q3wuK/7sld7EKAXD146m8K4LtPVp7r9o8cVwFAQQQqE8BAmD9uhAA662cWhIA6/iKAfAFJgAe5lYBfN4Ro+Tq0/aQ4YP7y9X3vSxfv+dVWbt1kJidoE1gZQK4Qqi7ubtX+vVslK9O3VUue/8eJvBtkYtueVmu/4MJX01br71pEnvAay7kbVstP5/5TznXK2gNhaZ7yOLvjZH9l3VIyzdMkFsMZfeUxXMnBKqGTf/pv5Nz37Rnqf+mF0U+8F7pfc/IEN7qp8y20j805cRepakX4v6nqeJd86Jc8kabXHOgV2bcLQ/95gk55t5o/y556Gd3yjF/NffIhcem77e8LaDfkEsuWCEfu7E0ntw9fmCuNTB+3qqK5A0mAP6xPQB+9MTjZNxgA+ZSFW06Dxg/XnoPP0La3neiDN2lsAe3V8mb28PbbPVtFrqln8Hy/tv7Mv/caipX2x+4T7oXPCKblzydN/eTfst4hvzHzbLbISOkZ9GP5fmv3F7+LJz4Ldn7vIOlf+eTsuKDXzShqrcMnfLoRb+QD77PeAe+Nv/1annsKw/IWC+n7j1Zdv6fC0yI+7g8tmC0HBZoG25nu946WXbt++WVB1tlB/+Z6+6SR1d/Wqb94cR8WJ37elH+efSHZfVYv525543mniYAXvGv/y6rHfyXmzOAj7jrPgJg3dsbrRDIrAABcGaXlokhgEBqgeQzSlNfkg6NLVDlHyU09qQZPQIIIIAAAggggAAC206AAFhvSwCst3JqSQCs4ysGwOe5VwB/+pixcvXpu+d2Bf7kzc/L9/+wSkwxrwww4a8X+nrB4yAT9nabBl5e+OHDd5AffmBPGTp4oHzht6/Ilb9flgv6Bpr2W3ry7W2h56cu+Re5Zt8BkgtNv2yqev12YyOVuv73z9pHet8VDnXzOiagnfO4HPMnE7ya233qIlNZfIAX6JZ/PfOHP8nEX3ntTIj7bS/E7ZLVwwdL7qob1pktp83Zt9b+5h6/ekqOWWDaeeHx/8ufAfyM6bn/8PB9cve4ydzDISDMVQD/xB4AL3zfFBlvtoDuNf/TYv6nqn+aYLd3a4+s7toibf/6QRl//Ptk4E6jpN8Ak1x7i+pt6+x9+VtDm392b9ggqx77syy94afSunqV4r7TTEh7oew44mVZc9IF8rpyvEO+dovsbkJj29ea+46T17/fz8z6VNl5zgWyQ6v99VFq1yL2662TlT8+Q1belfdbd+GP5LCpe1outk5ev366rL1ngGl1suwy52MmAP6bLJ/x7+IJVOu/wpwBfOTd9xMA697eaIVAZgUIgDO7tEwMAQTSCqSpUkx7bdrXr0BxW9ZoJWCpIpiKrfpdPkaGAAIIIIAAAggg0FgCBMD69SIA1ls5tSQA1vEVA+CPulcAf+n4neWKk3fNB8Cmovf7D63I5YFmo1/Z4n2zEO52m3DXO+P3I28fKT84azcZOmRQPgC+3wTA5vsDTcWo394ehpoq3+tNlW9kiqsXFQLhofuJ7GSCwFyV5o4msH2zvNsEfs8sfFwm/tJ8z/v+e/aTVWeMkJGvvCotV7yeD2evNOHssE3y84//Xc5tKWwZPe1EWXXeLjKyfbm0fG1pvt13TDsT3q5+1mxBfY3Zyid0H1MN/GtTDfyguceH3iK9Rw0JtCvcwwt+vdD40mflWi/s/dBE026YyGvmHt8w93DZBtqrAP5pTAB8whQZO2SwU74cHNqWocNk8NHvlN3P+IAMaWvLr4ZX9eutdeGfPSb8ff3+e6XdbP08zIS//cz3k/PtT8tu846XYS/fK89c9F1Fe4/sFNn9po/JsNalsmba+dIuPbltmZ8/83r5wCVvk0HmWkvMtbx2u5h2uQD4lfvlmY9flbv+yG/eKuMPMt8stpsmY+dcJKNHdMqG/zpdXr7DTOlT/yUTjt3NVCX/SJ770m2m3zQZk2tj/pTggany4rWFpTvp2/Lm80118kvz5YlPXCNDzD3bvHuaAHjZ2aZaufAIJjuUPwrLTQB81D0EwLp3N1ohkF0BAuDsri0zQwABvUBom0bO5tPDZaJlhXObvfnxPGRilZkEAggggAACCCCAQH0IEADr14EAWG/l1JIAWMdXDIDPNQHwcMuZuCnCyAsnj5ZvnryL7DBskHztrnb5jztfyyVYg8yezn5BqCnulU1eda/5f5e9b2f52rRdTEjcIp+6eal878F8mDrA7B7cbY6NTUr+brjcbAW9s2Wena/JJR9/Ua41FboyeS9ZdfZOIl44fFnwDGBT8fvNj8g1B22Wn3/sWTk3N09zBvGrppI3l8xNlsXzAltGe+GsFwB7FcBXewHwBtNvcaGfaX/MPrLqLFMP/EwwFPauE5yH6XtVoe8Fpm8xATSB9o9MoO3d43IvZI72S/Hf600AfIM9AP7T1PeaALhsz+wUFy9MxqxXbpCmErj7TbvLnpd+Xkbsa0J3b5GDW0Cb9L9r1Sp57Rc/k03335e7T4vZgrq3a1PC4n5G9rgzHwAvvvDqFOPbLM+v7JSOHPosOWXhtNK2zLlrXWW+f6rs+quPmwD4ZVl94nkmKPaxPyt73nmcDPXbeSHuzEOk5cnrTdj7W/t4p31L9rngUJG/XCU3XfSr0Dgn/uBBeftb35AVJ8404zklf08TAL/+gS/kKoCrXeQVmzbLO+Y/QAWw7u2NVghkVoAAOLNLy8QQQEAtEAwA+/Y8SPUQabjNBTircZsTcwMEEEAAAQQQQAABBIQAWP8QEADrrZxaEgDr+IoB8DmFCmBdN2urY/cbIl87qU2O2m8nuevJNXLF3a/J/724Qbq9s38jX4fuNlS+ccqucvxbdpTX3tggF9/8qtz+xNpcKy8k9jLiVF/vNRW9Z5mKXr/TUlPZ+3VT2fvhCdL7zpj9fnNtN8tDNy+SY35nKn4P21NWzTTVvrYbe+Hsf5hwVkyI+938Ns6XfPqfYoo+81/vzQfAr//BVBn/Im7kMX39a67x75Fq5uHGXgXwz+0B8B+P9wLgQaa9S8JcCi/77zhKRkx6l4w6+VQZ2rZL6cxff0QmEN7c2SnrHnlIVt32G+l67bXcxtPJ9/+c7HWXCWNfvEf+etHVEluzvGWD/Hltr+w/2py1a85h7jj2O3Lkp021r43v5fny9Me9MPkUedOvLiyEsZ83pzH74yl8f1Wh3cnfln1NALzl/iny4jUxXpf8RA6YskeFxVona2dPl1dun27u6QfAnzP3rN5/hTlL+eh7f08A7PASoSsCWRAgAM7CKjIHBBBAAAEEEEAAAQQQQAABBBBAoP4FCID1a0QArLdyakkArOMrBsAfdg+Ad23tkfMnjZZL37+n2QG4RR56Zo385z3L5I//WB8azL7jBstl799Zzjh8J9m8pUd+tbBdrntwpTyzfGtx9+CtsQGwqdJtN1W6Ox4oMsx2Xq8JWa/1qmw75efnLZFzzzXbKx9ttleO/TJbNv/KbNn8wK6y+Cc7F7eVfuaPJsi9wetU+L4XAH+1EAB71/cC4E8FAuBjTQD8ARMAP5IQANv6egGw930vAM7dw+HLC4B/YQ+AF0w5RsYOzZ93XHUG2d/s6d1jEn3zz/H/+hEZOeU46b/jSHMG8IDQGcC9phK4xVQAe//sNaFl518fl9d/9hPZ/Hq+Krzy/afLXr++UIa3viBLp5wva8yly9v3yJCv3yFvNsc+r/vxqfLS7ZfKHnefYM7ZzX913X+sPOflvS2F75sA+KkLrjT/PV12u9mcLyx/lfYzPycri1ls4fsmAM61O+U7MsFU926691h56ZqY8X76p3JgxQC4U9b/+BR54TZz7VsK9zzL3DNx/vE+K7q6ZNJ9DxIAO7xE6IpAFgQIgLOwiswBAQQQQAABBBBAAAEEEEAAAQQQqH8BAmD9GhEA662cWhIA6/iKAfAH3QJgL0frb6owD999kFw1Yy9TBZyvo52/aK38fvEaeW31llyGN26HQXLE3sPllLeOzG0NvXZjjzz+/Br5tgmK5z+9IdenYgXwFFPpe7ap9F26RFo+t7I8BO7ukBuuOF7O2c1s0fxvZpvlQvvX7/+NTLxpzzDK6sdFNpoKzjaz9fUUE+CebQLch/8kE//bD5ZNVfARpir4AlMV/MrrJpx91ZuBPHhdIQC+OBAAF+4jTz5hzgXuLtzH9G832057ZxKP9KLJmL7+91ebAPgrNQiAb7QHwI9MebeMHWzmVn0BqplDiwzadVcZOfkY2em4qTJwfGEPbhP0el9e4NvT0yMDBg4sVQSbPwbYakLgNQsellVmK+j1i/6WD4H9MNkyntH/73bZ5eBW6Xr8Svmfz90phw8y+4IX23nn+35GDv3zSaZa+2VZdcK58srJV8r+HztU1s9/tyy91rTNhaym3ZQr5R2fOUwGv3SPLPqYCXZ7p8vuv74oFwC/duZnA2Fs4fsmAF50wXdETr5KJn7sEOl5/Lvy2JfvlB38661cKy8MbpXDh5v5nWraXHCIdN55pPz9+8Nlh8A81q5bJUu2DJODRw2WwSZ03v2Wwj3PMPd08F9hzgB+1/0PEQDr3t5ohUBmBQiAM7u0TAwBBBBAAAEEEEAAAQQQQAABBBCoKwECYP1yEADrrZxaEgDr+IoB8Ay3ANg7Ftar2m0d0C3nHD1KzjpyjBy4uwlqvaDMfK3s7JZ+JggcNdyEc+arc5MXkrZI65D8f//yjyvlqvmvy5NLN+Wyu/gvE6L+0ASwXlGvFwKf/3C46aVnSu8UEz5vWCeXXPis2aLZtP+BVxHcJQ/96L/lmNv85gfKg7e+Q97dukl+fs7f5dzjTLA8oxAsF69pzgGeXzgHeL2p+L3IC3wL1/MqgHP/7X/Z7lPov96M5aLAWOL6egHwZTUIgOfYA+CHjn2XjDNnAHtr7lVoV/vPEW8/Ut50yWdl4E47SW93t7R41b/mq2vFcln9dxN4b9kiQ/fcS3bwzgX2vkwgbBLL3L8uu+lGef3nP83dP/c98zP7OL4g+82fKt6JxfLiHfLTM2cFKocvl9P+zwt/TfcnfyBPfe5WaTn1u3KACWwHeG3PMG1zIWupnaz7q7x6+mdM+Hq67FEIgPP/7TsUvr/qHnni/G+b8Z0ue996kbS2rpP2q94ld98cuF7n3+Q103eFCZP3+c0n8m2uNm1uyj3S5r4z5H2//5y0jXhZ3ph6jiw17fa89RP50PmMS02/6v07Nm+Wyfc/TABc8T2CHyKQfQEC4OyvMTNEAAEEEEAAAQQQQAABBBBAAAEE6kGAAFi/CgTAeiunlgTAOr5iAHy2CYCHmkpYh+rEFpPc9pr+w/t1yVt3GyinHj5GTn77ONl7/PDQYF5asVHm/61DDtxthBy9f75SuHPTVlmwZJ18/uZX5KlXNlUeh1dt+8HAeb9lUzXbOv+P2db5XvMDbz7nvUV6J+WixLKv1YuXyqj/XG7aFYLl8FBL7TvfMIHyC3Kt184LlFtMAPxxEwAHvWLu88wCsy30T8ylek3f603f3kJ4XNwKuPB9LwD+kgmAHbYIlo1mC+ib4gPgMYMGOYW/3vMyZOIBMv6cj8rIgw8x1/KIzP9nvv/K3XfK8zf8REaY/xw6abLs/ZF/k0GjdioGwOuXLpXlt/5K1s6/Ox/69h8gvT0mQI4Lo0+9Rg78+CGmsjzma+l8+dtHv1Xof5q8ea4Xxsa0XfcXeen0S2VV72mylwltvTDWC4BLYWzh+2+YAHjmt/Pj++wv5F+O273sgpvuO0aeubIQ4l7633KIpY3XqeeJ78siL5z2QmcTAI/07nnap6XDIXxfbiqpj/ndAgJg3dsbrRDIrAABcGaXlokhgAACCCCAAAIIIIAAAggggAACdSVAAKxfDgJgvZVTSwJgHV8xAD6rEADrullb+Vlo7ofdG2XC+P5ywK5DZbfRg2T4IHN2rPnq6t4qL3Zslmfbu2SvsYPkI+/eWU47qi33sw1dPXLnX9fK7AdXyENPr5OeyqXAcsO33ybn7BIZildte4FXbRv5Ot6Exh8Kh8bPeOf1zg6220MW3zimeA6wmYQ89Msn5MX3evcxlcIfNJXCXgXwj70toGPuM9OEze8qhc3he8T1LXx/TYe0fP4lhxUwXb0A+GZ7APy797xTxpktoF3yZS+sbfFS1n32lV2nny5jjzpatm7uklfuulNW33u39PzzH7nr944cJcNNCLzHGR+QoW1t0vnC87J07q3S/be/yJbX21P8ncHp8ubfXiwjIsHupnsny9Pekb7evcz/5v/5RTng/hPyVcO5r3Wy7ocnyuYTH5bRu78kK6d82GwYXbieCWOXnnqJdBT7F75vAuC/eKGy/30TAh96vNkmvPBlva8Jqg++8FDJ10Hnv8LtTpd9vTmYe75i7mn+3CDF/MN/D9BhzgB+z+//QADs9iqhNwINL0AA3PBLyAQQQAABBBBAAAEEEEAAAQQQQACBhhAgANYvEwGw3sqpJQGwjq8YAJ9pAuAhbhXAfhLnVWxu7d3qFYUWzoE1cVoxHfbKhL3vm//PnBf7dpOtfeuDb5bD9x1Z3A76W3e8Ll+99TXZ0m3aOFQkuyWdZoxOSel26r/JBMC3xATAx7xTxgw2FcAuQ+vXT1rMum0x/zvsHZNk3PFTZevGjfK82dZ56PJluW2dvS2ht5qgcq3Z3nkPr1L4wIOl49GFsnze7TJ0y2a3+3uPjsv4G7z/iq7N8t4HCYB17260QiC7AgTA2V1bZoYAAggggAACCCCAAAIIIIAAAgjUkwABsH41CID1Vk4tCYB1fMUA+LTCGcB9HHr27+mSf3lTi3zlzL3llCPHm9B3q3zmFy/J9+97o7mTvmrXYYMJgH9jD4AfmPwOGTNkcG675tzezY7/3Giu0T10WC4QHrC+U4aYcDh63Q2m4rjHbPXcv3uLDDGhcD+vjeN9m7l/x+YtcuxDf6QCWPf2RisEMitAAJzZpWViCCCAAAIIIIAAAggggAACCCCAQF0JEADrl4MAWG/l1JIAWMdXDICn164C2K+c9TZ9zmWCXs1moGyzd2uvbDU/876V2+bZnAN7wsGD5N0HjJBXVnbJ/U9tkme8fXKrDUGbuZ9XATzXHgDf7wXAgwbWJPwtBr3BMNdU/4qp+vV+ljtD1xIyx32/mUPdNGF8x6YumfLIQgJg3dsbrRDIrAABcGaXlokhgAACCCCAAAIIIIAAAggggAACdSVAAKxfDgJgvZVTSwJgHV8xAD55+1QA504GNklw/56NJjzcYLYWHiQycKj5njlRtZn3+q02xPYqgG+3B8D3TjrSVAAb32qvHe3nRfv9vYpe8/+2muDXdt0BZkto8z+93g+7vXCYYN/Fv2PzZjn+kf8lANa9vdEKgcwKEABndmmZGAIIIIAAAggggAACCCCAAAIIIFBXAgTA+uUgANZbObUkANbxFQPgk0wAPNScAcxXYwtsNAHwHfYAeP6kI0wFsAmACWFrF4LXKkxXXqdj02aZ+odHCYAb+1XK6BFwFiAAdibkAggggAACCCCAAAIIIIAAAggggAACCgECYAVSoQkBsN7KqSUBsI6vGABPK2wBretGq3oV8LaAnmcPgO9+5+EydtDgXDWuX5XLP/PVyY3isNKcAXzCH/5MAFyvrz/GhUAfCRAA9xE0t0EAAQQQQAABBBBAAAEEEEAAAQSaXIAAWP8AEADrrZxaEgDr+IoB8IkmAB5sKoCpDm3Y6tDc1sJdJgC+MyYAPvpwGW3OAG6UsJNxlofTKzZ3yfv/+BgBsO7tjVYIZFaAADizS8vEEEAAAQQQQAABBBBAAAEEEEAAgboSIADWLwcBsN7KqSUBsI6vGACfQAWwTqzOW3kVwPfYA+A73/G2/BbQfDWsgHcG8Il/epwAuGFXkIEjUBsBAuDaOHIVBBBAAAEEEEAAAQQQQAABBBBAAIHKAgTA+ieEAFhv5dSSAFjHVwyAp1IBnKugbfQKaK8CeH5MAHzU22SnXAVwYxc5N/P4O8wW0NMWEgDr3t1ohUB2BQiAs7u2zAwBBBBAAAEEEEAAAQQQQAABBBCoJwECYP1qEADrrZxaEgDr+PwAeOxpC2T15h10nWhVtwJ7j90kS352RKhC1F/je6dMltauTSb9NUl3i4lR+WfDOXTvvItM/vVtVADX7SuQgSHQNwIEwH3jzF0QQAABBBBAAAEEEEAAAQQQQACBZhcgANY/AQTAeiunlgTAOj4vHNy6dav827XPyS/nr5befgMpD23QSuCWrVvkQ1NHys8+ta/069fPZLxerayX8+bXePEVl0v7XXfIQPMzwt/GC8G3mLVse980mXjZrND66l7ptEIAgSwJEABnaTWZCwIIIIAAAggggAACCCCAAAIIIFC/AgTA+rUhANZbObUkANbz9fT0yMauHtn9tPtk9fr+IoN2lN6WwY2/HXKT7BXc0tsl0vWGjBy6WV6+7UQZNmRALiAMfnlr3LNpk9w29T0i6ztlxwEDZKAJiJuEqKHn2WUC/NVbumXLsGFy1n0PyYChQ8vWV/9qpyUCCGRBgAA4C6vIHBBAAAEEEEAAAQQQQAABBBBAAIH6FyAA1q8RAbDeyqklAbCez98iePOWHrli7pNy79+Wyl+eX6m/AC23q8Bb9x4txx+ym1w2/WAZNLC/dXtgf417tmyRxb/4ubz26P/KqueWbNdxc3OdwKh9J8guRxwpEz98jvQfOJDtn3VstEIg0wIEwJleXiaHAAIIIIAAAggggAACCCCAAAII1I0AAbB+KQiA9VZOLQmA0/F5WwR7/+sFhf7/prsCrbeXgLfVs/+/XuVvtPrXHxdrvL1WyO2+2vV1uwu9EUCgkQQIgBtptRgrAggggAACCCCAAAIIIIAAAggg0LgCBMD6tSMA1ls5tSQATs8XDH+9f+erMQSCAaF/7m/cyFnjxljT4CjTrG/jzY4RI4BANQIEwNWo0QcBBBBAAAEEEEAAAQQQQAABBBBAIK0AAbBejABYb+XUkgC4ej7C3+rttlfPpOA3Oi7WeHutVHX3Tbu+1d2FXggg0CgCBMCNslKMEwEEEEAAAQQQQAABBBBAAAEEEGhsAQJg/foRAOutnFoSADvx0RkBBBBAAAEE6lSAALhOF4ZhIYAAAggggAACCCCAAAIIIIAAAhkTIADWLygBsN7KqSUBsBMfnRFAAAEEEECgTgUIgOt0YRgWAggggAACCCCAAAIIIIAAAgggkDEBAmD9ghIA662cWhIAO/HRGQEEEEAAAQTqVIAAuE4XhmEhgAACCCCAAAIIIIAAAggggAACGRMgANYvKAGw3sqpJQGwEx+dEUAAAQQQQKBOBQiA63RhGBYCCCCAAAIIIIAAAggggAACCCCQMQECYP2CEgDrrZxaEgA78dEZAQQQQAABBOpUgADYfWGWzJstD7eXX6dt8kyZNsH9+tm+QocsmDNXFncqZ9k6UabPmCRjlM1phgACCCCAAAIIIIAAAggggAAC9SNAAKxfCwJgvZVTSwJgJz46I4AAAggggECdChAAV78wHQvmyNzE5LJNJs+cJuTAcc4EwNU/gfREAAEEEEAAAQQQQAABBBBAoLEECID160UArLdyakkA7MRHZwQQQAABBBCoUwEC4OoWJhT+tk2WmdFS344FMmfuYskVtlK1mhJ5icyb/bC045bSjeYIIIAAAggggAACCCCAAAII1LcAAbB+fQiA9VZOLQmAnfjojAACCCCAAAJ1KkAAXM3CFAJK07XyNs9+dWurTJw+Qyaxb7ESmwBYCUUzBBBAAAEEEEAAAQQQQAABBBpKgABYv1wEwHorp5YEwE58dEYAAQQQQACBOhUgAE6/MH71b+vE6TIjKdVdMk9mPz7Sfm5tsEq4MAxboJw/Y9gLkY8TuS98Xm5sAO3dN3IwcXlbP6DOb1Ntym5LZxkXq5ojWzTbqp29sSvnouXn6h8AACAASURBVNOuHAAXq6/jxuLPPffz0YUzhi1zlArbc6vn4/8xQBZC/g6Zd/FUuXzh2XLDY5fKQYHF6ph3sUy9fKEcNWu+XDct8JcMHfPk4qmXy8Kzb5DHLvV7LJKrDjtXbir0z/U5aqGlnWmw6Co57Fy/Zb5D2T10Dw2tEEAAAQQQQAABBBBAAAEEGkCAAFi/SATAeiunlgTATnx0RgABBBBAAIE6FSAATrswtanqzYe6MfeOBJsV20o0eEw4Uzd07VIA3NbWLu2R8bRNni4jHw8Hzt6Io8F3mrnotJMqgP3Q1R7glgJzr+q6NMeJE9fJ4rIzm8uD23TzyVIAbHL8QtB79g2PSTHPFT8YNqt31CyZf9008SPgsvZ+IBxZ6KPOPlvkpptCQbHf1/pMRO6je25ohQACCCCAAAIIIIAAAgggUO8CBMD6FSIA1ls5tSQAduKjMwIIIIAAAgjUqQABcNqFSQonFdcrVudGA8xSeBus1i0FksGwMhD0BkLd0tnEkWAzUNFaCnCDYXFgLMHq4eA5vP73bd8rq6a1z0WhY5okG/smZVXN/jyLYwwH4lbXYCiecm1082mgVraK3lCoe5TMmn+d+EXAi646TM69ya8YDgTFwYrgYJVv8ft+lXD4eiaCLlQhR7/fQIYMFQEEEEAAAQQQQAABBBBAIFaAAFj/cBAA662cWhIAO/HRGQEEEEAAAQTqVIAAOO3CKLcnjl42EDKGK1SjDQvXL2tfXnkroa2OJ5gLJVQnVwhHw0FqXFVreeVt2rnotJMD4OKW08Ew2hNYMEfmmirf0nxKAXD5lt19NR/drOujVSGAlUClby7AfVFmzdpTLr/8JilVBxdCXL9a1w+KLdW7xWrfxAC4PhQYBQIIIIAAAggggAACCCCAwLYRIADWuxIA662cWhIAO/HRGQEEEEAAAQTqVIAAOO3CuAbACVs0+8MJBJuxIasf6BbD4qTgNHzm74TYwDjazh9UNDBNPxeddtI8vKvYwm7buCuH4vbtohNGGQmddXNqnFb5qt5SBW6xynf+fjI7eN5vobK3eGZv9L+DU7ZUFuevG3bh/N/GeU4YKQIIIIAAAggggAACCCBQjQABsF6NAFhv5dSSANiJj84IIIAAAgggUKcCBMBpFyblGcBxIW3ibUtbMtc+APa3h44LerUBsB8IJ03GflZvfC9NAGx6Fyqgi5W9ZRXR3h0qr1e4YnhbzSfJp85+Xghy85W+hYrgPW+Qxy5ty2/PXKgONv8hJg8ubQmdMgD2Zm0LgfMa/rbSdWbDcBBAAAEEEEAAAQQQQAABBJwECID1fATAeiunlgTATnx0RgABBBBAAIE6FSAATr8wfmhYvqWw5VplAXBcuBo/jtoHwH4g6xoAp5+LTlsZAPtnBRfOH5Z5s+Xh9sjZxwkBsL0COG1grZtV47QqbO3sbdf8kRflYpPy7pkLg02cXgx9Z4lcXgqDx3iTqyIALpkEzg/2vxk8R7hx8BgpAggggAACCCCAAAIIIIBABQECYP3jQQCst3JqSQDsxEdnBBBAAAEEEKhTAQLgKhbGD3UlGjZarlUWAHuFq15QKYFzaiuPQR8AV3sGcDTw1FYAp5+LTlsbAAfP/J0s8vDD0l62PXM1ZwDr10Y3n8Zr5W/7PGvWi+bc3/Iq37NnzZIX8z+Q66bl4l8vHc6FxQtVZwBXMomcLdx4fIwYAQQQQAABBBBAAAEEEEAgRoAAWP9oEADrrZxaEgA78dEZAQQQQAABBOpUgAC4yoXxtxv2ulvPhI1sJ1w8p9e0D/RtmzxTpk0ojcGvLjbpsMws/EAfAJcCUTMomTh9hkwqZHNSDK294U6XGbkfuFYAp5+LTlsfAAfn5V076lmaY26hAiaB84sd1kY3nwZslavmfVGOOmqhLCxs+Zx/lArhbO7fS+cE52cYqOINVu8WKoNzTfzv+2Gxbatnv70lSG5ASYaMAAIIIIAAAggggAACCCAQECAA1j8OBMB6K6eWBMBOfHRGAAEEEEAAgToVIAB2WJhgCFzhMratov0qYHu3cEVumgDYu17Fa4fC6hoEwEn3K2zPHMi4FeApAuDQ/W1bN5eqoltbO6WzM3r78j5p1sZom52nTeWxphpcMfO6aVIMaM2IQlsxB7dqtpzTG+xnm0zgWvHn/3odo+Fy3cgwEAQQQAABBBBAAAEEEEAAAQcBAmA9HgGw3sqpJQGwEx+dEUAAAQQQQKBOBQiA3RemWLUbuVTiGcG2ADlYjVq4XtoAONfNcu346tjqt4AuTlk5F512ugC4OFeLXakCOF/9O25hfvvt3Je1cruILrOLDQvfs14/owFwoJr37ML5v/7a5c8BXhgJhoMrG6wS9r5vguL5+8lsb3vo6Lm+wepg/xJU/upeJrRCAAEEEEAAAQQQQAABBBpQgABYv2gEwHorp5YEwE58dEYAAQQQQACBOhUgAK7ThWFYaoHYgDx3hYRzkdV3oaGTQCHoPSp4ZrDTBemMAAIIIIAAAggggAACCCDQiAIEwPpVIwDWWzm1JAB24qMzAggggAACCNSpAAFwnS4Mw9IJ+JXHsdW8BMA6yBq0ij3Xt1QRHK0mrsFduQQCCCCAAAIIIIAAAggggEADCRAA6xeLAFhv5dSSANiJj84IIIAAAgggUKcCBMB1ujAMq4KAH+r6TfLbO08aY+tCANx3j1LwfGDLXaPbP/fdwLgTAggggAACCCCAAAIIIIBAnQgQAOsXggBYb+XUkgDYiY/OCCCAAAIIIFCnAgTAdbowDKuiQH7b53yT8rONg10JgPv6UVp01WFy7k3hu1L529erwP0QQAABBBBAAAEEEEAAgfoUIADWrwsBsN7KqSUBsBMfnRFAAAEEEECgTgUIgOt0YRgWAggggAACCCCAAAIIIIAAAgggkDEBAmD9ghIA662cWhIAO/HRGQEEEEAAAQTqVIAAuE4XhmEhgAACCCCAAAIIIIAAAggggAACGRMgANYvKAGw3sqpJQGwEx+dEUAAAQQQQKBOBQiA63RhGBYCCCCAAAIIIIAAAggggAACCCCQMQECYP2CEgDrrZxaEgA78dEZAQQQQAABBOpUgAC4TheGYSGAAAIIIIAAAggggAACCCCAAAIZEyAA1i8oAbDeyqklAbATH50RQAABBBBAoE4FCIDrdGEYFgIIIIAAAggggAACCCCAAAIIIJAxAQJg/YISAOutnFoSADvx0RkBBBBAAAEE6lSAALhOF4ZhIYAAAggggAACCCCAAAIIIIAAAhkTIADWLygBsN7KqSUBsBMfnRFAAAEEEECgTgUIgOt0YRgWAggggAACCCCAAAIIIIAAAgggkDEBAmD9ghIA662cWhIAO/HRGQEEEEAAAQTqVIAAuE4XhmEhgAACCCCAAAIIIIAAAggggAACGRMgANYvKAGw3sqpJQGwEx+dEUAAAQQQQKBOBQiA63RhGBYCCCCAAAIIIIAAAggggAACCCCQMQECYP2CEgDrrZxaEgA78dEZAQQQQAABBOpUgAC4TheGYSGAAAIIIIAAAggggAACCCCAAAIZEyAA1i8oAbDeyqklAbATH50RQAABBBBAoE4FCIDrdGEYFgIIIIAAAggggAACCCCAAAIIIJAxAQJg/YISAOutnFoSADvx0RkBBBBAAAEE6lSAALhOF4ZhIYAAAggggAACCCCAAAIIIIAAAhkTIADWLygBsN7KqSUBsBMfnRFAAAEEEECgTgUIgOt0YRgWAggggAACCCCAAAIIIIAAAgggkDEBAmD9ghIA662cWhIAO/HRGQEEEEAAAQTqVIAAuE4XhmEhgAACCCCAAAIIIIAAAggggAACGRMgANYvKAGw3sqpJQGwEx+dEUAAAQQQQKBOBQiA63RhGBYCCCCAAAIIIIAAAggggAACCCCQMQECYP2CEgDrrZxaEgA78dEZAQQQQAABBOpUgAC4TheGYSGAAAIIIIAAAggggAACCCCAAAIZEyAA1i8oAbDeyqklAbATH50RQAABBBBAoE4FCIDrdGEYFgIIIIAAAggggAACCCCAAAIIIJAxAQJg/YISAOutnFoSADvx0RkBBBBAAAEE6lSAALhOF4ZhIYAAAggggAACCCCAAAIIIIAAAhkTIADWLygBsN7KqSUBsBMfnRFAAAEEEECgTgUIgOt0YRgWAggggAACCCCAAAIIIIAAAgggkDEBAmD9ghIA662cWjZjAOwERmcEEEAAAQQQaBiBAw88sGHGykARQAABBBBAAAEEEEAAAQQQQAABBBpTgABYv24EwHorp5bNFgA7YdEZAQQQQAABBBBAAAEEEEAAAQQQQAABBBBAAAEEEEAAgYAAAbD+cSAA1ls5tSQAduKjMwIIIIAAAggggAACCCCAAAIIIIAAAggggAACCCCAQBMLEADrF58AWG/l1JIA2ImPzggggAACCCCAAAIIIIAAAggggAACCCCAAAIIIIAAAk0sQACsX3wCYL2VU0sCYCc+OiOAAAIIIIAAAggggAACCCCAAAIIIIAAAggggAACCDSxAAGwfvEJgPVWTi0JgJ346IwAAggggAACCCCAAAIIIIAAAggggAACCCCAAAIIINDEAgTA+sUnANZbObUkAHbiozMCCCCAAAIIIIAAAggggAACCCCAAAIIIIAAAggggEATCxAA6xefAFhv5dSSANiJj84IIIAAAggggEBGBTpkwZy5srgzPL3WidNlxqQxkTn7bdtk8sxpMqFRRDoWyJy5i6WzbbLMnNYwo24UXcaJAAIIIIAAAggggAACCCCAQNMIEADrl5oAWG/l1JIA2ImPzggggAACCCCAQOYElsybLQ+3V5pWNOglAM7cQ8CEEEAAAQQQQAABBBBAAAEEEEBALUAArKYSAmC9lVNLAmAnPjojgAACCCCAAAKZEuhYMEfmFsp+2ybPlHBh7BKZN/thyWXDrRNl+oxJkq8FJgDO1EPAZBBAAAEEEEAAAQQQQAABBBBAIJUAAbCeiwBYb+XUkgDYiY/OCCCAAAIIIIBAdgT8LZGl0lbOpa2hSwExAXB2HgJmggACCCCAAAIIIIAAAggggAACaQUIgPViBMB6K6eWBMBOfHRGAAEEEEAAAQQyI+Bv/Ww/5zcwzSXzZLbZI1oVABfaBpHKK4sLP7W0rTiWYmBdunrstSVQvew19879PWq55Qxgv12rTJw+Q8qOO87MajffRBZddZice9NRMmv+LJHLp8rlC0sGZ9/wmFx6kMVk0VVy2Lk3hX4Q27b5SJkxAggggAACCCCAAAIIIIBAQYAAWP8oEADrrZxaEgA78dEZAQQQQAABBBDIiIBfxVtN8GmrAC5VCluBvAA2sL90cOvpsvah7abzP614TnHk2mIJir1rtLa1ibS3S2eoPQFwRh7osmnkA+C42XnB8HUyLb+nufnqkHkXh0PiUM+zb5DHrIlxVvWYFwIIIIAAAggggAACCCCAQCUBAmD980EArLdyakkA7MRHZwQQQAABBBBAICMCheDTErYmT7A8AC4FupFAORDGlqp740LXmFC6WCkc3aq60vbUZhbBoDdYbRwNjJMnTIsGFCgFwMGwNxD0BkLdjnkXy9RciXAkGO6YJxdPvVxyP5k1X64rJcYNKMKQEUAAAQQQQAABBBBAAAEEaiVAAKyXJADWWzm1JAB24qMzAggggAACCCCQEYFaBsAJ1cR+CFwMm9NV3earf+MqlQvX8kPdsnuVlqsYUhMAZ+QZrjwNPwAuC279bZ6LAbAfCkerggvX90Pgo2bJ/OumSbFouCkUmSQCCCCAAAIIIIAAAggggIBNgABY/1wQAOutnFoSADvx0RkBBBBAAAEEEMiIgB/CRqtqNdOLVgAnhcnlFcO2LZ3t5/8mbC3tD9cPl/1KX1vI64fDBMCaRW74NqUzgINbPZtp+YFuMQBeJFcddq7cFBvw+gHx2XLDY5eK7ejghsdiAggggAACCCCAAAIIIIAAAqkECID1XATAeiunlgTATnx0RgABBBBAAAEEMiJQyzOAtQFwuIo3/lzfYCjtB9VJ7IU+hQDYGiYTACchZurntQ+AYyqEM6XGZBBAAAEEEEAAAQQQQAABBDQCBMAapXwbAmC9lVNLAmAnPjojgAACCCCAAAKZEfC3RLZX3gamWbatsnsFcBjRUuVbrNItrx6uuABUAGfm+XSdSO0DYCqAXdeE/ggggAACCCCAAAIIIIBAVgQIgPUrSQCst3JqSQDsxEdnBBBAAAEEEEAgOwJ+sCtx5+t6Uy2Fs6WgOBrKpj0DuBJheTWxXyncNnmmTJuQwM8ZwNl5Ph1nog+AOQPYkZruCCCAAAIIIIAAAggggEDTCRAA65ecAFhv5dSSANiJj84IIIAAAggggECmBPwqYG9S5ZXAwe2Xg9syl1fllq4TCZOLIXPg+sXvWc4f9it4/TN9vYH53zP/Gg2Bi/cNnOtb3Fo6eNZvYBzmIjIzMUnO1DI35WT0AbB3LPDFMvXyhcYpss2zf16w95NZ8+W6aWOa0pJJI4AAAggggAACCCCAAAIIhAUIgPVPBAGw3sqpJQGwEx+dEUAAAQQQQACBzAnEn8XrTzUa1Nq3Za54nWCgay5b+Z7lFcmV20fGFwx7A6vV2tYm0t4unaEA2A+5K1VBZ27Jm2JCaQJgDyTfPobmqFky/7ppQvzbFI8Ok0QAAQQQQAABBBBAAAEEEgUIgBOJig0IgPVWTi0JgJ346IwAAggggAACCGRUIFjtW5qi/XzgCufyBqp1/avEbt1saWvKkGX6jEn2oM3WPraaN3KusNfuqOUyZ+5iAuCMPsHRaaUNgHP9F10lh0VS4LNveEwuPahJ0JgmAggggAACCCCAAAIIIICASoAAWMWUa0QArLdyakkA7MRHZwQQQAABBBBAAAEEEEAAAQQQQAABBBBAAAEEEEAAgSYWIADWLz4BsN7KqSUBsBMfnRFAAAEEEEAAAQQQQAABBBBAAAEEEEAAAQQQQAABBJpYgABYv/gEwHorp5YEwE58dEYAAQQQQAABBBBAAAEEEEAAAQQQQAABBBBAAAEEEGhiAQJg/eITAOutnFoSADvx0RkBBBBAAAEEEEAAAQQQQAABBBBAAAEEEEAAAQQQQKCJBQiA9YtPAKy3cmpJAOzER2cEEEAAAQQQQAABBBBAAAEEEEAAAQQQQAABBBBAAIEmFiAA1i8+AbDeyqklAbATH50RQAABBBBAAAEEEEAAAQQQQAABBBBAAAEEEEAAAQSaWIAAWL/4BMB6K6eWBMBOfHRGAAEEEEAAAQQQQAABBBBAAAEEEEAAAQQQQAABBBBoYgECYP3iEwDrrZxaEgA78dEZAQQQQAABBBBAAAEEEEAAAQQQQAABBBBAAAEEEECgiQUIgPWLTwCst3JqSQDsxEdnBBBAAAEEEEAAAQQQQAABBBBAAAEEEEAAAQQQQACBJhYgANYvPgGw3sqpJQGwEx+dEUAAAQQQQAABBBBAAAEEEEAAAQQQQAABBBBAAAEEmliAAFi/+ATAeiunlgTATnx0RgABBBBAAAEEEEAAAQQQQAABBBBAAAEEEEAAAQQQaGIBAmD94hMA662cWhIAO/HRGQEEEEAAAQQQQAABBBBAAAEEEEAAAQQQQAABBBBAoIkFCID1i08ArLdyakkA7MRHZwQQQAABBBBAAAEEEEAAAQQQQAABBBBAAAEEEEAAgSYWIADWLz4BsN7KqSUBsBMfnRFAAAEEEEAAAQQQQAABBBBAAAEEEEAAAQQQQAABBJpYgABYv/gEwHorp5YEwE58dEYAAQQQQAABBBBAAAEEEEAAAQQQQAABBBBAAAEEEGhiAQJg/eITAOutnFoSADvx0RkBBBBAAAEEEEAAAQQQQAABBBBAAAEEEEAAAQQQQKCJBQiA9YtPAKy3cmpJAOzER2cEEEAAAQQQQAABBBBAAAEEEEAAAQQQQAABBBBAAIEmFiAA1i8+AbDeyqklAbATH50RQAABBBBAAAEEEEAAAQQQQAABBBBAAAEEEEAAAQSaWIAAWL/4BMB6K6eWBMBOfHRGAAEEEEAAAQQQQAABBBBAAAEEEEAAAQQQQAABBBBoYgECYP3iEwDrrZxaEgA78dEZAQQQQAABBBBAAAEEEEAAAQQQQAABBBBAAAEEEECgiQUIgPWLTwCst3JqSQDsxEdnBBBAAAEEEEAAAQQQQAABBBBAAAEEEEAAAQQQQACBJhYgANYvPgGw3sqpJQGwEx+dEUAAAQQQQAABBBBAAAEEEEAAAQQQQAABBBBAAAEEmliAAFi/+ATAeiunlgTATnx0RgABBBBAAAEEEEAAAQQQQAABBBBAAAEEEEAAAQQQaGIBAmD94hMA662cWhIAO/HRGQEEEEAAAQQQQAABBBBAAAEEEEAAAQQQQAABBBBAoIkFCID1i08ArLdyakkA7MRHZwQQQAABBBBAAAEEEEAAAQQQQAABBBBAAAEEEEAAgSYWIADWLz4BsN7KqSUBsBMfnRFAAAEEEEAAAQQQQAABBBBAAAEEEEAAAQQQQAABBJpYgABYv/gEwHorp5YEwE58dEYAAQQQQAABBBBAAAEEEEAAAQQQQAABBBBAAAEEEGhiAQJg/eITAOutnFoSADvx0RkBBBBAAAEEEEAAAQQQQAABBBBAAAEEEEAAAQQQQKCJBQiA9YtPAKy3cmpJAOzER2cEEEAAAQQQQAABBBBAAAEEEEAAAQQQQAABBBBAAIEmFiAA1i8+AbDeyqklAbATH50RQAABBBBAAAEEEEAAAQQQQAABBBBAAAEEEEAAAQSaWIAAWL/4BMB6K6eWBMBOfHRGAAEEEEAAAQQyK7Bk3mx5uL18em2TZ8q0CZmddm0ntmSezLYhBu7S0J6F+bVOnC4zJo2p0q5DFixYKZMmBR6qmly3yuHQDQEEEEAAAQQQQAABBBBAAIGUAgTAejACYL2VU0sCYCc+OiOAAAIIIIAAApkT6FgwR+Yu7kyYV5tMnjlNyIETmBQBcO4KrRNl+oxJUm2Eut0eQtegtmOBzJm7WDrbJsvM4F8VuF53u4FwYwQQQAABBBBAAAEEEEAAgWYUIADWrzoBsN7KqSUBsBMfnRFAAAEEEEAAgUwJhMLfaCjnzdQP7Lx/b9TQsi9XLCnIbHbPuAC4L9eIeyGAAAIIIIAAAggggAACCCDgKEAArAckANZbObUkAHbiozMCCCCAAAIIIJAhgSUyb/bD4u36XHlbYrNl75y5srizVSZOnyFV7/ybIbnYqSQFwLmOWvcMghEAZ3BRmRICCCCAAAIIIIAAAggg0HwCBMD6NScA1ls5tSQAduKjMwIIIIAAAgggkBkBv/pXdZ6rF2w+PtK+bXGwqrWgYwuU82cMeyHycSL3eYFyiTI2gLZsqVze1g+o89tUm1S7dJZxsarZb1McYHgLYn8oyrnEPgSqANj09ueVVHVdwTP3I4tPpfWMnvNsa5t/LkYYy/3k2cIfCJjy73z4vzJ/xnGpXwV7CW8bbttqvHidSm6qZ8CjSPN8+SE8f9SQmTc0JoIAAggggAACCCCAAAII9KEAAbAemwBYb+XUkgDYiY/OCCCAAAIIIIBARgRqU9UbDRRDOJFws2JbP2AsHoobCWyj6qFrl0LItrZ2afdKmgNfbZOny8jHw4Gz9+No+JlmLrEPgTYA9quAI9tqpxlDxbOby7brjveMOvgBcMjSv17Z/Er2Eyeuk8VlZ0mXAtb0AXCaZ8APgONWJhr0EgBn5I2MaSCAAAIIIIAAAggggAAC20WAAFjPTgCst3JqSQDsxEdnBBBAAAEEEEAgIwKFAMzlXN9iZWa40tMcHFzYMjq8tXQp3AyGcYGQLxDqlsLCSHAXqNAtr0L1liYwlmDlaHCe/vdt34tUrcbNxT0ADlfOTvAumMozLsC0B/slz4BP0TJsHGsfGKPdPma9g2F93BbQluA83TMQDICTn6+MvIiZBgIIIIAAAggggAACCCCAwHYSIADWwxMA662cWhIAO/HRGQEEEEAAAQQQyIhA5QA4tro0EOaVtty1nQtcuH5Z+/LK2/LtkBOqk/0QsRjg2gPn0lm7cdWfpTA07Vy2RQCcbgxpKljjPW3bgFfcGjy2AtiyrsWzji2hc3Tr69jrxmzRXPYMlALgsm2tK223nZFXM9NAAAEEEEAAAQQQQAABBBDoWwECYL03AbDeyqklAbATH50RQAABBBBAAIGMCLgGwAnb8/pKgSrb2ICzrCo0qTo5Wj0bF3Baqmxz4/LDUz+YTD+X2IdAvQV03BwSHq8yz3B7+/m/SZ7ha/gBsPVc5pRBbdmaqyuAk8Zcvrb65ysjL2GmgQACCCCAAAIIIIAAAgggsN0ECID19ATAeiunlgTATnx0RgABBBBAAAEEMiKQ8gzguJA2UUNRZVt1AOxXh8YFvdoA2A+EkyYT3era0l4dAEcDzurGEH9mcHCsSWHqtguAy8LkmgfApQphAuCk55efI4AAAggggAACCCCAAAII1EqAAFgvSQCst3JqSQDsxEdnBBBAAAEEEEAgMwIVt/qNzrIsuIsLV+N59AFdUmAZVz0bdxZx9PtxFcCKgDdp9bUBcNm2xOk9I7Ft8dzl4veL2ywneUautGCOzF3cKVQAJy02P0cAAQQQQAABBBBAAAEEEGhWAQJg/coTAOutnFoSADvx0RkBBBBAAAEEEMiOgB/qSsw5q8GZWio3/epTa1BoUdIHwNWeAVxtAFw6P1Y7l9iHQBUA28/vTesZ/yBGA98KnpZ1rW4L6Ho5A9jyLMdVHWfnlcxMEEAAAQQQQAABBBBAAAEE+liAAFgPTgCst3JqSQDsxEdnBBBAAAEEEEAgWwJ+Jao3q8D5sqVJRrYmLlaVmhaBvtHg1A8RTRmpzJw2IXc5fQAsUuwfDaeLoXUwcHTdAjr9XGIfgqQAODD+oE0BSGY/3J7710TPwINfBgAAIABJREFU4nUsVcv+ugTWs+QZbF86+zh4v2oDYLMiMnH6DJk0xptB4Fzl4DOj3gI67TOQ7vnK1ouY2SCAAAIIIIAAAggggAACCPS1AAGwXpwAWG/l1JIA2ImPzggggAACCCCAQPYEgiFwhdm1TpwuM/LpXvEr/gxar0k4nEwTAHu9K147FFbXIABOul9kLrFMSkt72J4wZ6tn3EiilbCBQDbaJRL8VxcAt0pra6d0dkYvHgmogwG4aVp8pmKCc/0zkDYAtldhZ+/FzYwQQAABBBBAAAEEEEAAAQS2hQABsF6VAFhv5dSSANiJj84IIIAAAggggEBmBUpVouEp2oLfUAtb6Bms+iw0ThsA57pZrl2+TXNtAuC4+5VV6lZ6AhIDYMV220rP2PFaK7nzgy4LVC3rVG0A7FX/jls4WwpFzDEV5cHKXjMg//6VKqdVzwABcGbfmJgYAggggAACCCCAAAIIIFCHAgTA+kUhANZbObUkAHbiozMCCCCAAAIIIIAAAggUBRLOa0YKAQQQQAABBBBAAAEEEEAAgQwKEADrF5UAWG/l1JIA2ImPzggggAACCCCAAAIIIEAAzDOAAAIIIIAAAggggAACCCDQxAIEwPrFJwDWWzm1JAB24qMzAggggAACCCCAAAIIEADzDCCAAAIIIIAAAggggAACCDSxAAGwfvEJgPVWTi0JgJ346IwAAggggAACCCCAAAIEwDwDCCCAAAIIIIAAAggggAACTSxAAKxffAJgvZVTSwJgJz46I4AAAggggAACCCCAAAIIIIAAAggggAACCCCAAAIINLEAAbB+8QmA9VZOLQmAnfjojAACCCCAAAIIIIAAAggggAACCCCAAAIIIIAAAggg0MQCBMD6xScA1ls5tSQAduKjMwIIIIAAAggggAACCCCAAAIIIIAAAggggAACCCCAQBMLEADrF58AWG/l1JIA2ImPzggggAACCCCAAAIIIIAAAggggAACCCCAAAIIIIAAAk0sQACsX3wCYL2VU0sCYCc+OiOAAAIIIIAAAggggAACCCCAAAIIIIAAAggggAACCDSxAAGwfvEJgPVWTi0JgJ346IwAAggggAACCCCAAAIIIIAAAggggAACCCCAAAIIINDEAgTA+sUnANZbObUkAHbiozMCCCCAAAIIIIAAAggggAACCCCAAAIIIIAAAggggEATCxAA6xefAFhv5dSSANiJj84IIIAAAggggAACCCCAAAIIIIAAAggggAACCCCAAAJNLEAArF98AmC9lVNLAmAnPjojgAACCCCAAAIIIIAAAggggAACCCCAAAIIIIAAAgg0sQABsH7xCYD1Vk4tCYCd+OiMAAIIIIAAAggggAACCCCAAAIIIIAAAggggAACCCDQxAIEwPrFJwDWWzm1JAB24qMzAggggAACCCCAAAIIIIAAAggggAACCCCAAAIIIIBAEwsQAOsXnwBYb+XUkgDYiY/OCCCAAAIIIIAAAggggAACCCCAAAIIIIAAAggggAACTSxAAKxffAJgvZVTSwJgJz46I4AAAggggAACCCCAAAIIIIAAAggggAACCCCAAAIINLEAAbB+8QmA9VZOLQmAnfjojAACCCCAAAIIIIAAAggggAACCCCAAAIIIIAAAggg0MQCBMD6xScA1ls5tSQAduKjMwIIIIAAAggggAACCCCAAAIIIIAAAggggAACCCCAQBMLEADrF58AWG/l1JIA2ImPzggggAACCCCAAAIIIIAAAggggAACCCCAAAIIIIAAAk0sQACsX3wCYL2VU0sCYCc+OiOAAAIIIIAAAggggAACCCCAAAIIIIAAAggggAACCDSxAAGwfvEJgPVWTi0JgJ346IwAAggggAACCCCAAAIIIIAAAggggAACCCCAAAIIINDEAgTA+sUnANZbObUkAHbiozMCCCCAAAIIIIAAAggggAACCCCAAAIIIIAAAggggEATCxAA6xefAFhv5dSSANiJj84IIIAAAggggAACCCCAAAIIIIAAAggggAACCCCAAAJNLEAArF98AmC9lVNLAmAnPjojgAACCCCAAAIIIIAAAggggAACCCCAAAIIIIAAAgg0sQABsH7xCYD1Vk4tCYCd+OiMAAL/n707AZOtKO8wXiiCSUwibmA0rkGNiitoiIkatyBIcE8wLuCCuAAK4hq9IKLGFcF9Q8CEJAqiyKK4RyUoRgXRaBIkiQZxu2R3A9K/M1Nzz/R0z5yeM31nhvmf55nn3tt9lqq3qr6e2299VSEQAiEQAiEQAiEQAiEQAiEQAiEQAiEQAiEQAiEQAiEQAhuYQARw98aPAO7OqteZEcC98OXiEAiBEAiBEAiBEAiBEAiBEAiBEAiBEAiBEAiBEAiBEAiBEAiBDUwgArh740cAd2fV68wI4F74cnEIhEAIhEAIhEAIhEAIhEAIhEAIhEAIhEAIhEAIhEAIhEAIhMAGJhAB3L3xI4C7s+p1ZgRwL3y5OARCIARCIARCIARCIARCIARCIARCIARCIARCIARCIARCIARCYAMTiADu3vgRwN1Z9TozArgXvlwcAiEQAiEQAiEQAiEQAiEQAiEQAiEQAiEQAiEQAiEQAiEQAiGwgQlEAHdv/Ajg7qx6nRkB3AtfLg6BEAiBEAiBEAiBEJgygR+eflDZ48hblOPPP6zsMq1nXfjasuv+J3e6++6bzi7H7X2DTucu96QLX7tr2f/k3cums48rU37U/CLOclhuHScqd89nLZdtv+t+WE4/aI9y5Ln7bumPnetxYXntrvuXpXtZ694Ku2jfXIU+MgtworaeCPoIxhNdn5PXAoHp9Y9au0E/Of3SsvfeU/tUWAsYU4ZWDFzu59L6hVg/M4Y+E6ZaoYyrqeLNzUMgBEIgBK72BCKAuzdxBHB3Vr3OjADuhS8Xh0AIhEAIhEAIhEAITJPAnPya8hegEcAzrdhZZo5u9ImkT89nTbPbjb/31hfAMxMgzh1TpAjg1ekHeepSBCaKBUvdbPj9H55eDtrjyHLuvseX8w+LAJ4U37o7f11+VqwE5a0sgDOuVqLRco8QCIEQCIENTiACuHsHiADuzqrXmRHAvfDl4hAIgRAIgRAIgRAIgSkRmC++to4AXisZRlOVJ1NqL7ddr+XujmRa2an1vqXse/z5pe201irT6ZVrWoy7t3LO7E9gev1jULaIqv4NlDuEwDCBjKv0iRAIgRAIgRDoTSACuDvCCODurHqdGQHcC18uDoEQCIEQCIEQCIEQWGkC9UtI991937LvYNHck9tL7q7089xvjWUYTVWeTIPf7D3Xa7m7I5mOnKyTHRZOQJjO87rXd/yZ02vrtVvnleC2Ue4xvf4xIBhRtVG6Ueq5NQlkXG1N2nlWCIRACITA1ZRABHD3ho0A7s6q15kRwL3w5eIQCIEQCIEQCIEQCIEVJjAjDgbut9lrtyzcc3WFn9fcro8AHrF89GKZxLV+tRqjzm3Lk93PbS8BvMiSv21xPnvz4WxSL2/ZU/lB5aNze9LO3vfSmb2Qx5dpC/ze5R7LfEs27PymnjwLvAvruWeMaMeF/PosAT2m49Z2231TOXvQ4efvLj27BOiKL3U7XrKOldFDcmBZfXS5jCu6jn188RAxfy/mph/vfu74JYU7PnMLj02lHGmf6C2lGDUO23GnXd6l+txgI+kmPjbHXL8YGjPj+kvHuizKr2O8m1b/GLUk+vxY1K19xwrqERJsWW07CmJHdnOXTtReK1/vScuxHE6dYvSIz4rJn9WNz+i+Pz9ezhuDgylqx59/WGkvRL7oZ2wN8J1i4SJLQE/UN+rqHOM/v5ceV9P4xSv3DIEQCIEQCIGrH4EI4O5tGgHcnVWvMyOAe+HLxSEQAiEQAiEQAiEQAlMlsJWyAZcpgBfdn3WB0BsnNqvs3qL+6pfb++5bysknD+//ulACD3+JPq9JhmRQ/XJ6330HmdVVJNWyjuQwpXKPetaIL7Xnd6+ue952L/NAic9OMhjTkefxW2kBPH7p56Y0LUYHfGuPLeJv8Fbf5cpr350vHFsshvrv8PmT9dGejBsULfE53FRdBfmY/rX7zEBbsKfsJM9c9Nwy3G+Xx2PemJ1lsO/xZ5fbvH2+cPbWcP+YpC7jQvok8W5a/WNRUTVB+04ugMdR6RaTJmE3M/Qn6O9Tqvek5VipMbAgto0VwB3bZAI+o++4Je5v2nRJOXLBnuzz+8Cin7ETfd6MFsAT9Y1FntfmHAE81V9kc/MQCIEQCIENRCACuHtjRwB3Z9XrzAjgXvhycQiEQAiEQAiEQAiEwFQJbF0BvHRV2tk+9cvZcXJn1JfCZG7rHnNfTM8/d8sXvO3Xt0ijeV+Qz2USDWcijZaLW77oHSEuRnzRvuX86ZS7XZf52d/tXNgt2VtdxOckZR7LoyUNtjxzhQVwbbuR2b81W3t4AkCrl465bul+PDhj1HKf80TJqD65pQ9M0kdXivG8sdNUcgmBPg9ES7q2hXE7E2/k693G1VI8tmTrttt1aAwu2udUplWWdrnb/WBUn5owRozuP5PFu6V4jJZPXXiM6btt0dWhfZcngEfH43bbrgS7OvGjW3+frF9PUu/JytGW1ktzmiRGj1qhY6n+NTI7vkO/GN1+8ydstCfNzJWjde/FPmMni4UjBPCEY3kizlkCutNHZ04KgRAIgRAIgcUIRAB37x8RwN1Z9TozArgXvlwcAiEQAiEQAiEQAiEwVQLrUQCPAlLrsVC6jlpyd6wIrV/+tr5sHvuFflOMhUsIj99v1unDS0BPr9yTLru9aLnnIZ+kzOPPbW65YHnmlRTAS8vLUXKhVnW8LO86IGefX1pLTzftf0nZtOkWgyy3kwcO5fxyWLO26Ww/aonG7n20P+NJ+/hIAosstT0nSXqMq+nzsOJzbY9WmyzILl4ojVaEX+0DC543ur9Nj0drXLaF3kq179gloEdk3Y+Ix2NoDFYN3n+wm323bOGJ2mvq9R5X5oWfLSvR5iPj/CIZwOOyhecE8IR8RrffmMlX7c/Y1uSMpfd0H8N0QVn7juVJPgvHjKuuHyc5LwRCIARCIARCoCEQAdy9I0QAd2fV68wI4F74cnEIhEAIhEAIhEAIhMBUCWxdAdwlu7Rd3VFLMY6+x0KBthi27llaSywlWx/SEnejl/6dPXHBF+3TKvfgeZ2W3V5Yv6XbaJIyL3XucP9bQQG86N6/XQbVUmVf+h7D/Wzm34Ms07NvU96+x5FblkRedA/O48re7WTtBQJtqXIuxXjyPj6y5ov1twVlnvyZ3cfscnmMW2lgOEN5WBpNXpdxPad7vKvZoCNEV+/+MSjdqEzFidp3kvJNdm5/dhO212ISetH9jJcatxOWownp4sdKtPkQxT7xZ8J+Mbr9Fp/EMlzv8Z+xk479vmN5qecN1TYZwEt/aOaMEAiBEAiBEFiCQARw9y4SAdydVa8zI4B74cvFIRACIRACIRACIRACUyWwtgWwqo/fj2/EctEdl+yd+Iv0JdtgS1nWtgBeWjqsjgCuUmPlBHD3jOZxjbsCY2NWjsxkls7e7xbHl/MPu/HMvsiz2cGDf5SBDy6bzt4ijSbuo2P7/rBcGa7XluW/F+/mwyJ0aYk0d8Y4KTnBuNp6PGqhxrX/sDRaIX6zj+0W71ZSBo6Qb+tQAE/8WdG1700oOCfup13LMfdZuPEE8PBnan8BXBn2HcsRwEt235wQAiEQAiEQAitMIAK4O9AI4O6sep0ZAdwLXy4OgRAIgRAIgRAIgRCYKoEVkFxdytcpG3WpG42Ql3NLlE72RWz3L+kn57OWBfCwXGovedtdmE7Ceqlzl8pObazHYNnkweKum84ux81LhV2svyyxLPJSXa15f/K2X3jb1jKuT7ikHDSwvLeYXWZ4hjfpu6mUI7fI4Jrs272P9mW8EvVcop3GZgAvIZVbQLcej/rQrgJ4hfgt6DyLxbtpCOARe5CP2NN15DjslQk7SV06DdzW2G2dP1eXCdtr6hnAqzEGhjgmA7gcf/5hZZeJY/5SsXeIczKAuw7gnBcCIRACIRACYwlEAHfvHBHA3Vn1OjMCuBe+XBwCIRACIRACIRACITBVAhN+Gb7csixL4i32sOEvXhcRfisiJ4b3Bx1ftskE8PTKvVCcLvZl9RbZtLRonaTMS4jYqe0B3OWL+YX7P85r1d5LSM/crS77vGnTJYN9f1tZvjU7eNOmcsnMG/MEd3fh2Z9xnRgwfw/cCQf7hHuBTvrMrcljpuZdBfCWVQp68VsU97g9ortkg07aP1T99Gaywrm99wBeGDcn2g96RYTZ+P21u7XX+Fgyvi6T1Lv7Z8uKjIGO2d2dnzXhuB/dzRf7/FkYp8d/xk7a18ftAdy1TSb5LBwzriYMszk9BEIgBEIgBDY6gQjg7j0gArg7q15nRgD3wpeLQyAEQiAEQiAEQiAEpkpgDQvg+sVyGZEhVbOyRuy9O/jqdjabpy1x5n+h2/nLbbeozxr8dVgYjBIAkwlgrkUm6LnuPpVybxG69cvuYWk0fwnbpQXwZGXeUr+h5861b2ll967QEtCLZe21xtNcRnRbdDXvbxES3STRIoO0KcslZffdzy3nzi75PJPl2+a+UORN0kdXirFSdenjo2vbylgdkTnaXDPm9S7P3Ko85vWBpfYAnjxGjOQ3YbybHg/df4QAbo2Jce3Yfn2uT7aXJm+N+fa5k9RlJdhNGtNHxonW58Jy6728cnSR/pPF6FGrLHRvkwnH/egGnFkS38dgaddv9L0X+4ydLBaOmAS0zM/7Lp/fo8fVVH/By81DIARCIARC4GpHIAK4e5NGAHdn1evMCOBe+HJxCIRACIRACIRACITAVAksJYDHScMJC9X+snypS1vCYPx+mMNfFPv3iCVT67OG9kft/uX2zA0WL8d8QTSpAJ5auccu67lEAyyQoaPO7856SX7z2mZlBPDEy1mPQbJQhi9jPIyRXvPbfeEkhxXto0sxnrCPj+1B7bqOOmmob00yrrY2j0kygJfs46MmsYzgM0m8mx4PoXRWAM+WcW4cTNK+Y87dfd99Szn55HnZxZPWZVTXmoTd5O01Zp/n3Xcvu587mNgxKlN6qJCj6j1pOSbjNEGM7rMEdPPRO7+/LGifJT9TtmTSNhNlGhHcPib4jF0qls2LhaNXgZgkLk3y+T12XM1NBhoh95f4uM7bIRACIRACIbDRCEQAd2/xCODurHqdGQHcC18uDoEQCIEQCIEQCIEQmCqBtS2Am6qPksdDQreNaMGXtyO+fJ7si/TZu48qx4h7Ty6AZ+6/4uUes+z2qC+3G8Ez+OK9WfZ1EbbDXbFLmeeuGcFvYXbtygrgrtm7C5mM+yJ+GQJ4kWziURnklddK9dFOjLc8tNlved6xpLxZ0CvKa3fdv2y5y0DenH2b8vbhJYUnfObW59F9CejF+vi8bNkusbxjvJsej5lCbsmkHPxjXh8YlqGLtO8okVzjTOuey6rLKJYd2S2vvYaEqvLP7us9TwDPwJuJpbMPmhdfR42njp8ty+HUKUb3FcAzn2CTjft57Td/KeVbnLBrmQtDIz6PFv2MXSSuLIyFi2wD0LFN5sfrVqXGxM3R42o5nytdgknOCYEQCIEQCIGrH4EI4O5tGgHcnVWvMyOAe+HLxSEQAiEQAiEQAiEQAiEQAiGwhgj4sv6j5UHnH1Z2WUOlWtNFWfE9wNd0bTde4TZq+67IHsVX4+7SuV8ssXfv1BAtsQ/81J6bG4dACIRACIRACCyXQARwd3IRwN1Z9TozArgXvlwcAiEQAiEQAiEQAiEQAiEQAmuHAKnx9tuUs4/bu8zs5ZujITB2D9stmYFdM7JDdA0SSPsubJQI4BUa96skgGv7TbDqxRocmSlSCIRACIRACGwoAhHA3Zs7Arg7q15nRgD3wpeLQyAEQiAEQiAEQiAEQiAEQmCNECAqjixl03Fl79jfoTZZZM9RZ068lPQaafIUY5ZA2ndBV4gAHiBZiX6x9QXwvKWxE5sS5UIgBEIgBEJg3RCIAO7eVBHA3Vn1OjMCuBe+XBwCIRACIRACIRACIRACIRACIbBOCIzaYzqZv+uk8ToUM+3bghQBPAejX7/Y2gK4La0He1hnOf8OIz+nhEAIhEAIhMDaIBAB3L0dIoC7s+p1ZgRwL3y5OARCIARCIARCIARCIARCIARCIARCIARCIARCIARCIARCIARCYAMTiADu3vgRwN1Z9TozArgXvlwcAiEQAiEQAiEQAiEQAiEQAiEQAiEQAiEQAiEQAiEQAiEQAiGwgQlEAHdv/Ajg7qx6nRkB3AtfLg6BEAiBEAiBEAiBEAiBEAiBEAiBEAiBEAiBEAiBEAiBEAiBENjABCKAuzd+BHB3Vr3OjADuhS8Xh0AIhEAIhEAIhEAIhEAIhEAIhEAIhEAIhEAIhEAIhEAIhEAIbGACEcDdGz8CuDurXmdGAPfCl4tDIARCIARCIARCIARCIARCIARCIARCIARCIARCIARCIARCIAQ2MIEI4O6NHwHcnVWvMyOAe+HLxSEQAiEQAiEQAiEQAiEQAiEQAiEQAiEQAiEQAiEQAiEQAiEQAhuYQARw98aPAO7OqteZEcC98OXiEAiBEAiBEAiBEAiBEAiBEAiBEAiBEAiBEAiBEAiBEAiBEAiBDUwgArh740cAd2fV68wI4F74cnEIhEAIhEAIhEAIhEAIhEAIhEAIhEAIhEAIhEAIhEAIhEAIhMAGJhAB3L3xI4C7s+p1ZgRwL3y5OARCIARCIARCIARCIARCIARCIARCIARCIARCIARCIARCIARCYAMTiADu3vgRwN1Z9TozArgXvlwcAiEQAiEQAiEQAiEQAiEQAiEQAiEQAiEQAiEQAiEQAiEQAiGwgQlEAHdv/Ajg7qx6nRkB3AtfLg6BEAiBEAiBEAiBEAiBEAiBEAiBEAiBEAiBEAiBEAiBEAiBENjABCKAuzd+BHB3Vr3OjADuhS8Xh0AIhEAIhEAIhEAIhEAIhEAIhEAIhEAIhEAIhEAIhEAIhEAIbGACEcDdGz8CuDurXmdGAPfCl4tDIARCIARCIARCIARCIARCIARCIARCIARCIARCIARCIARCIAQ2MIEI4O6NHwHcnVWvMyOAe+HLxSEQAiEQAiEQAiEQAiEQAiEQAiEQAiEQAiEQAiEQAiEQAiEQAhuYQARw98aPAO7OqteZEcC98OXiEAiBEAiBEAiBEAiBEAiBEAiBEAiBEAiBEAiBEAiBEAiBEAiBDUwgArh740cAd2fV68wI4F74cnEIhEAIhEAIhEAIhEAIhEAIhEAIhEAIhEAIhEAIhEAIhEAIhMAGJhAB3L3xI4C7s+p1ZgRwL3y5OARCIARCIARCIARCIARCIARCIARCIARCIARCIARCIARCIARCYAMTiADu3vgRwN1Z9TozArgXvlwcAiEQAiEQAiEQAiEQAiEQAiEQAiEQAiEQAiEQAiEQAiEQAiGwgQlEAHdv/Ajg7qx6nRkB3AtfLg6BEAiBEAiBEAiBEAiBEAiBEAiBEAiBEAiBEAiBEAiBEAiBENjABCKAuzd+BHB3Vr3OjADuhS8Xh0AIhEAIhEAIhEAIhEAIhEAIhEAIhEAIhEAIhEAIhEAIhEAIbGACEcDdGz8CuDurXmdGAPfCl4tDIARCIARCIARCIARCIARCIARCIARCIARCIARCIARCIARCIAQ2MIEI4O6NHwHcnVWvMyOAe+HLxSEQAiEQAiEQAiEQAiEQAiEQAiEQAiEQAiEQAiEQAiEQAiEQAhuYQARw98aPAO7OqteZEcC98OXiEAiBEAiBEAiBEAiBEAiBEAiBEAiBEAiBEAiBEAiBEAiBEAiBDUwgArh740cAd2fV68wI4F74cnEIhEAIhEAIhEAIhEAIhEAIhEAIhEAIhEAIhEAIhEAIhEAIhMAGJhAB3L3xI4C7s+p1ZgRwL3y5OARCIARCIARCIARCIARCIARCIARCIARCIARCIARCIARCIARCYAMTiADu3vgRwN1Z9TozArgXvlwcAiEQAiEQAiEQAiEQAiEQAiEQAiEQAiEQAiEQAiEQAiEQAiGwgQlEAHdv/Ajg7qx6nRkB3AtfLg6BEAiBEAiBEAiBEAiBEAiBEAiBEAiBEAiBEAiBEAiBEAiBENjABCKAuzd+BHB3Vr3OjADuhS8Xh0AIhEAIhEAIhEAIhEAIhEAIhEAIhEAIhEAIhEAIhEAIhEAIbGACEcDdGz8CuDurXmdGAPfCl4tDIARCIARCIARCIARCIARCIARCIARCIARCIARCIARCIARCIAQ2MIEI4O6Nv+IC+Kqrrur+9A105tHHHLuBapuqhkAIhEAIhEAIhEAIhEAIhEAIhEAIhEAIhEAIhEAIhEAIhEAIhMDKEXjRsw5euZtdje60zTbbLKhNbwEc4duth0QAd+OUs0IgBEIgBEIgBEIgBEIgBEIgBEIgBEIgBEIgBEIgBEIgBEIgBEJgmEAEcLc+QQj3EsDPP+gZvdJ9N5I8jgDu1ilzVgiEQAiEQAiEQAiEQAiEQAiEQAiEQAiEQAiEQAiEQAiEQAiEQAhEAJcyKru3S8940sHPKje60Y2a688666xy4xvfuPCy9X7Df//ud79b9tprr+bW24wSwBtJ6nYBXM952evfMMnpOTcEQiAEQiAEQiAEQiAEQiAEQiAEQiAEQiAEQiAEQiAEQiAEQiAEQmCWwJ89+5CwGEFglCTuLYD7CN8+1663Fo4AXm8tlvKGQAiEQAiEQAiEQAiEQAiEQAiEQAiEQAiEQAiEQAiEQAiEQAisFQIbUQAvJwPYNb0E8POe+fR5S0BPKnQHmcYb5jjqda/fMHVNRUMgBEIgBEIgBEIgBEIgBEIgBEIgBEIgBEIgBEIgBEIgBEIgBEJgJQm8+NBnr+Tt1sW9Bi630zEsip98yLOXvwR0FcDD4re72N04Bvilr41nUQaEAAAgAElEQVQA7tRDc1IIhEAIhEAIhEAIhEAIhEAIhEAIhEAIhEAIhEAIhEAIhEAIhEAIDBF4yWEbTwAPduRdtB8MC+IqgnsJ4Oc+42lzBndG+m4Rup3UbndTvO47+ZGved26r0MqEAIhEAIhEAIhEAIhEAIhEAIhEAIhEAIhEAIhEAIhEAIhEAIhEAKrQWDTcw5djceu7jMXSQGer4a3Ke1Tn/KsQ5efAUwAt8XvjAOeQAJvIAF8xKtfu7odJE8PgRAIgRAIgRAIgRAIgRAIgRAIgRAIgRAIgRAIgRAIgRAIgRAIgXVK4IjDD1unJe9R7DECeJ78HZyz5d8zIriXAD786TKAr5rJ+x3I3KF04FY+8JiKdUoT7gFlDV266VWvXkOlSVFCIARCIARCIARCIARCIARCIARCIARCIARCIARCIARCIARCIARCYP0QOPK5h6+fwq5UScesAD338qwgbv49J4K3KQc8u0cG8M4777yBFO5KtVTuEwIhEAIhEAIhEAIhEAIhEAIhEAIhEAIhEAIhEAIhEAIhEAIhEAIhEALTIXDmmWcufwnoW97yllfZTNg60PkzHNIPMg4SBxIHEgcSBxIHEgcSBxIHEgcSBxIHEgcSBxIHEgcSBxIHEgcSBxIHEgcSBxIHEgcSB1Y3Dnz0ox9dvgC+1a1uNRjD6cTpxKvbicM//BOHEocTBxIHEgcSBxIHEgcSBxIHEgcSBxIHEgcSBxIHEgcSBxIHEgcSBxIHEgcSBxIHZuLARz7ykeULYBnA00lMzl1DIARCIARCIARCIARCIARCIARCIARCIARCIARCIARCIARCIARCIARCIAQmJdArAzgCeFLcOT8EQiAEQiAEQiAEQiAEQiAEQiAEQiAEQiAEQiAEQiAEQiAEQiAEQiAEpkeglwC+xS1ukT2Aswdy9oDOMujZAzxxIHEgcSBxIHEgcSBxIHEgcSBxIHEgcSBxIHEgcSBxIHEgcSBxIHEgcSBxIHEgcWCNxIFzzjmn3xLQWUs7a+pnTf2sqZ84kDiQOJA4kDiQOJA4kDiQOJA4kDiQOJA4kDiQOJA4kDiQOJA4kDiQOJA4kDiQOJA4sDbiQO8M4OklJ+fOIRACIRACIRACIRACIRACIRACIRACIRACIRACIRACIRACIRACIRACIRACkxDolQFsCehJHpZzQyAEQiAEQiAEQiAEQiAEQiAEQiAEQiAEQiAEQiAEQiAEQiAEQiAEQiAEpkeglwC++c1vnj2A18ha3llWIcsqZFmFtbGsQtoh7ZB4nHicOJA4kDiQOJA4kDiQOJA4kDiQOJA4kDiQOJA4kDiQOJA4kDiQOJA4sJpx4GMf+9jy9wCWAbyahc/gyeBJ/8uHaOJA4kDiQOJA4kDiQOJA4kDiQOJA4kDiQOJA4kDiwMaNA3/4h3/YO3VG/3Fc+9rXLv/5n/9ZvvnNb5bLLrusXHnllWWtx5fb3OY25Xa3u135xS9+UX72s5+Va17zmsvigcE1rnGNsu2225Z/+Zd/KRdffHH5n//5n1Wt/w1ucINyt7vdrVz3utctP/3pT5uyKKN6/uAHPyjf+ta3yubNm8uk4989tO31rne9ctBBB5Ub3vCG5SMf+UiRKfWTn/ykeYb3h+/7+7//++UVr3hFsafiS1/60ub9N7/5zeWe97xneeITn1i++tWvNvy0Re037lX7V5dy/vqv/3q5wx3u0PTFc889tynPqOt22WWXMvhuvnzta18rl1xySdPmw+fVjtDlubXO7XLX/n+Xu9yl/NEf/VHD64Mf/GD5xCc+McfI+fUa7z/zmc9szjv77LPLJz/5yabdxvHsUq61Pv7WWvl+7dd+rVxxxRXl//7v/9ZF/Fptfje+8Y3LPe5xjzJIdGzG2/nnn9+Mo+HxsNrlnObz3fu5z31uude97lXe+MY3NvFtVDzJeF2fv2f1zgBe1m8UuSgEQiAEQiAEQiAEQiAEQiAEQiAEQiAEQiAEQiAEehI49thje95hRpz52W677RqheNppp5WvfOUr5ec//3nve0/jBlUGuDcxt8ceezSyR3mXK4Bd71ri47zzzmsE3ve///1pFL/zPYnQxz/+8YUU/dd//demfLWdfuVXfqURXQQoIfmd73yn832r3CGYDzvssLLjjjuWD3/4w434+O///u+5++BcD8/9gz/4g/La1762nHXWWeVFL3pR89aTnvSkcqtb3aq89a1vLf/2b//W8GsL33ah6nMXK+hNb3rT8uhHP7qpMxlDdNfr2tc/6lGPKve5z33KKaecUj772c/O9VXnOLTnUs+u9avldX6V7P4ksh13v/vdyyMf+ciyww47lFNPPXVOEN3+9rdvXjNWTBYg0g899NBGAJ9xxhlF5tn//u//LuDZfl7nRsuJSxL4rd/6rbLPPvs0/eVTn/rUojHMOcP9uwo+rxtbw/2nLSG95/x2P6uTAep1w+fXSRXt+9b+Vu9X+/hw//V+LXMt56gyLAap3bfr5AaTKB7wgAeU2972tk3Mq/Kzxpr2GKn1GVW2Uc+tPLpwaLdHW7SOGse13u32q39vt9v222/fjEnj2Oeaz4d6vxonrn/965c999yz3OlOd2pirNhmYk2Oqw+BXhnAloC++qBITUIgBEIgBEIgBEIgBEIgBEIgBEIgBEIgBEIgBNYTgZr9uFJllrH4kpe8pMl0lH25Fg9yon7Rf8QRR5T99ttvRYspY+jP//zPyz/90z+t6H0nvZnsbhm2//Vf/1X++q//uhHARMd1rnOdsvPOO5e73vWujXg8/vjjm/e7SuAqmcgRIpcAJja1uexi4kQ/GD4e9KAHNVL29NNPb8SxY6eddirXuta1moxx1w4fMoIJnWGhNoqFupHe2MtMJF1lYtesYs+pkxJkIu+7777lla98ZXnPe94zsq8633O7CKvFzpXh7FmE+V/+5V+WM888synTc57znCIDXTa0cXiTm9ykySQkgN/3vvc155FP43hO2h9y/ngCRLyJA8961rPKL/3SLzUTGsSGH/7wh8246dL/NiJf/dckEysNvPe97236t6M9yWa9call/+Vf/uXyp3/6p81EHmNx1ISm3/zN32zGMen7pje9ab1VNeXtQKCXAL7ZzW6WPYCzB/DEy6xkuYD1uVxA2i3tNs3lRtK/0r/Sv7JsY+JA4kDiQOJA4kDiQOJA4kDiQOLAcuLASgvg//iP/2iEFoFCAq7FftleZviFL3xhOeCAAzp8Ddz9FNmbr3vd68o///M/r2r9H/zgBzfC1VLCxGJdoprQlK1tSWaCg3CUCU4Cay/ylPD60Y9+1PxZ+xVxTIqQkj/+8Y+bfRFf8IIXNBL3/e9/fyN2ybNb3/rWjTT593//93nL6BLSxx133JwAdl8SWVkIYPdt9xflGnx/3tzDstqWF1+sP6nfb//2b5eXvexlTR0e+9jHNm3g/m0x7bn66OMe97hy1FFHNeKqvXS1913vxzONEfJn3Piq5+r7njd83u/8zu+UP/7jP27q6lmWy7Ys9MEHH9xkKr/+9a8vf/u3f1tkL5NJ6q0tiAdLEstM/d73vtdkGLbbYznjfS2Ox9WqRxW7+o3sdNm/yvJ7v/d7zcSIpz3taeXCCy+cE8CrVc61/FxLPz/5yU9u+rO+/Vd/9VcNw1rm9djfarwQ76xM8A//8A9NTKl1ai9v7bVb3vKWTawbt9z8Wm6/9dg+W5vnxz/+8eXvASwDOJDzy/nW7rR5Xr4USNxJ3EkcSBxIHEgcSBxIHEgcSBxIHEgcSBxIHEgcSBwQBwirvkfN0CRWZczJrrQcqC/E12I/a8sJYvSpT31qg4Dkk8m5nIO8VH/Hhz70oUa8jpKBW5PHAx/4wPKGN7yhWZKb6B6O+0QHCWnf2Xe84x2N5CB1/+RP/qThIDO4vUfw7rvvXvz84z/+Y7PUKxn84he/uBGWX/7yl5u2Jigti+rn61//evHlufM9WwZwFcBEp9csAU2geD7JS67IKFZ2Gcr2YrWfr/vaY/Rzn/tcI4vHcSSAjzzyyOb5sm4tAT3q84649uyjjz66kVZV3uy2227lvve9byNeTWCwVLYMXM9W5yqhsbN39L3vfe9mCWtLX9flr8mgv/u7v2sywJXzd3/3d8sjHvGIJgP45JNPbvY6Js322muvps998YtfbLIHlcES0M5zjnL78W+iGM9Pf/rTzR7beORzvN/neDsOPO95zysmKFiiXB/QV02KIOsvv/zyZly3eTvHnq+/+qu/2rShSQL6pqWQTYgwAcZ1nmGcmGwhS1b/Jp5l5TufYLbMt/Nkr1tSWSa+fbv1Zf3Q302oMJGDjGzHVRMklNt1dfzpe/qJ/ljrKMNZeYla9RCrlM/EgwsuuKBTf/IM41KmumuVQ3xQBjzEGRnA7q/Oyk+mK3/NoP7Sl77ULLmubEv1X9m1u+66azMBoi7Nb+wrc3tShlhlCWaM1RNPPxdddFFTNxNZapmMRZNBlN/4VReM3d+Ys/S3zzDvyQg3bo15n2eWav/CF77QxBR1uv/979/wdC88PVPZtOmoPdCXqm/e7zeep8Wvdwbwcn6hyDUhEAIhEAIhEAIhEAIhEAIhEAIhEAIhEAIhEAIh0JcA6db38MUrAeqLeF+Ov/zlL2+WzFypJaAJOPuoujeZ2PdoL+n6/Oc/v8n0cxADxN5yjrY8thQy8boScn05ZanX1IxbMopYdFQh5O8kjeVbMXj729/etFtdQln2m/dkndZj//33b7JmP/OZzzRZq44/+7M/a6TXpZde2iwtTV7haNljYoUMf9vb3tZIGBnJpJpM4VoewoiYIlrOP//8RibLlq17sRLLJBvBgzFRLDu2nQlby6duVQDLyn3KU57SLAGt/9T+qWzkjGXKH/OYxzQZwH/xF3/RlJk0Vi6Si+zR10go0ojUJcQJQdmhpOyBBx7Y7H9KghFbxsGd73znRipZVlpZHSRYFcDq677PeMYzmmvdi9jFCLtDDjmk2BtYXzee7Ius7LKIcdCWJLps4y57IvfpPxvlWv1DvyTz9HmcLQWtz2ove3q3+9gd73jHZtl4AlA7aENxVB8g9fUN9/n2t7/diHvnPexhD2sy42XOm1QgU55w1JeJXX1Hvycdv/vd7zZ93UQIY5QA1db63oknnthc53A/e5j7cZ54a/yQo3VJds9TBuUypmSZ66/Gqlhn8sFwHUe1O8mrbJZVFz89wwQJmen+TQ5btrwuAU3G6vMmcRhvymZ8YaJs+jFu7XjUjk9ErgkcYoM44jzjgTjWHlZZIHgdsrdl+++yyy7Nc7SbZxK5YpV4Q+LiaeKHSS7K709trb3UT6wTB61m4LkmBxmL2uYb3/hGI9VN4HD/hz/84c2PeygTntqIfHeOWJbj6kGgVwawJaCvHhhSixAIgRAIgRAIgRAIgRAIgRAIgRAIgRAIgRAIgfVGYC0L4CpqZVi++tWvbjKrSMpRe8VOwn2jCeAPfOADRYbj8EEgPfvZz24ECqH7zne+sxEeMrhJqic+8YnzBPATnvCEZsloGXwENwlLHhM9pJRlr4kVsoZQkXVMuhx00EGNHCOAXdcW0oQWuUnGkib3uMc9yjHHHNPcR0YyieN+Xnc/53hdJuDwUbMoSR4iW1atvTmJp5qhLaOYuCKHTSqwB/C73/3uRjIpAxYE7UknndTILWKHWCJ79Rt7F7unrOXDDz+8yeS09C1B7BlknT2IZemSzGSR7EjciCYSWZYgySwDWXlknRJMykA84iRzkZQkpWQXko7aigSr7VKXMp+k7+fcGQJVPBKxZJ/+IIPTOCF1TQTQDvqncVEPbajPGyfkookuztfuJkfIHhennv70pzfy3uQB/VVfsiqATN6aFS7z3rjRT/QfEwJkxpO0xuy73vWuRmT6N4EsK9lr+oVDP/f6Kaec0uy/rV/XcScLWV8il+9zn/s0S56L9cYWGUpWKquJCMSmrHl9tX20JxjgYwLI5z//+SbTV79UNnUmhkll/ZiYNd5MrCDUTVaoMvQ3fuM3mjKJCfiSpaPGMOFqvONmAohxrN8rj7Eo3sjKNJYc6mSyi/ijvuQ5IV5Z4mxMk7ViEXGLhf3R8Xeu7GzjUR9wvrij7cQrEzSsdOA1jMQI+0Ob4CNuEtliA9FvMhFh6H39Isf6J9BLAA9mEGUP4OwBvORyB9NKX8991+ayAmmXtMvWXA4q/S39Lf0ty/4lDiQOJA4kDiQOJA4kDiQOJA5s7DgwLQFMBPTZA9gX6r7w9+X83nvv3XyhTvpt2rSpfOITn2i+VXYOGTxpHGvvATytDGBSQvbpao4vQomgIGtILLywkvlHhhBfhBGpIwPV8rLElqxemXEklmsrXxJTlqLlkMkTB2FGlBEyWLYzc4nQRz3qUY0oJalqRjJpRgS5ryxZIpZcJs48Q1sTsKRV5edZnk3QEG91ed02X/2F+CVpZSBaYpekUVeyyvuEq5899tij6Vuvec1rmmxd5/i7pV2xkm1Z+y9JqL73u9/9GhFMCHjtNre5TSOEMCKKlYWsM0mBhDJpQbaiLEjyjDyUYUi4yRTGQP8ldkkk0k7ZCXHPtzx1rZ/nudZ1BBgJTYottjfxpONiI51f5abs2Be96EVN1rY+6gcH0p68JOv1R+3jkO1+wgknNMJWWxnjdZlnExQIWVJR28q+1e6W+yZutV+7vxpz+ot9Zk2K0O7GE4FKetY9ud1flq/yyLAlfvUlQtlSxcaOjPX2OJUJL7Nd/zRujENjzbiq5+k/BLdx4F7q2l5eujKyBDu5apyri/hb6yGrGAfjXn8955xzGpEtdlgVgGBu9yty1T3U/W/+5m/mJnhUTVjvW+uLi3u0uT3kIQ9pMuQtx+yQ3Wx8yNxtn0dCq7vyyQLG1fhVZrzEuSrkXa+NjFWZx8QzUW3Zd/HOderhHnj7TNJudc9jz8VJ++CGF8FtfLf3DF7Nz4ONNL5XkrP+7vMBv7POOqvZG779uTT8dxn8+qRjGxnAK1mYNGL+05b+tLH/05b2T/vncyCfA4kDiQOJA4kDiQOJA4kDiQOJA4kDiQOJA5PEgfYSv8vN1fG89hLQRIAvSom2SfsjKeFeDve1fK6sKpLQF+z2YiSBfXHvfV+u13O71rt+Ie98MmVaS0DXPWC7lmulz5PhJyuP3JC1W/fRlN1LPJFfloB9y1ve0vxZM+yIXNmopIcsxloucpYcIVYJKofMuJ133rkRLASM5VDJVocMPEuzElfkCoHqOn2D9HRfWXzaVvbt1772tWbZVXKFSCHM9B/CvstkAs+UKUs4k2nK5Mt49a110LfcyzMIV5JWBjARTpCRYaSOjEZSy/mksyV9yXGSmLgidvRVr5FwBLDMStnqMgQJQ6LQEtiyFmVQWtZWfQlkWZn6nbLIADUOiQX1v+ENb9hkdNblpvG0tC+ZbylsUkuGcbsfTzrONvr5dRIIia+fye40YcGEGBL05je/eSPxTDSQJa5vaisTC5xPCskmrfHH/cQqslHf0N7+rNnoRKKJDyZf6Ff6AhEp09W+s55h2XTi2JjTB2XOur/z6/7ZXjfm7MVtfNUJBERvnRDTjofub09vS5krg8kHyuqe+pRxZ/wqA6Epa7X2jTpmiFAsnGf8m1ThHvqlLF9jnHB2jokgxjYWJKs+bCyph8kKxC6Bi6eJF0Sr57Qn5fi3vbWNC8zFAhMe3MePug73X9dbhpqo035+jC+TXNTL2BbvZB4rKxbGsbGtHsa98aUNZNhjb9yS6LLx7RPvXFnBeGKnruJq5VnlsFji/mKeFQKGea50nM/9pvt7f+8M4OX+YpXrQiAEQiAEQiAEQiAEQiAEQiAEQiAEQiAEQiAEQqAPgWkJ4OXsAUyO+BKfSLNkqoMQkQHmPV+kyyqTGSrD2GHpVV/22z+169FeAnpaAlgG8GrvAVwzgGVOk5H42e+U8CAmZDHKYCTTiU5cSA9ZiDJhSY92/7DcK/koY1jGIKkji06bWRbWDwFcDzKMNCZYZdWSMTJpCWDt6vDerrvu2txXWchbS6mSPnUP3ZrpulT7ql/dA5jgloVoKWl9py4BTUJV8S8rkniTjUj4kT2u84V/e5lx18oQJXVliKqnDEz3VyfZiPY2VX73Ib/wJXsJYNK2CmD1JQ+JRNcTXIQe6ecZBDC55DmyKWvmqfYg0gk35Zat3e7HS7HJ+wsJGAtkpKWGxQ/ZsA59hMwjXWXCa0Oykgx2PlHoNf27HtpCdrYsYP3NcsImrFhamYTV50hmsrAKT5MG/Ft/0gfIRVLZcsXkZN3r1zOM5ZpxaszJpjdBQ5axZxrjtT9U4eg6Ew0OOOCApmz6sTo4TxmMK/UzUUc8FbPq+wSxoz2myFUTIdqrRphwQSLLnMWFFFXnhz70oU2cIU1rFqx74ur5YoiYUJeBHt7PmqxVR7FAVr8JKeIUgW1yhP5fx2jN2pW1re3ELOOGJFdHMUcsId0JYMu3i0HuU+OVviCmGc+ytmXuey7hrh1IYc+ryzyb9OFZdTntytM49Zp7m+ySvbrXf+TplQFsCej1jyA1CIEQCIEQCIEQCIEQCIEQCIEQCIEQCIEQCIEQWI8E1oIArsJCFhbpUr9cJwxkU/qC30EokBiWKpWxWpfklL1mWeAqLHwZv9ixUQRwzRrEyzK3DnKKyCB6yMd6YOmHKCJhCRiCUgYtntqCzN1vv/0aCWNvTNKGuGoLYDLJ4Xz3IYyIENlwZJS/mxwgS9BBkhLAsupk+XmdPCLcZFpqq5oBXNtXOWuWcbudva7vEHpEk+V4ZQyOOkhuEwss10ysEbf28nUPkraKHf9WF1mHJh8Qu6SODEVM3V/mM06EOnl7yCGHNOKJdCLWSHXL3nqvLYAJdm1hQkM7A1jZTz311LkMYOUnrwhgMpkAlgGcPYAnj7htOWo5Z/2ZaNR+sj6JQIf2E49IRG2jTYlPAlhWvexyGbjGQM1Slw2uT7gHiSjz3PiQFe4eJiPUVQv0KUJYf9LvCUfj1XUmEgwLYO8RmYQkAezfxK5x7BnkaM1ErSsoqIf4qY6yy5W/TpSpmcWuI5FNYCA6R+2vTvLKxpWZbvljrOpBkpq8IUYTyGQZAWyCgzr7EWc8T90JV+PED4lbJ/qMakljX0YuMS6rljA3DsQYE0SsBmHShDhl0oVsYnU0IYMAlmEtnhG7YonxJ76IVwQwiY+/g6x3nvbWBpaX1p4nn3xyszS98YsNEe995fAsMaHdpkS8dtXWruu7X/3kPTxXrDSBXgJ4MKMoewBnD+BV3Qtkoy/3kfpnWawskzHdZTLCN3wTZxNnEwcSBxIHEgcSBxIHEgcSBxIH1nYcmJYAnmQP4CpkCZdHPvKRjdgg5Byye8mYutQq8eenXiPLloy0V6R402VZ3PZyo9PKAJYNt9p7ABNbpAZZJfNtOB7XJaG9ThphR3rY85SElPFLGNXryBOvyW6zFLJ2wY80IWM8izit51teWXtaUtp+pnUPYH3DvapslblHLltqlWAiZwkw5ajxg1Qjg8ikr3/96/Oe065XFcCWrSW+tEGV3vVP51tGnJx+xSte0cghgoxg1bde9apXzU0wqM/HSv9UP9m/7q3M6kzq1vOIqmOPPbZZdpsotAQugaZPYyrr0YQFwkq2pwxJWb9E3G/8xm/M7QFbM4AJM+Ul5D2L0KoZwMPL5ubzdunP23Z8sJyxzE7Z12Qdye/QT0hGY0J/JBllrGs3fd2kBZMgCPza7u5r4gJRTKjK+PaeSRBEs2XWLQu82OchYUmmkodVANfziUf3eN/73tdk/BKvRKt+pm+1xyk5ST6bqGA8mFwhe1c/Nxlk0n6i/uKZ5bIf/vCHN7K4lsuY9HxLTFtC+5Of/GTDACcZ7HUZ90l+D9CvtYGx2N6TWB1kG8u8NunC84hmbUgkW/K5fT5OZK1YJcu/ZgDf+ta3biahEMA1XtUMYLK5ZgAbt4Q7sSxWONRXDBQLTBwh7iflmfOXHqeT9Jdp89Snl70HsAzgtVSZacPK/ddX5057pb0Sn9b2f9LTPmmfxOnE6cSBxIHEgcSBxIHEgcSBxIHEgcSBvnGA/Oh76IftPYBlYE6yB3CVub74l1npi3xftDtkylX5W8upzvU9y/X6cl9GsHIQB5bmdIwbH20JRBKs9B7AlnQlpVd7D+AHPvCBTVYe4UoydokXRA5xSZIQZJajdR2hSjhZAvWkk05qpIp2kwVJytjvkyST2ed8MhMDAqruqbnHHns0926XhyCq+25+6Utfav5OrBD7JDGx5X6W0SWhvvGNbzQZkDLtRtXHEtDEsS/siRxZeu3+pZ+6TkYjkUMikbKWbiXtiDbL0srK1fdqXyP7iDBZmJ4te9gSvPoe4es8GYqY1cxMjAhgAlAfq3sAEwrqqU1kCMouJIIxJgyJYn2IMCQilde1dQ9gz5A12mWyQ9/4cHW7vjJTL9nfpK3+op1qVrk4JIZof21jEkNdIlkfsFS4LFgi0gQa7SODVJ8hcGWPkvukvuxU/UEGvPHQ5ilrltiv8vnBD35wM6nApAUTAIyper6xbIKCyRz6iDjnnne7292aPXidW8fDM5/5zGayhb5qUsWjH/3oplzOl5XeHjd1mWSTKmSujmpvzNzLHt7GCBFez8PPBA/9VP29Z5wrg+xY9dfH6/kmSJjE4HnG+KjnmWBhIorlqcV14619PTmuXnjY61td3Uss14bqJ8vX55C4YYybpOF+2swS0NrbRBaZwrX9tA8BbPluzxW7PEtcEkucZ99wf7eXsbFvaf02TxM78LLHsYkAV7fxsxHr0ysDeBAwkgGcDOBOv3xtxMHV5ZfScMmXHekn+bIjcSBxIHEgcSBxIHEgcSBxIHEgcSBxIHEgcWD5cWBaAnhUBjCxUo/6RX17/BJ1xCN5sueee84Jrrosq2vrMtDOtXynJTpllw7LVudWcVyXO/UsP8MZwCSFg/ofM8YAACAASURBVKggVpZzEEYyYh3k3VrIACZnZI0SjmQnDlWA4dgeN7XOWBOTpBIRSgDXfSzJUYJYti+pgqUsXxKGxLrooouaJZGJUNlz9tOVcagMZNgjHvGIRoLJDCRRPP8DH/hAswS0rFbPs0wr6WYvTgJFuyqT+8kKl5FHELczjWs91M1yy4QsAa0PKX/dQ7idAax9iD3ldz9iWIYjwaU86kNguSfp58cSueoi25AoIg4d5557biMM3cNepQSWpZpJQkteKz8BZwldslmdCWqCirzCU71koBJUrrfELUGlj6sfLpaoVj/1IsBqvRL/Jot/tT8RwDXT3cSCURxJWjJz5513biZAfO5zn2tEI8lJYurLxoEMcv1Hv5AhS/hrfwJStrlMXasUeE9fITgJ1b//+79vYkUdHyZL6PMmWRCPNT7utddeTT/VV2p2sWdUYSwj2dLHxqfsdAdRbK9dkw1MeNCX9akqrY0py7Ibo7KL9b/heFwnQRiTJkGQ08qgbupsT2rjBdPXve51TTz2uix+9XMuOW28muBAZONscoS61/u3n2sMOU+MwIWsFVfEbXu+q5/PF1Jafa1uYJlty8abgEKqK4O6iUHGrbijfgcffHBzruxf2dRim/IoP5kr7siY/uxnP9u0uWxvcp84t+y6bGDc9AXXifU+Q/1dVrYJTNpC2SzPnd9P1//vpyY1LDsD2BLQ6QRrqxNc+YuflJ9fMf9D45rbXbtsu81wOa8ov/hZKdfcbvCL08QS+6rys59cWa517cEvvYMPCAHiip/9pPxim+3KdtvO7LfRrV+s1H26Pm/9njeqXa+1/bXLYPeBCXgvp/59+kmX5037/tPmk/t3H+9d+kN4hmf6SbfPz3AKp8TLxMvEgcSBxIHEgcSBxIHEgRoH6p6Qy5Ge9Rr9aTgD2BKbssKWijckli/fLe1LjBAy5IGsUvcdlrJeIw3IAF+w12VRZa85fFmvLDXTc9Tz62vuZc/OaWQAy7xd7Qxgy6PKyiOA/am+7QzIcbKnZuSSmA5ZtOqCKe6WqLVHrfYimfAkWskuklOmnXaUnU3K1CxickQ5PvaxjzXyswpkEkn2MIHs/mQnsWVJXOUlhMjgKkWJrnH9irQhhJTDPYmqWueaCey5sosJYLKYDLJ0rNcJoLqnaZ2koE/JAiNg1UW9SSbLA9uLVV31U1KWIPRM95DpqMwEEZbqRWaRhsqvjrKICV/lIJJlFrq3c4iHWi4ZyoSzDGcTFoi4ZABPFsdrn7F8r6WMSVwylIwUSyrP9iQVbaNNTKCQ+UvgE71EIjlsH9s6qcQewvbcNQGCLCV7/V0/9jztSjTrP9rReyavmFSgbMpj0obxJtPXJIRaZvd95Stf2fQLGfBel+XqfOUjMk1YUDZZrfq0SQX+bjlofY1ENglCmdVVhqsxQTYPZ7K6fzu+O1ef1t9JWRnosmGNRcuUm7ijzKQqHlYKwMykDX2VwJX9S8zKkCa9ffaMi0d3v/vdm88B1+AgvqsHeatOJ554YiOBld+EFft9K5M44Z7K6DPF810jXhlf2kK5SVqfUTLvlZegNyHAcvTalug1ro01Iln5TVDxXH8nxHF3recqB0YO54gV+T1rsvG5Vnn1WgJaBnCfX65y7UoSGPzy+NOflV2edHR55K3m33fzeceV13z4R2X7a11jyxs32qMcdOANy6dfelK5YNJiLLh2x7LnQU8tu5bzy9uOO7Nc1vV+K3Wfrs9bl+ddWX7+05+XO49o14vf/6Lyrgu3K9tfc8sH2opXsU8/6VKYad+/SxlyTgiEQAiEQAiEQAiEQAiEQAiEQAiEwLolMC0B7Mt58mqxg/wlxghAWVoECgEow06Wm2MxASyjy5f2Mip9eUz++fE6ETfuaIsez5pWBrBlSVfzIC5JDJKDtOh6aBeykkQljAgegom4qgLea/5uaWKi1HtELUlD6Ps3aeO5znOMKo/yeZ1I0tb1IMuUgUx2eL77kT9L9SllImRIIJMFRh2EKgFH/NVlYJ2n7t5TF+/rK7Jwnacu7fspG0HoPK8rox/iSb287pq6j7W+7VkmRjiwklnmebKKnUtOeqY281MPQs49tYd6kfE5lkcAQ5nU+piMUVJ/XD/xBNnkJjeIlWKUQx+T8SkzXL/UJvqDuOW+JGLdl5dcJGtlr+pX2ld/Eh9MFvB3h2xVwlIfMcmivu494lQZnF/LoE94lvu6v/6kz8hUJV2N0Xroi7UMyulasrSWQYbuYocy639itToro7Lot8avWKG+NeaJAV4jRWX+6vvKRm6rmxi9GHPXE7Xqhn9dllucILAtC10/X4wfkte52rZOWDHOlFXGrrKZxOJe2oMsJ/9rGdTPxBdllv1bRbJ7W2bbdcptkod2wZP09lx/d7hGX8JkKZ7L67m5ajUI9MoAjgBejSYb88wr71gee8TDy5D73XLy5vPKm97wkfKjWQe8454Hlafuenk5bRkCeOG1AwF88KwAPra7AF6p+6yhVljhogyk/g57lGcddM+yw7g7X/z+sumkr5dpOeA+/aQLjGnfv0sZck4IhEAIhEAIhEAIhEAIhEAIhEAIhMD6JbC1BLAvyS1dS5yQE74sJ78s9SlTkrCVBUmmkCiWTXUQiWSew5f0ZKLXfNHvS3xL5n7mM59pvox3HeEgY8z9SArihKQjmKsUrpmg7nl1FsDrt1euTslrtuXqPD1P3ZoEiHYSvT3pYLHnk4b1kJ2qrxCKYlA9LHEuK5wYFb9I4fZkE3GHYKyTE+pe5fV65xKddZn7dnnqMsWE5fB1ziN/yeU64WBcXcRNItf9SNTFJOy4e7i+1qGe477uNep+4i9JbHKEyRSTHgSy67WVMte9mofvQ9Zqp+GJHyS5zw0CumY2u8dwWdVBGwxPXHKNySgmdihDu88Q1d5zLFa2Seuc89cOgV4CeDBzIHsAd17ueLrLM+2458HlwN12KJef/7byhjO+N28ZkTs9/iXlobcoZfMX31qOO2swc2ywXPMN9j68HHTPzeX9L3pX+cq2g6WbBwaxSVMvV5afDDJO28uQbNN6/6rButHXf8hzZq594TvLV2eXl/b6z67atlx7u2vOLQ/QLAt91ZZ6X/Na25VtrzHz70nuc9WVgw+zn18xe99rlm2323YgPOfzbJ5/xZa0/K2zPPKUlwG44g7lcUc+YkbqX/LBcuQJX2m1y13K41+yTxk0a7n4lE3lvRdt4X7VVVeWK3/28/Lz2eW5r7rqmmX71nLdlX/TXoOtXdrt3V4uvE8/mes/8/rTNmW7a29XtmktGz62H66RcbXUMk95f7pxLXzDd60un5JyTfnzb+7zK89JHEwcTLxJHEgcSBxIHEgcSBxYOg5MSwDb79IX5rUNiFj7Ilo2VRaVZXFrdpWMNFlb9ri0hKhlTS0R7Mv1uletr3fqvYgbX9bL4LLUqmvrHpVEiCwsX8bXfV1lb1kq+uijj26+H2vvBTstAWw/TKJ7NeMQmUHU1CW6u44H1znXT3uv4CrgtUXdu7Oe67z2cq5VtGiD+txanipfvF73JSa15n2fOnivivq6l3PNPl6qHnWvaWUcx989alah+tTz/L1OOGi+Axz8+Lcy1yWh6/Pree3yVC61brX+7lv3oq7Pc33l1M5E9Fr9d7v8Xeq1mv1tqXZZz+9XHUWy2pvWvteW/rX6ALFpqWL794plXjvllFPmhGOtd+1P9d9V9g6/PgmnttBs98t6z9of6nge3nO3jq1Re/EOl6OOx/brlctwv6vjqD3+a1ndZ/j1Uf22vVf78Dhoj48a49ocx9V30vHRbrvh+FTHafv1GiOH91if9Lk5f+38/mq58GXvASwDOI25NhrzTo8bSN5bXlxO2XRSuajK3DmJNisLG4l4adnr4APLrq2U0s0DaXwsaXzVL8pP7rh/efnQGtKWkH79WT8eyNudyoMHSz0PPPPcMSOVt5l5fbAE9FuPPaN8v9kTeIey52EHlXu2zrVk8Xu+RgJ3v89VVwzE7i5PLEfPlWlzOe+415Uzf7xFAl/1i+uVBx86/KwXlhMu2hp75E6v/Xd88EDq32O01G/G3U57lYOfumu57uUD7m+Y4T4jy+9UnnT0I1vZ4BcPZP27y9fm5Oss/3JeOe7jNywHtdpbWx9z9ubB3sI36tFPZv9ztqA/abvXlrM2k8CL3D/yd1X/czXJL2mJ/9Mb/2mHpb/kSf9L/8s4yThJHEgcSBxIHEgcSBxIHEgcEAdkq/U9qmC0fK4lOo866qhmf0VLcFYpKEvKXo32TSRp6xK2MrscvjC3fOjb3va2ZrnNxz72sU22XJVlbQHsy3/PIn7th3nb2962PPOZz2yEsqPuAayPk8gytiwV/Y53vKMRblUAK7c9gKe1BPRq7wGcOJ84nzi/snG+7vVKAtsPV7ao+CIeyTB9//vf3+wVTApn/GX8Zfyt7PhbDZ69M4D7/oKV61eGwI57HVIO3PW6hcB79Qe3LN1wjWttX9pb/5ayY9nrkIEAnvl9sjkuP/+tg6zhy8qNBsLxaQPhOOq4+NQjykkX7jTm2jJYAvrAgQD+4kAAWwL6RuXBBz+tjLrVZPcpY8q0uXzhLceWQTLz4FjqWVPcH3dlmm7MXSyrPWC6wyXltCNPKF/t+Kwr7/i4cuQjRi0EPpCvbzymnN2sAV7vPfqmi7dRl34yw3x0f6ptN74fdqxqTguBEAiBEAiBEAiBEAiBEAiBEAiBEAiBqQng4T2ALblqiVRi156M9ajLnZKyDtnBvuS1X6Vlo+sXvu2mIlaIZZLlvPPOa5Z/9jN8L9eQxRdddFE55phjykc+8pHmNqSw7GTHtASwDODV3gM43TsEQmA6BHbbbbdyr3vdq5l0Ih7JYLdH7Oc///nmz8WOUTFtJUrZ9b41E1e5t9bRtWzjytP3+mnWczV4TrM+ufd8Ar0ygC0BHaBrhcCdyxM2PbRZErh9zAnha1yrbN8ywTNLRg/2AD7yxFm5WIVcFY6D/Wd/+rPyixvvUw63B+23TytHnjijIUddO08A77hnOfjA3cog3bO8+owfle2bDWpny3fJ4D4ndLzPnNy9vJz/1jeUgaMe3OYJZdNgPesqrQeF6fSstdJK3ctx5/L4QXvessV96Wu3yPBLTjuyzGIudXJA2fyF8pZjzyrfbwvgdnvMTiIoS7T1zASCpfpJLcsibTeyLy1dy5wRAiEQAiEQAiEQAiEQAiEQAiEQAiEQApXAtDKAhwWwL8ktmyrb9r73ve/cssTEr/fq8rp1Wd1avvbSvIu1mqzfuqRu3YvSv2XoyUZ+97vf3chlh2y9uo9mBHDGQgiEwEoSWMuyciXrmXuFwEYg0EsAD/a+yB7Aa2y52rvsd0Sz3++CY/N55djXnVk2b3uN5hfUnci+WQH8lbm99q4ov/jZL8oVzb/vXp788tYywgMpeMTsHrRVAH/giBPKBU39Z+RxzQD+3o57lWcdOFiaWCEufn95wTu+NDPb8Rr2nN2yV+3S99mzHEIkD5aZPvbMy0YvO7HTQwYCeNfS5C1f/L7ywnd+eea8aw72Nd52Zq+P9blcxWDZ7lkBXLkvWY+BDMeryvr2+TP9YvMA5bHljO/NttcO324mAGxp/4GkP4J0/sBA9l/Qr59YnlrbyS7/8Pw9qdvlGt0Ps7zG+u2363W8pdxLxpfsybqOP0/Sv9O/87maz9XEgcSBxIHEgcSBxIGrdxyYlgCuewC3+499Mg8//PAmE7hmzZGx7Tgz/J1cVwFcs9mqTK7LRMsSPvHEE5uff//3fx+5B/AznvGM5rGWcq2ZyJN+sU0oq4vjtNNOKzUDOOPn6j1+0r5p3/yelN+TEgeuvnHgM5/5zPL3AJYBnM6xhjvHQI4eUkVsI0hPLZsGYu8aAym6UL5eWa68/p7l2bJ9R/2GuKgU3GnLEtCDvWgvG9z/zk/YtFBEk9Cv+nD58bW3LYPfVkdI6KH7zErEy2WzfmU855HSe/Cs4159Rvnhdtdo6rv++umsjB202REnXdjwGvlhfMXPy8DZl223G+yJvBivOz2+HPGw6w4E8BvKmZctbK8ZPrOvX76Y7O/YT2Zl9OUfOKKceMF4/gv74RoeT+uyH4Vnfoldj/Ev/Tb9Nv12/f3eknGbcZtxm3GbOJA4kDiQOLB6cYAU7XsM7wH80pe+dG4P4Dq+7dP7mMc8ptzvfvcrN73pTRtZ6rqa8VsFLnHrGks8O8Zl09XXh8+vdZFR7IeYtRfv6aefXj74wQ/OW/LaM+0hvNJ7AH/gAx8or3/965vnJr5dPeNbu9/qZxuxnY01HGTfb7T619UG2vWuqxj4s8YvMabL59u2227bLFfvqHGxXtvl+rXMX53wqLF6vddna5R/0v6zltt/a/CaZv17ZwD3/QUr168EgSvLL37683LFttvNLrc8fM+ZvXt3G2R8ytq1AHPNvKz/LuVOg+zPh5dbzl56yWlHlPd8xT9mXx8I4CNm1xReeO3s/e0BPBDA36uPHwjouUzguSJdXE7ddOIgc3hUGYbuMxCaMlovH+w/fMLMCjfjjyWetRKUt+49dioPsdTyDheXU15yYrlw5v8MQ8dV5YYPflZ5xj0lSQ+WyC4zvDafuqmRru3jqoEAPvLhO8yc970x7VVmX798sbbu2E86tt3CvrR1KedpIRACIRACIRACIRACIRACIRACIRAC65vAtAVwpXPve9+7HHXUUWXnnXeeA1bFmRfaorfuqdiV7HCWsPvWo36R/qEPfai86U1vKl/72tcawVIPS0CvdAZwWwB3rUPOC4EQCIEQCIEQWFsEemUAWwJ6bVVng5ZmNtN3h8ESyC84/msLJfBVV5Q7POGo8qhbDZb8HQhgXreKt1Mt4wzbrLCbLw8H+wBfb89y6MH2AB5kos5a2AXXVnFYBfDgeT8dpKVe81rbl8GK03PHXZ4wWIZ4YJi/PZDLg9WkF5Zh+D6z9SrnvbG8/qwflplbze5NfM3BnsZu3vFZ67Fn7PSQwTLdu+5QNp93bHnVh+teyrUmONyx7P+KR5VblcF+vEe8p3yl1Q9efMJFpdl62XHlL8od9nvZoP03N3spf3gZAnjiftKl7Ub1w/XYUClzCIRACIRACIRACIRACIRACIRACITAqhHYWgL413/918vee+9d9ttvv3L729++yc6tSy4TvispgGWaufcv/dIvNVxl8LzrXe8qf/u3f1t++tOfLtgDeKMI4LZYb0vwVet8G+jBJiL4qZnpteoyPx36bNpkA3WIVHXFCIwaW2KdLG1jqmZmr9gDc6MNRaCXAN5pp52yB/CaWBZ2x7L3s59WdrXpLgn8jr+f34nv9pTyikfdqpTNMxm6lw4Cx40f8qzBHsClnHfsq8qHfrBdudZN9m6Wi24k8tz1dytPaQTj4Bhc+5ZjPtws77zjnoeUp91j5trTf7j9QDTuWB7yrKcN9gD+wuD+Z5ZL7/yEcuTDbjkjLk+7dK4sN37oc8vAJZcvvuWYcsZlHe4z2Ft478F9d91hc/OsmVvNlmnz+YPynF4uu+v+5YjBpsfjnkV4nn7p6i1D1C99/85l/yMfVm6h2gvadUvbbP7iW8obzrBHcuXl9BeU2owz3AcLe8+1/1B7zS0vPfv65TOy3wfM8vvJjWezzke13SL9cGCt1/uyCin/eh1vKXe/eBV+4Zf4nfifOJA4kDiQOJA4kDiQOJA4sDpxYFoCeNQewCTwfe5zn/KoRz2q3P/+92+kr+VjHfVLfH8fzugd921zFWY1ftSlqOs+vj/60Y/KOeecU0499dTyxS9+sZG/zvE+Qey6aWUAZw/g1enPWyOObL/99uW3fuu3yi1vecvy/e9/v8kq/9///d/OyyATU/rgT37yk3nf43l9PS2Te7vb3a4MtrgsX//618v3vve9zvW/un/eX/va1y6WvBfT/vVf/7Vs3ry5kZDj6j1IEixYfuc73yn/+I//WEwK2G233cqv/uqvls997nNN36rH1ujfK9k+7rXLLrsUsf8rX/lK+c///M+p9hPMjc9JxuNK1ncl2kdsuNWtbtVMYBJfjK31FBfWGs++5TFx7EY3ulHTb88666xivLZ/Rxn++3e/+92y1157NUN2GxnAK9Ep+lYi1w/+k7XjXuXZT9utcMCjj5nszypDd9xrIHF3m9ntd/MX3lyOOWObLRJ51A02f6G8ZSB3v0cK7j2Qx4PM1Oba895U3nDWNcueg+WK7zHIAJ6RxFX+jbhRW0IveZ9BvWZl8vCdvv2BTeWEr/rPZUt+D590+UASv34gideEpF/mL41Ltevs0txz43AMr0FLtdr/xkPtVf+TPvv6YAnoTYP1v42rPv1km1k5P9wslhc//sszPBbe/7KpfogmXi2zH47bgzqvp7+u5/ia/pv+m/6bSVeJA4kDiQOJA4kDiQOJA1eLOHDppVuSD8Z+LbbEG1W82tf3Bz/4Qal7ANcv4duC1t/JjUMOOWROclTpWx+znCWg63cW9dof//jHxVLMJ5xwQiNV2lnG7fLYA3haGcD1uWvh+xRiZMcdd2zEJRl1wQUXlP/6r/9KHJswjpG097jHPcrDHvawRgrIDrO8uMkGi7Xzda5znXL961+/EaY3uMENCklI7piA8T//8z/N9SYorPXv6duS+oADDigPeMADyhve8IZGVK6Ffr6a/Oqzr3e965WnPe1pjcg988wzG/FpL/JxfO573/s255999tnl+OOPb647/PDDy01ucpNy9NFHN33Ea+txr2X9/NnPfna5wx3uUI488sh5+6KvVH/55V/+5WYsim/kHFY+14yv//7v/27+rBn2q9k/lqpv/fz7tV/7tfKnf/qnTZ3OO++88qlPfaqZLLJeJwEsVe+1/n7vDODl/mKV66ZD4C77HVkGybfzj9ns3bm9eZt371L2G2SXNqfOvd96bUbvNtm639nDPQf7B28aLDM88trzy65NBvCMAJ55zmAPW6/NeOKZYyAricUtx3AZRt1HUfdrMoq33GbT7P7E9ZUuz5oO761z1xH1a3AOc5gtjf2QB5MBtqBvt12rbea1V+v1WQE8c7c+/aRL2426/9ahmqeEQAiEQAiEQAiEQAiEQAiEQAiEQAisfwLTEsBnnHFG+b//+7+RgEikm93sZuUJT3hCeexjH1t+5Vd+pZEjwxK3K92aCexLfl/+EybHHntsI18I6eGjLsXr9WkJYBnA//RP/9S1ClM7r9aVVNh///3L4x//+EaKEEsf+9jHGhk86hjOyB7Otm5fR6o4v8oV9/P34eWOva593Mt7dX/mxc4flRnuem3tqO+PW0JZX3PU88eBVt66ZKz717K16+AcAve5z31u+cM//MNmgsH73//+8u1vf7uYcDDuIH4f8pCHlMc97nHlN3/zN5uMPtJXhh8x/M///M/l7W9/e/nEJz4x7xajuDqh8qsn1/PabdR+b1Q71Po6r70X96jlcttsTPIgM5338pe/vPzxH/9xI/g++MEPzpUdx+G+0G6zqXX2CW/cXjq49qW2jBruM+P6UuXjflYWICH//M//vMnyfve7393I8bbc96y68oG/Y/iKV7yinHjiieWII45oavH0pz+9EYD2LRfD3Lv2yzbb2h/qn7UPLNbv6xgcVb+2IK19Y1yMGMbd7if1PQL4uOOOayZNiPVkeF32fFS/bMeRLs81fh796Ec3wnSw2m4zkaI9ti688MLyjne8o3z+859f1tiq/WK4P3t9XIyr/aq2RX3wuLFV66zN9AsTRA499NBy85vfvMk4FWPUqZ43qv27sJpweOT0WQK9MoAtAR2SIRACIRACIRACIRACIRACIRACIRACIRACIRACIbAaBLa2AG7L15133rnZF3ifffZpMlPbX6oPZw3XzN5xksv7xNT5559fTjnllGIJ6v/4j/9o7tl+pn/XLEZ/3ygC+Ba3uEV561vfWu585zs3wpEcf9/73tdI6rb0mrQPDsuISa9fD+e36ygrk9y3RCvp9K1vfWsuO3NUXW54wxuWfffdt+njsvi++c1vNssCy463xK9lpC2RaxwSPR/5yEfmZWavNp/F2pfkNKHgmc98ZjPmro7Hcvq3SQL6CMFPfpposdjxmMc8przmNa8p73nPe8oLX/jC5lTZrMYlobnU5IW1zv29731v+d3f/d3yyEc+svz93w9tvdmj8DKtn/rUpzZZ6AS7pcgto23ikbFFoBqn3vubv/mbZsKGv6/1wyQLY8tnojIrOwGcY3UI9BLAg4GcPYAnXGZjLafpr/V09ZQvy/dm/GRPrcSBxIHEgcSBxIHEgcSBxIHEgcSBxIHEgcSBxIF2HJiWACZgh/c4rc8lZGu2k/0aayZwlcCymWoG21Jf+dbsRZLEXqwy5jxbPx+3bGr7dXsAE1gO2Xt1/+Clnjv8Pvnsi3uHL+1f+9rXNqJ1LYw39f2DP/iDRipcfPHF5bOf/Wz5nd/5nYYTOVMzSGuGmvYhUGSuqhMuZHpl7U+SpS5ri5k9PmUZO9/96rLG/qztToiRNvoFAUqOus77l19++Vz2Xrt/yg5XDuVRLs+VbUuM6SM77LBD86e9RYf7m3p7X/kuu+yyRZeBdY6MS8+rmZyeZf9Wf2pHmXm///u/X570pCc1z6xL2qqjc9r9GyNL01oq2vK+/i27U5Zvu37+7n6PeMQjyiWXXFKOOuqoJoPdUcuvDv6Ot2W7tUV7j1NllmlJbuGPlWerk/NlkMr6bj/XuMNfBqW6qIMf99be7X7r3spw3etetykH/riov/28n/WsZ5XTTjtt7v7Oc75yKTM2nq+N1tIyxsqJkzpXHpgpY+1jtbzexxUXdW/vyVp5q6vrCOBXv/rVTT+yBP0//MM/NNcZH9rN9c6r7fEnf/In5ZWvfGU56aSTyotf/OLmdX2+PquujqBtlbmOS1y1r75Vx+kPf/jDpi61rLi329N52t1YUYb23bg3RAAAIABJREFUqgted51z1M85yuoeXeIYlsa3Me16ZXMPsVC8MRHiy1/+ctPnnOM947g9bvQZ5Vdmzx23d7Iy7rHHHs29ZdSL40TdcDll3eufn/zkJ5v+Wvcg1udr/NFOyuLH+8ZBvY/+oF51EpGyaQOvO8/YUs/2c9UBB/X0uro4p/Joj0P10J54eIY4qA2e/OQnl5ve9Kblox/9aDMxxLXKrA95vnK4tzLjpJ1qP8nv+Sv7e77Py2XvASwDuMvgSaOtbKOFZ3hm3OU/u4kDiQOJA4kDiQOJA4kDiQOJA4kDiQOJA4kDiQOJA1c1X573PXAkSuoewL5ol2HallSLjTdiUOabL+t9CU4ekE5LHeSAL9erQHzjG99YTj311HlSYdRz65f5yk24TGMPYBmAq7kHcK2j+t/udrdrRJ1lWP/iL/6iafNjjjmmyTZ93vOe14gDQqOylJVqWVXLHJMNBJa9KB2kyb/8y780ElnGnfvf6173as6XyVrbjVz6q7/6q0ZeVDnq+faHlgX48Y9/vMkeveMd79j0HRJOBuTJJ588J330C9mRlk+WyecgO0gRmZV18oD6yUC1F29tb7LkNre5TdO25Ir+9W//9m8jJwUQPPe73/2aiQi+6PcMEoaIJTYJfTxJWstouy/ZR155j0SX1VvjSWVP4Lz5zW9uxLElnmVct+VSPZ/UIciUw36T7ku01mVzvUcAuVbbqb9lhdVHfR/0oAc1gt+EA+11l7vcpRFQlpt2L21uSfbvfve7zfnqZt/ZJz7xiY1kco42kM18zjnnNBmr7T1rH/jABzZtJYscc8v4qjdxSYjXJaCrJLfU78Mf/vCmvbS9H5Mz9IWvfvWrc0sZj5N704zL7ckfllm2AoE+p93Jes8Wxy666KIinuir/r3rrrs2SzWLTWQt8VfLSWy6j+V6SVxjxL7IhLxxcs973rNpiypXTz/99EYM6zPaw/UmZ+j/L3nJSxrGloSWwYqt8aZv3O1ud2uyznffffdmvOifhK9JPO4t3lhG+va3v30TS8Vfkzy++MUvzo0L4400/cIXvjAnm9XjTne6U5NNayw5jBl75+o36jQsOYfjqvEmw9d41feMgW984xvNmNR3xIYqgPWZTZs2NZMhLCNeORKm7qGMYovMV2Nx+HC+feRJ0rvf/e4NN+Orxq92/zH2jG3xiCCuMtzYMjHjt3/7t5tn6P/q++lPf3ruudpBufV//cPkGSsAKL+yGjc+5972trfN8dG/KgdiVx/QDq4VS9y/Th7AzLjF5a53vWsjfzEjc13rfe2EAzGtDOqsPvpDlcrGlM89Yyy/167877XDGcDaoS7HrW/W/ubv4qbJRnvttVfTbbeRAbzULzJ5PwRCIARCIARCIARCIARCIARCIARCIARCIARCIASmQWBaAnixPYBrPepSzL60tgQqueHwZbwvzmv2IgHji3dfrvpy3JfvNVOsZt26jnj+67/+6+aL9MX2RBxeAnpaGcCruQdwu44EA3F5wQUXNJwJR6KIlHj+85/fiKS6HyfpSgS5hhCUlUoyEcT3uc99mnYgbuyr6X3CSAYr6UhAEFPax+uy0+wNS3ySIIQy8UXGkCZkCdFEWpKYZIfyuQ/5QnQceOCBTZ+o4tBzyBFlINwIGnJXux9++OFzQ0T/ICFJTrJOFqB6tvucL+4dhA1pSVSS3fodwUK06XMkLgFOTJGEhJA+K6vQj/1FyaPhfk0akuCyHjFVb3V2bZWfdS/YmnWtDCQVMUUK2tf03HPPbcQvceTfZDimxG4tv/trO+xIJPWsy0ur51ve8pZGJDnIQW3mOURnzTgmKrUZOUcmG1ueZXyQ/GQm6aUeyo8Z2WcSAbkl61d7ycwk1dQbS21M2JlwQNSRWat1VAHs+epJAhLaJKm2xtgy6YSt+iqvPZ71xRe84AVNXHrKU57SyPd66HfEHBFJ3JKOMoDvcIc7NPfGty75TeLqm8ShJdmxEPe09fHHH99IWX1P/NQHPJcMve1tb9tkuWpTXElfY82/tY22NxHh9a9/ffNv49q93/Wud81bglqfJu/VTb936KfGuzFLNltG2RgmV/FQLv1cHBh1GKvaFxflNImhZtLWSRz6CxGMx0Mf+tCm7meffXbZb7/95m6pL5HylovWHiS6vlYnVLRjmskH+rwYa9UH9/V+W/DXfcGVz+t1GeXf+73fa+KCsurn+CofCese9o83pv3d5AsSXluaeGFsiT/ioXjmGVgTu9rNayaSGKcmaWCGgdhhrP3lX/5lU2Z9DW8TYsRUY9y55OGtb33rooxigfONdfc2AcG49fmm/fQpEzjET1sfGIMmFeRYWQLtDGBj2eeUOCmOO9oCWF8zucA+4I4I4JVti9wtBEIgBEIgBEIgBEIgBEIgBEIgBEIgBEIgBEJgAgKrKYBrMX0BThz58tyX9ORKXYKVgJTdRiqRTzLyiIK6xKz3SCrXyYIiHJf6EnwjCOAqTfxJjBOX/iQTCAPSwpLbMgRrZipJIrv1ZS97WSPAiAxyxEFcEa2kkIxJworEOOSQQxoxTMi+6lWvmut5RBO54QvxAw44oBGrzpN5TCwSZVVgkhuEGSEi29CPsh166KFN25LFskcdZBUJQrC4h/6r/CSdspC9ZI4v4D1f/3A/Gcf1S/sqft3Ps2V6yoglsJxXD3JKv/SFPylE3JBGOBJAxB1JM+74oz/6o0ZiETMkkqNm6LWvGd6j2nskAhlIpmFTD5IKN8LpoIMOaiZLkITqTjIRvSR6uw44YfDc5z63edm5Mg/VSbvVQ/vK4CRGjSUSkBiU3S27lOisGZkyXmWrOocYVUdtUiX8u9/97kZ4OQhgEt2BNblXxfdYeFN6oz32ycY6AUJfIWUd+tzBBx9c7n//+zd7+RKgpKr+SAA/5znPmZPmzieRcdMPMSUIjz766EZ0fupTn2rOJ1UdJjAYJ+JXHV9EujYikLU5YWiCBhGIvX5nMoOxY9ID8VkP4xFb/VxmsutIS3XTVgQigVUP45goJif1d4dnkovKrt1q24jH+r9x8853vnNubAwLWcJb3zI2lU+GcZ2AIwNf/zBBwiQUEznEchn8Yk8dF7WfGHNkMslNXpOddcy05b2+TyiLC+KRz4z2uK71Hc6I9bpYKEOT5NXPPcOhr7unNjNRRWwxGcB4N7aMK3yJVwchr7z6tB9iXz8QxzCvMQsv48LYNd5MCiHIa+a3saO/1UMs0hYO/Ui/8hkp3vhTfZXdIU6a0CGD26Sc2ofnbpa/9CbQFsD1Zm3pO+rvtS9uM0gXzh7A2QO40xr6Sd9f+fT9aS4nkvZKe6V/ZTnBxIHEgcSBxIHEgcSBxIHEgcSBxIHEgcSB9RAHpiWAF9sDeJgLiUTqkoV1b9kqIfzbkqqkn+wry6cSiGSAw5frlh2uewrLoqp7to7j384S+7M/+7Op7AFMFqz2HsCYEASEnkwxskLWr9dJBiKJ0CLBLA9MDD/4wQ9ulvYlbAhBQhVHzPybxLHcsr87n3Qggj2D8GvHPVLE/cgNGY2kI5lLAhFDdRld7U9KynqTJUqaWvaZOPu7v/u7Roxpe+XQ1iSIZ3segWsZWctyEiOul3VqGVzSU2YgydQWSbVfkLiEmAxW8oYQkwFZ3ydhZXaS4epCrsgEJIT0QX1SHYazil3vfWLGnr4EIlnk9XruUp8PJCAu2qHdj9ULD8LrsMMOa8S3jGQS0nnag4Sr9yfxiDRZn6SZ140nmYt139B6f5m+RCAJTnxqc/sW77zzzk2GNb76i/PxJ6m0Gb4kVt2j1mSM9vLv2kv7uo/lpQlI2avtZcqX4rFS77eXfyct9UOZ0bJItX19DhFIqOKpbxPAJJ76q29dTtv5uJG4xB5Jiy/JSxpi5h76JG5+ZL+SoCZGyIKtAph0FI/0aZKfiDaJwIQWY9S4dI4s31rOwQqzzbPIYu95lskX6kUAu097b9yalU5Eer6YS+56ndRvL1svJhsTMoX1OaLZc2v8rH/e7GY3a8a1PqUs7ecRk4SwfZGNhy996Utlzz33bO4lluuTtf+R4uKLcec85dJHa5vpX2KN840n40+cVcdR43tc/K97lbf3QFYv9cfYM2R+y8qt4pfUJ+zFnHpfkl15SWR8jFWTHepe3e16uTeZry0Jd59R4ps4V9nW8y39LQbirz3FW2xJfm2qD9b2N9GlZkMbs9phPfzesVLjeWvcx2SJugfwxALYEtBbo5Bp9PynM/0s/+lMHEgcSBxIHEgcSBxIHEgcSBxIHEgcSBxIHEgcSBxIHBiOA5ac7HvoV8N7ABN+XfcAXqpfknMkouxfgm+p85d6f3gP4JVeApoQWM09gGsbk6XkAHFBOBB2hCXxSeBZFlnWJskjy5XkIIkJJBl4JA1xVZdSdR+iUYacLGH3IAbJSkvE1j04CRBt79kEFalF5sgAlmFocgAh6KjLQBNu9tYkj7CzRKuMS0KDWCN4tGstS62jvkEoyY4jYDzLnzImyUvik8Bz/vCh3LIB7Y9sIgQxQzg5nE9aue8+++zTCCFlJ8pkvhK5JFvdx3W4XOolw4+cJgHrXsujZHGty3C/Je1Jc9LX/QlKElV9CXFZqxdeeGGzfDYZJsvUs8iz+hzXk0jGTZXEnlP3NtX+Jk1oO5mj5JPsQuU2TvQBddF3yHjjvE7OkJlMGBubBHCVgyYXEKZ1T3BCVB0ILP3EPQngcfVeavz2eX9YIhJ4sm9J4Bqv9F/Zv8S9sUwU16WA1b0uJ17LoR/oJ8YCcScjVh8mNPV7Swe7Z11m3aQA0ldfdY29pYlTExa8pl/K3LXnMnGofVwjG5XkJTy1ifsZgyYCeI9Q1db6qDYh4mu2eGUtu9YzlUl/IJm1NekqZvs80E7urf1NkNBXZJYbT+1JDLWPWYZatqsJL1jVvamxIlu1t+fKjtU3TQrxmjhQJyW4L3lq3CuLWK8ubbHbjtuEuLZTLnW0OsQke0ob28aR+otx+r+/WwHBv5XPZAVcxbo6oUNbqLfyipXancTXf0yu8Tpm9773vZt46l7iMFGrXSzRLvaZ3CEmYKdNjR+HPqXfGNsmnuh/BLD7iNvGs/sT97VPySoXW7WPyQV9xkf+n7Dw/wm9M4D7/oKV60MgBEIgBEIgBEIgBEIgBEIgBEIgBEIgBEIgBEJgOQSmJYB9ub/Y8rjDZa1iob7uS+ya1UtSybojJcnAem5dZrR+ad11Wdn2MrCk3zQEsKy31doDuIoS3IglS48ShrJFiQT1JzxkF5JzRB5RRabKCpbVac9bMkGWXD0IYKLWe+5L7hA/Mjwt1e2+VZ5qP+XwXEuY6g8khWw3oqkydz7hQWCSJgShDEf/liFHxJBhBE/73u3+Q5TI1iRwiDUylxSTvUd2ESiOYflKwpC/BC9pRbK19/J1X4JHBiQWGJEvhLJ7EWiuay9N2y6XzFwSy3LNsi1l7o079GGCh+jVr4kootF+qJaLtfckwSsTTfsQ9iQRoUSokVHKor6WWK4HkSkDWFaw8iq3rEOijXzSvsQd+Sm7mbQitEhB4kr5HfoIAUw61UMfl9VobOoHMhZJPkJTmyqPHxmt2kbdtL17tgXwcuLWcq9pt5Wxr09bzpw4r8tbu7e+SsyRqkQdgUnciTE1A7iWgQA2LsQmfVcbEcBEqrrKqG7HQkJRP9WPXGOpaHwJYJmteCkPAUxSKpdzSXRLEBsP9SCb9ROiUoa6CRMEKgFsrJOjlhGvBwlJVuoP6kPukrbGHrlZRaM+KEbUWNHeQ7qOoyrTrTJg6f1vfvObzXPrcteeKUa41nOrAB7OAK5lI7NJXXtRE8AmXRDANZ612854kp1vwgjGlph3jFpO3diqZRWXtKV2r/vsynrGmKT1Y1KHjH/cyFWrHRCu6mYSRj2UQVaz8aIMYlSdjGH/ZlnilYXxgJNsUpnk2s2fnqdNTVSph/5jIoD2N67qUtL46WfGmf3XjSHLc4sVnqeP1PG63PGR6xYS6JUBbAnoQA2BEAiBEAiBEAiBEAiBEAiBEAiBEAiBEAiBEAiB1SCwVgTwqLpX0eBLcl/CE1u+LHe0Je6k3K7uArgKcSKlLtFMghIoJCOJ54dQsnwrmUBcEdbEK4lRM4DrMqmEUJUuJC3ZQGLIUCOO7FVZlyuuz5eBSCiRZgSjzFBZlR/60IfmMoC1HTlCSJJusovJM4KMoCK7SM3aT0nEUYdlmYlNUo+4JLfJZ5l1xJRjOLuNaLMXqExl9VQnz6kZdJbV9Z49dnEk07oI4Nq/CFXX4KP/yn50tPdnrsKXwCGc9fG6vzA5jYfMY+1FIBsLpLh72ltVBnAXAYw5gUXWE5CEIWlOtBF92kjWNHl7/vnnN1IUL0sjK0/NACac8PFjH1ecZWrrXzK4LYFMksmqVca6dC15RchbVrfKstoek47fPue3JSLJRjgS2YQr0a5e+rqls5WTLCXq1I1oxam9p6/z9VNC0dLW7kXg+VO/Jt/POeecuX1j3dvkCeKceHX/uhfsKAGsT8va1zeJS+foUzXblbBXHmy1MWnqvJoBrF4mIDhcI7vfmCKAiWsZ38pK0NfMZrK0ZnrrG/odQTo8oadK1ZoBbBIIVgRqnZyjfPqQpaBNpqhLQHutvRKAvlDjAFlsHNQM4OE9h9XFuDWJxHX6HAlr3NX2bYtgcU4fNtGBNDVxQuY6MU2a1z5dl8EWFzxbBjABTMoTwHiZ0FCPKoC1b93XGX8TaVxv+Xlxz7VisWdqS4y85k/stKfxoy85rJognmkb8dIkAdLcpBZjSztbRh9j99FH9EFx05is7PuMk1y7hUAvATyYYZU9gLMHcNLyB8EtywtkGbIsT5FxkDiQOJA4kDiQOJA4kDiQOJA4kDiQOJA4kDiw9ePASgtgEtAX7DLn6hfry23X+mU+aWXZXVmPhIr7tZcDnfT+w3sAW4bUQXYQBcs5CDpCxEGKrvYewLLpCESShEQkJiwtS47WPSRlKD7gAQ9o9iMlD4gI2Yh4yBa2x2Xd81V8JnkJYudZgpXcISjqvqgE0HAcJzVlrxJKVaTqG2RTbTfiRwZrXQLaMrqWOiU4ZfYRnl//+tfn9iImuAgvr1me032IWgKTYCJpSTgZvZYzVr5Ry8PqBzIgCVGZiuRne8/du9/97g0/9SRWCCHZ1MSha6sQavenugyy+squJn5lAiuH59Qlo9ucbne72zU8iKN6b3wt94y559bzSWVCiAjSPv4k7IlM2YaEIoFbz8fRmJFFSDhiQ/gRs9q+XQ7S0D1JcyLdWNAviHD38Nx6vrph4n4EpAxQgs9EAvKr7nlcz5c9Xfdl1hfxGbUc9rR/D2jvwSyzV50xM1710/p8sg4n5ba0LoFHwoppJieY3FD7L1mn/8oalcmr78mg1leMlfaeve7vnsYcaSw7GDftbHKLOEdAksnkoPGozxgLsj+NBdxrOfVbWfXaiKR3b2XVnwhbrGXs14x840TZ6vLLYkJd2tz4u/TSSxd8T1/3tR3eW70KYJmq4gDZiVW7/8lGrnIUIxMOjAfn62dV4iqfsqibyRDaRL3G7RVteXQ8ZLVb3tw4M3aH+48+h51VAbQPAeu+lignw9t7fpPKzsXABAaTYMQZbaKu4mJd3tpzZCDrC9rQ+cYxoYy32Nv+XDJJQrawjGUZ5PohViZvaDdtUM/Xf/QbY8w5xpb2dA8xzfiq9RQ79T8TMYxZfWjSz8Ocv/jvXWL3svcAJoCX8wtFrgmBEAiBEAiBEAiBEAiBEAiBEAiBEAiBEAiBEAiBvgTaS94u916+jK57ALufL6QnXQJ61LOrrPFlP7FC9skcc6xkBvC0BPDWXgK6nfUmg5Gg8Jrli2WpjTqcRxIRFzLMiCSSAXMZarJo3YPIJfrIJVmFpA6xShgSOpYiJlZMKCBLLFNKcpGI5IblUIlKgoIgd109SAzZdASUL9sJYF+4k3MyVQkQWcAkrr1YZUwqn3LLiHTUPW3JYXJHud2T4Fmsr5Bbsl1lHxM9ln1VL+Umdwg4/U4dtKf6VyFEhi+2BDQOsgrJG+KW1DMuZBsTsMSxvUgtMU0EkWMElPGk7gSVbL+67LnMQOUhvsh2Ik958ZdBrSyyOwmoenjPcwlgwlo5TNCQSay93Uc5/ds4kKUtwxsT96tLYDtPpiU5RtQRv6QbSUVokXkkFGkq41QMqJMi6pLE2kw5iDj9wbG1sxXbGcCEGtGuz5Fqsk7FMYwIYH1JWfUx40L9jQN9V1a5flUlneWEvY+b13DAUmaqe5DLOBOKRLzMTf3TBAfy3nX6mPIQwJZNt7SvzE9LFNf9pLU37kS05+tfWLuGaCZWazYvkeo+ZGodwySkNjUGDzzwwKYN9Ln6mvPFcOeTp8rrWcSlCReOKgxrvFFf9yC8tb0+aC9tE0zEF/U1uaYuAV0zmY0n79Xn1WWMjX310CaysoeXda7Pl51bM64909iyDLOxhY37mNSB3Sc+8YlGprqfSQ3GhTFmwojxhp94qd3JYvHNPsnKVFcVsFd6OwOYfCa1tbHz9W/LhquPyQLuo79pD21dJ4JoY+1uzJrwYYKHNhR31FWMMbbVwetin8kCxpl4YKzpT8ahJeIt208+q5eY2F62f7mf6bluC4FeAniwTEYygJMBnAzgZABnZk7iQOJA4kDiQOJA4kDiQOJA4kDiQOJA4kDiQOJA4sCqxIFpCeCVzAC2FKYsKZmsJMdKZgD7cn8aApiwtuTotDMa2/dvZ6LKwCQ0iBRSYFRmH46y90gL0oQYtEQvMURakqcXXXRRk+1I6GoHIsdesKSEpaMJMUKK3CXQLE3qXIJQtjFhISvRcsBklmcRGGRKFTkybEkM+5CSl7IASQwZwwSJbGbPlA1I7hI7MlKJ6JpRS665nkgjM0lvQo7wGZVpWr/ex0+5CBqClYQlZ3CRPaschK9yVaGrTAQe+YNRzYQclUnn2cQ22eNPS2JfcMEFDQ/Pu+1tb9tIIuMFG1LMfSzrqi7OJ+ex9ExZwoQb7paYNS7cg1yrAlgb1n6hXQhg91BeZSWXCCWyjrgnvzDTtu5PJpkwQMDpF+Se8pBo7UkNxLXzTRQgGUlSe9BiJyuS5JW9T/C7jghWZ0K0Lh2+NccHru0MYOUmgS3xqh3JaONEv8OUVDRh4eKLL26u0x7kOyEky9X91E+mOHlnGV/toT/L1JXBK4vUeQS6PwlR7U0qa2/900QCy3H7t0kWmOJDPppEYTKD/WNlCZOs+qg+ZFyY+KBf6CeYGxfKor9pNxMy9C3n1GXf7Qttz1njXJ3dQ71kwKorHuSiDHF9Q/wghvXZUe2lPqSljGrl09c817XkMblMbFr22jgSR7AkgnFUF5nMmNc28jqWxt+4THF9WTwQSwh45cOKfNbnyGvlJYbV13P0Z1nH5K/Y4Tm4eLa2d+jrxpB64yMWiml1vNdx7nMDZ/UlgNVRrMBN7Nf2JniYZGL1CmNRX9FG2lsZfZ6Z5KJPmVSAu7LgIeNa/NQvjEniWJ2Me+OproJg0oIloF0vtpLiW3tcXZ2fpy/0ygC+OsNJ+vjWX7Yn/SnLZWXcZdwlDiQOJA4kDiQOJA4kDiQOJA4kDiQOJA4kDiQOdI0D9UvvPhk/7QxgS2zKWvKluC+wu5Zj1Hn1tZ122qm5py9iZZl6Xp/lY+t93YfMkxnpWKkloMkG2VhV5m2t8VjbUP1k+hEslhIlZmumZa17lcUkDZEne02mKylILBFVridZLC1sogDBR04QELJyyWH3I19Ij+tc5zpNm8ue9Xf1dz/71JIshAXRqjwEWOVCepBSJJelp4kse47KICRnq+RSPyLUOTJJSTvSRRm1HSlKmJBhMgs9h/BZij/ZIrNYxiYuBJLyu5bEkeGnXjWbT5k8k9h2brs/jZPA5CemOJNi7k3KKZvMSsvYEjj1eqJU9qJloD3b+YSVzD9/lx2sDKSj+xBLsh+Jpna/ww5z8ovQdX9lIaMIKGXBWj1kmrqn99xL5jHW2nefffZp3nOu/uBc4ooYIQexxkcms/vjR25qF2KatJStKmORYFTfcZMSlmqvPu+3Zb2JC3WSBGGnbdSBDCcT1UubEGy46SN77713I3jVTazDzRjyvnYkyfVnYlDfJFQJcf0WE+1q/Jxxxhlzyw9jQpKa4OKZykAukofiiDbXxp5vnCif58owNUacpw9rAxM+vEcYymZVJ+U0/vQB5ZTtrl/XWOo1Y9MS6upGuhrD7unZ/9/eHeRKjSxRGO4ZY5AQMxbAYpBYAgthxh6YsR8YshJ28B5fPYVk+blu2eVq0dz+U2q1VGWnI//MPLe7jiOSgWxsw2GLvzGbezrAgPbSiPhohLitEy92WE/GYsxesBA7sxhPMVoTWP38+fOyRpSVvjXf+rK3sJ0ztbE3Loaw+Jfl6ekMk1+GtevF6tleMqEdjGpj9XzsmMz2iv2D7cQjfi914Eqz3GsfehHFnNsrrrVvZdU7B5nJbn96KYN+4SV2rPHSv2dPuW33yvr2986ep1HWES7GNy9aiNnc4Tfnd9/i1vf7/jvxdAbwmf+46t4IRCACEYhABCIQgQhEIAIRiEAEIhCBCEQgAvcS8AP3I5sf7pmqjDg/Yp9pY4b5cZy54Ef8ZXnbe/telgRmLC/LEd/b5/I+5qgf4Zlkv6MZH9OcicOsY25caxjLOMSYScyAYNDoY4xcJpC5lAHHmGJeyI5cnx/N9JARyQBibqzX1mSaMkqWmediYLAwfhiSY7JMzOJhPsukYyYa07rpg0Eia9AakY3IgDnSPN9zZPuJQYYzA3PZXON7zRiYNU+1WcNzDQY44Y0DQ4yZo22Vqv5VQfRijLtWPDOXzG48mEY+Y8Axs1yH4fJ5DEMs1vNlrIw5fYhDM+cyNBlorpd1PSVyxWH85tZ3nqlvHJasmaxeFLCuGKvMVM0cM+nE6/6j83NkLq9duywBrUxErpBJAAAGu0lEQVSvMt+yNmXcMtBwpWGM361mLRqbebEOzYk5dp/xME+xY2xaO1PeGGv3yIq2hjGdhpP9ivWwcr9nuXa5xvBnXOIoe9V3MlRl3HvZggGsn5lLWcjmmMHqRQx7nCns3/b1uvnu7du3l+/N3dG/D9akdWJ8jE7PtdbFgNdybfqcUW1P0EpsrCl9GBeWR0qE42hvud9zzeFT2icm19t/MuGnGb+Y7CVrQb/2hX2ynAvxexYD2dwvtUIf1oQx2y+asZk3/za22Y8MXWWiza0XBqwBfY/RKw57W7O2MPM9U944tVlD7lGFofY4AqcygJWAflwo9RSBCEQgAhGIQAQiEIEIRCACEYhABCIQgQhEYD+Boz/w3+rZD/xKVTJUzhrA8ywGix/k/Zi/NuRuxbP1/dJoUw5XCdFHNhmjztFlDv2utjYe98ThHuaEjGgmk1KiyiFPc/7yhw8fLuVTze+WOcO08vlTxsueWNbXMD6Yd9fmn+kkbtmqMnOVItbW54feera1MSbhmC637jn6vZhmDe4xuJhPYlnHow/3L83Eo7Ho21yt+xCjz5afe57P98yta/2zni9rzD97xn10LHuuXxrAjF+lsL0Eopy4ceHB5HsqPuOarPO947i1fvfEPtd4PrOQ8SgD2Nmwc/7u0gB2Pdazfm69rDD9u167V2sx9tw968S1xuOlkUe04XxrDudZ5tEcrveWfrS987sVO45bDI3Xvlr2fWRvPbWWJsP9ESzr438EThnAv94q6QzgX2JQuvm+dPM4xelM2aTWT+un9dPfm3QgHUgH0oF0IB1IB9KBdCAdSAfSgbUOjFF29sfeKWkrs0lZ2slO+yfqzpiC9gND05mPY1r6If6eZvzMDH37wdi5kzK8/onjf0oHjJ8ppiy07DUGMDNlzquVoeZ8Uxmj088Ykbgtxzsm4vrzIzq0VV55noe3EsnKuSoz6yUBZXSxF6d7p92ah63njFk5RuiRuNfPm76sk3U/xjEG1PK+5ZnO8/mMyXq9N54xt5bjwsnnW/HdOkN5GccWx2vjuzf+M/ctzwBmAH/8+PFyJrJS6VN2dxiPUT3PW+rGzMeYrEfm4959sTUPsopl5Sv1LQP469evl8zViXVrHW6t52vjOLLervHZ2v9b62Tr/lv71vdjqG6Na1gv52dr/U8/W+v/yHrb4nhNH6/pyzUO1/bhep0eiXcP3397f0qD330GsAzgIPc/X//2TdT4+5/PdDAdTAfSgXQgHUgH0oF0IB1IB9KBdCAdSAd+jw44k/AR+08fskeVpFSaUrnMI6bIrfl/6kf0M/Erp/nu3buLySlba8yEW/Gsvx8DgdmlVLXyp8qCHu3nd12/NBuVI3U2qpLPc+6r0qIym798+fKXMxGX7dGm77X5XJsrYnv//v0l2/r169cX4/fz58+nz17eaxqfWXdHTMC/M54jptsRs/PI+M5wPLpflmcAf/r06bLGrRnnHSsFvCfuIxyW8T1qHvUzGchjADtflgHsXF9li5dm4dF4j16/nr8j9+/hfWR9TH97TdEj6/9IHGOc73355SiHa3H/neM5Ov7ncv3pDOB73ijrnghEIAIRiEAEIhCBCEQgAhGIQAQiEIEIRCACEYhABCIQgQhEIAIReDyBUxnASkA/PqR6jEAEIhCBCEQgAhGIQAQiEIEIRCACEYhABCIQgQhEIAIRiEAEIhCBewicMoBfvXrVGcCdAfyQMjtHy110/e8pqxT3uD+X8heNo/J86Vl6lg6kA+lAOpAOpAPpQDqQDqQD6UA6kA6kA+lAOpAOpAPPVQe+fft2/xnAMoDbHG2O57o5Gld//NO39C0dSAfSgXQgHUgH0oF0IB1IB9KBdCAdSAfSgXQgHUgH0oF0IB1IB/40HTidAXxP2nH3RCACEYhABCIQgQhEIAIRiEAEIhCBCEQgAhGIQAQiEIEIRCACEYjA4wmcygBWAvrxIdVjBCIQgQhEIAIRiEAEIhCBCEQgAhGIQAQiEIEIRCACEYhABCIQgQjcQ+CUAfzy5cvOAO4M4M4A/k/lLyp/UfmLP638RfGmW+lWupUOpAPpQDqQDqQD6UA6kA6kA+lAOpAOpAPpQDqQDqQDz1UHvn//fv8ZwDKA2xxtjue6ORpXf/zTt/QtHUgH0oF0IB1IB9KBdCAdSAfSgXQgHUgH0oF0IB1IB9KBdCAdSAf+NB2QAfzmzZv/S+JcZxNvjksG8D1px90TgQhEIAIRiEAEIhCBCEQgAhGIQAQiEIEIRCACEYhABCIQgQhEIAKPJ/Djx4+/Xrx4cVfH/wXgz+Fh4Z5zC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2" name="Group 11"/>
          <p:cNvGrpSpPr>
            <a:grpSpLocks noChangeAspect="1"/>
          </p:cNvGrpSpPr>
          <p:nvPr/>
        </p:nvGrpSpPr>
        <p:grpSpPr>
          <a:xfrm>
            <a:off x="1172541" y="1881089"/>
            <a:ext cx="6799383" cy="4362694"/>
            <a:chOff x="-3429000" y="1771650"/>
            <a:chExt cx="8877300" cy="56959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6144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 l="6250" t="41111" r="45208" b="10741"/>
            <a:stretch>
              <a:fillRect/>
            </a:stretch>
          </p:blipFill>
          <p:spPr bwMode="auto">
            <a:xfrm>
              <a:off x="-3429000" y="2514600"/>
              <a:ext cx="8877300" cy="495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 l="6250" t="12407" r="45208" b="80000"/>
            <a:stretch>
              <a:fillRect/>
            </a:stretch>
          </p:blipFill>
          <p:spPr bwMode="auto">
            <a:xfrm>
              <a:off x="-3429000" y="1771650"/>
              <a:ext cx="8877300" cy="781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TextBox 12"/>
          <p:cNvSpPr txBox="1"/>
          <p:nvPr/>
        </p:nvSpPr>
        <p:spPr>
          <a:xfrm>
            <a:off x="172123" y="820135"/>
            <a:ext cx="8821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spcBef>
                <a:spcPts val="600"/>
              </a:spcBef>
              <a:buFont typeface="Arial" pitchFamily="34" charset="0"/>
              <a:buChar char="•"/>
            </a:pPr>
            <a:r>
              <a:rPr lang="en-CA" sz="2600" dirty="0" smtClean="0"/>
              <a:t>Strains queried by keyword or date </a:t>
            </a:r>
            <a:r>
              <a:rPr lang="en-CA" sz="2600" dirty="0" err="1" smtClean="0"/>
              <a:t>boolean</a:t>
            </a:r>
            <a:r>
              <a:rPr lang="en-CA" sz="2600" dirty="0" smtClean="0"/>
              <a:t> search, selection from phylogenetic tree or geospatial layout</a:t>
            </a:r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52198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z="2400" spc="200" dirty="0" smtClean="0"/>
              <a:t>Recent Outbreaks of Foodborne Pathogenic Bacteria</a:t>
            </a:r>
            <a:endParaRPr lang="en-CA" sz="2400" spc="200" dirty="0" smtClean="0"/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2</a:t>
            </a:fld>
            <a:endParaRPr lang="en-CA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2489" y="1134974"/>
            <a:ext cx="3309075" cy="4536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99880" y="5805960"/>
            <a:ext cx="4495800" cy="336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CA" sz="1600" i="1" dirty="0">
                <a:solidFill>
                  <a:srgbClr val="222221"/>
                </a:solidFill>
              </a:rPr>
              <a:t>Escherichia coli </a:t>
            </a:r>
            <a:r>
              <a:rPr lang="en-CA" sz="1600" dirty="0">
                <a:solidFill>
                  <a:srgbClr val="222221"/>
                </a:solidFill>
              </a:rPr>
              <a:t>O104:H4, Germany 2011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044924" y="5609063"/>
            <a:ext cx="1844675" cy="3984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CA" sz="1000" dirty="0">
                <a:solidFill>
                  <a:srgbClr val="222221"/>
                </a:solidFill>
              </a:rPr>
              <a:t>Frank et al., 2011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61167" y="1119098"/>
            <a:ext cx="3402000" cy="4536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406040" y="5815792"/>
            <a:ext cx="4238625" cy="336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CA" sz="1600" i="1">
                <a:solidFill>
                  <a:srgbClr val="222221"/>
                </a:solidFill>
              </a:rPr>
              <a:t>Listeria monocytogenes</a:t>
            </a:r>
            <a:r>
              <a:rPr lang="en-CA" sz="1600">
                <a:solidFill>
                  <a:srgbClr val="222221"/>
                </a:solidFill>
              </a:rPr>
              <a:t>, Canada, 2008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Visualization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20</a:t>
            </a:fld>
            <a:endParaRPr lang="en-CA" smtClean="0"/>
          </a:p>
        </p:txBody>
      </p:sp>
      <p:sp>
        <p:nvSpPr>
          <p:cNvPr id="8" name="TextBox 7"/>
          <p:cNvSpPr txBox="1"/>
          <p:nvPr/>
        </p:nvSpPr>
        <p:spPr>
          <a:xfrm>
            <a:off x="255639" y="924231"/>
            <a:ext cx="8544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buFont typeface="Arial" pitchFamily="34" charset="0"/>
              <a:buChar char="•"/>
            </a:pPr>
            <a:r>
              <a:rPr lang="en-CA" sz="2800" dirty="0" smtClean="0"/>
              <a:t>Geospatial view of strains</a:t>
            </a:r>
          </a:p>
        </p:txBody>
      </p:sp>
      <p:pic>
        <p:nvPicPr>
          <p:cNvPr id="5" name="Picture 4" descr="ma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518" y="1589434"/>
            <a:ext cx="7199376" cy="28925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smallma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55882" y="3501820"/>
            <a:ext cx="3981450" cy="2686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613888" y="785091"/>
            <a:ext cx="6271491" cy="55141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Visualization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21</a:t>
            </a:fld>
            <a:endParaRPr lang="en-CA" smtClean="0"/>
          </a:p>
        </p:txBody>
      </p:sp>
      <p:sp>
        <p:nvSpPr>
          <p:cNvPr id="8" name="TextBox 7"/>
          <p:cNvSpPr txBox="1"/>
          <p:nvPr/>
        </p:nvSpPr>
        <p:spPr>
          <a:xfrm>
            <a:off x="255639" y="924231"/>
            <a:ext cx="8544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buFont typeface="Arial" pitchFamily="34" charset="0"/>
              <a:buChar char="•"/>
            </a:pPr>
            <a:r>
              <a:rPr lang="en-CA" sz="2400" dirty="0" smtClean="0"/>
              <a:t>Strain </a:t>
            </a:r>
            <a:br>
              <a:rPr lang="en-CA" sz="2400" dirty="0" smtClean="0"/>
            </a:br>
            <a:r>
              <a:rPr lang="en-CA" sz="2400" dirty="0" smtClean="0"/>
              <a:t>phylogeny</a:t>
            </a:r>
          </a:p>
        </p:txBody>
      </p:sp>
      <p:pic>
        <p:nvPicPr>
          <p:cNvPr id="7" name="Picture 6" descr="tree.png"/>
          <p:cNvPicPr>
            <a:picLocks noChangeAspect="1"/>
          </p:cNvPicPr>
          <p:nvPr/>
        </p:nvPicPr>
        <p:blipFill>
          <a:blip r:embed="rId3" cstate="print"/>
          <a:srcRect r="3536" b="70586"/>
          <a:stretch>
            <a:fillRect/>
          </a:stretch>
        </p:blipFill>
        <p:spPr>
          <a:xfrm>
            <a:off x="2728934" y="816077"/>
            <a:ext cx="6054848" cy="2094271"/>
          </a:xfrm>
          <a:prstGeom prst="rect">
            <a:avLst/>
          </a:prstGeom>
        </p:spPr>
      </p:pic>
      <p:pic>
        <p:nvPicPr>
          <p:cNvPr id="9" name="Picture 8" descr="tree.png"/>
          <p:cNvPicPr>
            <a:picLocks noChangeAspect="1"/>
          </p:cNvPicPr>
          <p:nvPr/>
        </p:nvPicPr>
        <p:blipFill>
          <a:blip r:embed="rId3" cstate="print"/>
          <a:srcRect t="38515" b="14695"/>
          <a:stretch>
            <a:fillRect/>
          </a:stretch>
        </p:blipFill>
        <p:spPr>
          <a:xfrm>
            <a:off x="2665023" y="2939845"/>
            <a:ext cx="6174961" cy="3277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i="1" spc="200" dirty="0" smtClean="0"/>
              <a:t>In silico </a:t>
            </a:r>
            <a:r>
              <a:rPr lang="en-CA" sz="2400" spc="200" dirty="0" smtClean="0"/>
              <a:t>Typing</a:t>
            </a:r>
            <a:endParaRPr lang="en-CA" sz="2400" i="1" spc="200" dirty="0" smtClean="0"/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22</a:t>
            </a:fld>
            <a:endParaRPr lang="en-CA" smtClean="0"/>
          </a:p>
        </p:txBody>
      </p:sp>
      <p:sp>
        <p:nvSpPr>
          <p:cNvPr id="8" name="TextBox 7"/>
          <p:cNvSpPr txBox="1"/>
          <p:nvPr/>
        </p:nvSpPr>
        <p:spPr>
          <a:xfrm>
            <a:off x="265471" y="816077"/>
            <a:ext cx="8544231" cy="5385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spcBef>
                <a:spcPts val="600"/>
              </a:spcBef>
              <a:buFont typeface="Arial" pitchFamily="34" charset="0"/>
              <a:buChar char="•"/>
            </a:pPr>
            <a:r>
              <a:rPr lang="en-CA" sz="2000" dirty="0" smtClean="0"/>
              <a:t>Epidemiological studies rely on typing methods to distinguish between bacterial strains</a:t>
            </a:r>
          </a:p>
          <a:p>
            <a:pPr marL="265113" indent="-265113">
              <a:spcBef>
                <a:spcPts val="600"/>
              </a:spcBef>
              <a:buFont typeface="Arial" pitchFamily="34" charset="0"/>
              <a:buChar char="•"/>
            </a:pPr>
            <a:r>
              <a:rPr lang="en-CA" sz="2000" i="1" dirty="0" smtClean="0"/>
              <a:t>E. coli</a:t>
            </a:r>
            <a:r>
              <a:rPr lang="en-CA" sz="2000" dirty="0" smtClean="0"/>
              <a:t>: serotype, </a:t>
            </a:r>
            <a:r>
              <a:rPr lang="en-CA" sz="2000" dirty="0" err="1" smtClean="0"/>
              <a:t>shiga</a:t>
            </a:r>
            <a:r>
              <a:rPr lang="en-CA" sz="2000" dirty="0" smtClean="0"/>
              <a:t> toxin (</a:t>
            </a:r>
            <a:r>
              <a:rPr lang="en-CA" sz="2000" dirty="0" err="1" smtClean="0"/>
              <a:t>Stx</a:t>
            </a:r>
            <a:r>
              <a:rPr lang="en-CA" sz="2000" dirty="0" smtClean="0"/>
              <a:t>) type, antimicrobial resistance pattern</a:t>
            </a:r>
          </a:p>
          <a:p>
            <a:pPr marL="265113" indent="-265113">
              <a:spcBef>
                <a:spcPts val="600"/>
              </a:spcBef>
              <a:buFont typeface="Arial" pitchFamily="34" charset="0"/>
              <a:buChar char="•"/>
            </a:pPr>
            <a:r>
              <a:rPr lang="en-CA" sz="2000" dirty="0" err="1" smtClean="0"/>
              <a:t>Stx</a:t>
            </a:r>
            <a:r>
              <a:rPr lang="en-CA" sz="2000" dirty="0" smtClean="0"/>
              <a:t> type determined using PCR assay</a:t>
            </a:r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  <a:p>
            <a:pPr marL="265113" indent="-265113"/>
            <a:endParaRPr lang="en-CA" sz="2000" dirty="0" smtClean="0"/>
          </a:p>
          <a:p>
            <a:pPr marL="722313" lvl="1" indent="-265113"/>
            <a:r>
              <a:rPr lang="en-CA" dirty="0" smtClean="0"/>
              <a:t>Stx1 </a:t>
            </a:r>
          </a:p>
          <a:p>
            <a:pPr marL="722313" lvl="1" indent="-265113"/>
            <a:r>
              <a:rPr lang="en-CA" dirty="0" smtClean="0"/>
              <a:t>Subtypes</a:t>
            </a:r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  <a:p>
            <a:pPr marL="265113" indent="-265113"/>
            <a:endParaRPr lang="en-CA" sz="2000" dirty="0" smtClean="0"/>
          </a:p>
          <a:p>
            <a:pPr marL="265113" indent="-265113">
              <a:spcBef>
                <a:spcPts val="1800"/>
              </a:spcBef>
              <a:buFont typeface="Arial" pitchFamily="34" charset="0"/>
              <a:buChar char="•"/>
            </a:pPr>
            <a:r>
              <a:rPr lang="en-CA" sz="2000" dirty="0" smtClean="0"/>
              <a:t>Can we recapitulate ‘molecular’ subtypes using only sequence data? </a:t>
            </a:r>
            <a:endParaRPr lang="en-CA" sz="2000" dirty="0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 cstate="print"/>
          <a:srcRect t="3551"/>
          <a:stretch>
            <a:fillRect/>
          </a:stretch>
        </p:blipFill>
        <p:spPr bwMode="auto">
          <a:xfrm>
            <a:off x="2153265" y="2369583"/>
            <a:ext cx="4521418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796920" y="5279923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i="1" dirty="0" smtClean="0"/>
              <a:t>J. Clin. Microbiol</a:t>
            </a:r>
            <a:r>
              <a:rPr lang="nl-NL" sz="1000" b="1" dirty="0" smtClean="0"/>
              <a:t> </a:t>
            </a:r>
            <a:r>
              <a:rPr lang="nl-NL" sz="1000" dirty="0" smtClean="0"/>
              <a:t>(2012)</a:t>
            </a:r>
            <a:r>
              <a:rPr lang="nl-NL" sz="1000" b="1" dirty="0" smtClean="0"/>
              <a:t> </a:t>
            </a:r>
            <a:br>
              <a:rPr lang="nl-NL" sz="1000" b="1" dirty="0" smtClean="0"/>
            </a:br>
            <a:r>
              <a:rPr lang="nl-NL" sz="1000" dirty="0" smtClean="0"/>
              <a:t>50: 9. 2951-2963</a:t>
            </a:r>
            <a:endParaRPr lang="en-CA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i="1" spc="200" dirty="0" smtClean="0"/>
              <a:t>In silico </a:t>
            </a:r>
            <a:r>
              <a:rPr lang="en-CA" sz="2400" spc="200" dirty="0" smtClean="0"/>
              <a:t>Typing</a:t>
            </a:r>
            <a:endParaRPr lang="en-CA" sz="2400" i="1" spc="200" dirty="0" smtClean="0"/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23</a:t>
            </a:fld>
            <a:endParaRPr lang="en-CA" smtClean="0"/>
          </a:p>
        </p:txBody>
      </p:sp>
      <p:sp>
        <p:nvSpPr>
          <p:cNvPr id="8" name="TextBox 7"/>
          <p:cNvSpPr txBox="1"/>
          <p:nvPr/>
        </p:nvSpPr>
        <p:spPr>
          <a:xfrm>
            <a:off x="257004" y="1059973"/>
            <a:ext cx="854423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spcBef>
                <a:spcPts val="600"/>
              </a:spcBef>
              <a:buFont typeface="Arial" pitchFamily="34" charset="0"/>
              <a:buChar char="•"/>
            </a:pPr>
            <a:r>
              <a:rPr lang="en-CA" sz="2400" dirty="0" smtClean="0"/>
              <a:t>Can we recover </a:t>
            </a:r>
            <a:r>
              <a:rPr lang="en-CA" sz="2400" dirty="0" err="1" smtClean="0"/>
              <a:t>Stx</a:t>
            </a:r>
            <a:r>
              <a:rPr lang="en-CA" sz="2400" dirty="0" smtClean="0"/>
              <a:t> subtypes using only sequence data? </a:t>
            </a:r>
          </a:p>
          <a:p>
            <a:pPr marL="265113" indent="-265113">
              <a:spcBef>
                <a:spcPts val="600"/>
              </a:spcBef>
              <a:buFont typeface="Arial" pitchFamily="34" charset="0"/>
              <a:buChar char="•"/>
            </a:pPr>
            <a:endParaRPr lang="en-CA" sz="2000" dirty="0" smtClean="0"/>
          </a:p>
          <a:p>
            <a:pPr marL="265113" indent="-265113" algn="ctr">
              <a:spcBef>
                <a:spcPts val="600"/>
              </a:spcBef>
            </a:pPr>
            <a:r>
              <a:rPr lang="en-CA" sz="2800" dirty="0" smtClean="0"/>
              <a:t>BLAST </a:t>
            </a:r>
            <a:r>
              <a:rPr lang="en-CA" sz="2800" dirty="0" err="1" smtClean="0"/>
              <a:t>vs</a:t>
            </a:r>
            <a:r>
              <a:rPr lang="en-CA" sz="2800" dirty="0" smtClean="0"/>
              <a:t> Phylogenetic approach</a:t>
            </a:r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</p:txBody>
      </p:sp>
      <p:grpSp>
        <p:nvGrpSpPr>
          <p:cNvPr id="57" name="Group 56"/>
          <p:cNvGrpSpPr/>
          <p:nvPr/>
        </p:nvGrpSpPr>
        <p:grpSpPr>
          <a:xfrm>
            <a:off x="860609" y="2904569"/>
            <a:ext cx="2529844" cy="1970457"/>
            <a:chOff x="344242" y="2700170"/>
            <a:chExt cx="2529844" cy="1970457"/>
          </a:xfrm>
        </p:grpSpPr>
        <p:grpSp>
          <p:nvGrpSpPr>
            <p:cNvPr id="2" name="Group 43"/>
            <p:cNvGrpSpPr/>
            <p:nvPr/>
          </p:nvGrpSpPr>
          <p:grpSpPr>
            <a:xfrm>
              <a:off x="549787" y="3235018"/>
              <a:ext cx="768350" cy="369332"/>
              <a:chOff x="805426" y="3746295"/>
              <a:chExt cx="768350" cy="369332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868926" y="3803445"/>
                <a:ext cx="647700" cy="25400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805426" y="3746295"/>
                <a:ext cx="768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 smtClean="0"/>
                  <a:t>Stx2d</a:t>
                </a:r>
                <a:endParaRPr lang="en-CA" dirty="0"/>
              </a:p>
            </p:txBody>
          </p:sp>
        </p:grpSp>
        <p:grpSp>
          <p:nvGrpSpPr>
            <p:cNvPr id="3" name="Group 46"/>
            <p:cNvGrpSpPr/>
            <p:nvPr/>
          </p:nvGrpSpPr>
          <p:grpSpPr>
            <a:xfrm>
              <a:off x="532581" y="3744041"/>
              <a:ext cx="768350" cy="369332"/>
              <a:chOff x="7670800" y="3822700"/>
              <a:chExt cx="768350" cy="369332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7734300" y="3879850"/>
                <a:ext cx="647700" cy="254000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670800" y="3822700"/>
                <a:ext cx="768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 smtClean="0"/>
                  <a:t>Stx2c</a:t>
                </a:r>
                <a:endParaRPr lang="en-CA" dirty="0"/>
              </a:p>
            </p:txBody>
          </p:sp>
        </p:grpSp>
        <p:grpSp>
          <p:nvGrpSpPr>
            <p:cNvPr id="4" name="Group 49"/>
            <p:cNvGrpSpPr/>
            <p:nvPr/>
          </p:nvGrpSpPr>
          <p:grpSpPr>
            <a:xfrm>
              <a:off x="2061286" y="3211871"/>
              <a:ext cx="360000" cy="385400"/>
              <a:chOff x="6102350" y="3556000"/>
              <a:chExt cx="360000" cy="385400"/>
            </a:xfrm>
          </p:grpSpPr>
          <p:sp>
            <p:nvSpPr>
              <p:cNvPr id="48" name="Rounded Rectangle 47"/>
              <p:cNvSpPr/>
              <p:nvPr/>
            </p:nvSpPr>
            <p:spPr>
              <a:xfrm>
                <a:off x="6102350" y="3581400"/>
                <a:ext cx="360000" cy="360000"/>
              </a:xfrm>
              <a:prstGeom prst="roundRect">
                <a:avLst/>
              </a:prstGeom>
              <a:solidFill>
                <a:srgbClr val="FFC000"/>
              </a:solidFill>
              <a:ln w="1270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140450" y="3556000"/>
                <a:ext cx="279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 smtClean="0"/>
                  <a:t>d</a:t>
                </a:r>
                <a:endParaRPr lang="en-CA" dirty="0"/>
              </a:p>
            </p:txBody>
          </p:sp>
        </p:grpSp>
        <p:grpSp>
          <p:nvGrpSpPr>
            <p:cNvPr id="5" name="Group 52"/>
            <p:cNvGrpSpPr/>
            <p:nvPr/>
          </p:nvGrpSpPr>
          <p:grpSpPr>
            <a:xfrm>
              <a:off x="2061491" y="3744861"/>
              <a:ext cx="360000" cy="379050"/>
              <a:chOff x="6908800" y="5219700"/>
              <a:chExt cx="360000" cy="379050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6908800" y="5238750"/>
                <a:ext cx="360000" cy="360000"/>
              </a:xfrm>
              <a:prstGeom prst="roundRect">
                <a:avLst/>
              </a:prstGeom>
              <a:solidFill>
                <a:srgbClr val="FFC000"/>
              </a:solidFill>
              <a:ln w="1270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946900" y="5219700"/>
                <a:ext cx="279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 smtClean="0"/>
                  <a:t>c</a:t>
                </a:r>
                <a:endParaRPr lang="en-CA" dirty="0"/>
              </a:p>
            </p:txBody>
          </p:sp>
        </p:grpSp>
        <p:grpSp>
          <p:nvGrpSpPr>
            <p:cNvPr id="6" name="Group 55"/>
            <p:cNvGrpSpPr/>
            <p:nvPr/>
          </p:nvGrpSpPr>
          <p:grpSpPr>
            <a:xfrm>
              <a:off x="2064769" y="4291577"/>
              <a:ext cx="360000" cy="379050"/>
              <a:chOff x="6096000" y="4222750"/>
              <a:chExt cx="360000" cy="379050"/>
            </a:xfrm>
          </p:grpSpPr>
          <p:sp>
            <p:nvSpPr>
              <p:cNvPr id="54" name="Rounded Rectangle 53"/>
              <p:cNvSpPr/>
              <p:nvPr/>
            </p:nvSpPr>
            <p:spPr>
              <a:xfrm>
                <a:off x="6096000" y="4241800"/>
                <a:ext cx="360000" cy="360000"/>
              </a:xfrm>
              <a:prstGeom prst="roundRect">
                <a:avLst/>
              </a:prstGeom>
              <a:solidFill>
                <a:srgbClr val="FFC000"/>
              </a:solidFill>
              <a:ln w="1270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6134100" y="4222750"/>
                <a:ext cx="279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 smtClean="0"/>
                  <a:t>?</a:t>
                </a:r>
                <a:endParaRPr lang="en-CA" dirty="0"/>
              </a:p>
            </p:txBody>
          </p:sp>
        </p:grpSp>
        <p:cxnSp>
          <p:nvCxnSpPr>
            <p:cNvPr id="59" name="Straight Arrow Connector 58"/>
            <p:cNvCxnSpPr/>
            <p:nvPr/>
          </p:nvCxnSpPr>
          <p:spPr>
            <a:xfrm flipH="1">
              <a:off x="1440430" y="3416711"/>
              <a:ext cx="48178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1445350" y="3932895"/>
              <a:ext cx="48178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1445342" y="4119716"/>
              <a:ext cx="486708" cy="34902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344242" y="2700170"/>
              <a:ext cx="1247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u="sng" dirty="0" smtClean="0"/>
                <a:t>Reference </a:t>
              </a:r>
              <a:endParaRPr lang="en-CA" u="sng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626199" y="2701962"/>
              <a:ext cx="1247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u="sng" dirty="0" smtClean="0"/>
                <a:t>Unknown</a:t>
              </a:r>
              <a:endParaRPr lang="en-CA" u="sng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274836" y="2589112"/>
            <a:ext cx="3096405" cy="3292052"/>
            <a:chOff x="5533019" y="2449258"/>
            <a:chExt cx="3096405" cy="3292052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6967178" y="2782521"/>
              <a:ext cx="13724" cy="250988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976993" y="4688644"/>
              <a:ext cx="550607" cy="45228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6421898" y="4093284"/>
              <a:ext cx="550607" cy="45228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6974348" y="3667834"/>
              <a:ext cx="550607" cy="45228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6979878" y="2449258"/>
              <a:ext cx="6350" cy="66040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6421898" y="3413834"/>
              <a:ext cx="550607" cy="45228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6922728" y="2961960"/>
              <a:ext cx="108000" cy="673100"/>
            </a:xfrm>
            <a:prstGeom prst="rect">
              <a:avLst/>
            </a:prstGeom>
            <a:solidFill>
              <a:srgbClr val="92D050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910028" y="4778060"/>
              <a:ext cx="108000" cy="46355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910028" y="3781110"/>
              <a:ext cx="108000" cy="8509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7621228" y="4022410"/>
              <a:ext cx="647700" cy="25400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57728" y="3965260"/>
              <a:ext cx="768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Stx2c</a:t>
              </a:r>
              <a:endParaRPr lang="en-CA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5989278" y="3723960"/>
              <a:ext cx="360000" cy="360000"/>
            </a:xfrm>
            <a:prstGeom prst="roundRect">
              <a:avLst/>
            </a:prstGeom>
            <a:solidFill>
              <a:srgbClr val="FFC000"/>
            </a:solidFill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27378" y="3698560"/>
              <a:ext cx="27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c</a:t>
              </a:r>
              <a:endParaRPr lang="en-CA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795728" y="5381310"/>
              <a:ext cx="360000" cy="360000"/>
            </a:xfrm>
            <a:prstGeom prst="roundRect">
              <a:avLst/>
            </a:prstGeom>
            <a:solidFill>
              <a:srgbClr val="FFC000"/>
            </a:solidFill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833828" y="5362260"/>
              <a:ext cx="27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d</a:t>
              </a:r>
              <a:endParaRPr lang="en-CA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5982928" y="4384360"/>
              <a:ext cx="360000" cy="360000"/>
            </a:xfrm>
            <a:prstGeom prst="roundRect">
              <a:avLst/>
            </a:prstGeom>
            <a:solidFill>
              <a:srgbClr val="FFC000"/>
            </a:solidFill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021028" y="4365310"/>
              <a:ext cx="27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?</a:t>
              </a:r>
              <a:endParaRPr lang="en-CA" dirty="0"/>
            </a:p>
          </p:txBody>
        </p:sp>
        <p:grpSp>
          <p:nvGrpSpPr>
            <p:cNvPr id="10" name="Group 62"/>
            <p:cNvGrpSpPr/>
            <p:nvPr/>
          </p:nvGrpSpPr>
          <p:grpSpPr>
            <a:xfrm>
              <a:off x="7554691" y="5006030"/>
              <a:ext cx="768350" cy="369332"/>
              <a:chOff x="805426" y="3746295"/>
              <a:chExt cx="768350" cy="369332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868926" y="3803445"/>
                <a:ext cx="647700" cy="25400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805426" y="3746295"/>
                <a:ext cx="768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 smtClean="0"/>
                  <a:t>Stx2d</a:t>
                </a:r>
                <a:endParaRPr lang="en-CA" dirty="0"/>
              </a:p>
            </p:txBody>
          </p:sp>
        </p:grpSp>
        <p:cxnSp>
          <p:nvCxnSpPr>
            <p:cNvPr id="74" name="Straight Connector 73"/>
            <p:cNvCxnSpPr/>
            <p:nvPr/>
          </p:nvCxnSpPr>
          <p:spPr>
            <a:xfrm flipH="1" flipV="1">
              <a:off x="6989097" y="2866503"/>
              <a:ext cx="550607" cy="45228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ounded Rectangle 74"/>
            <p:cNvSpPr/>
            <p:nvPr/>
          </p:nvSpPr>
          <p:spPr>
            <a:xfrm>
              <a:off x="7635977" y="3221079"/>
              <a:ext cx="647700" cy="25400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572477" y="3163929"/>
              <a:ext cx="768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Stx2c</a:t>
              </a:r>
              <a:endParaRPr lang="en-CA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381537" y="2648177"/>
              <a:ext cx="1247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u="sng" dirty="0" smtClean="0"/>
                <a:t>Reference </a:t>
              </a:r>
              <a:endParaRPr lang="en-CA" u="sng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533019" y="2660725"/>
              <a:ext cx="1247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u="sng" dirty="0" smtClean="0"/>
                <a:t>Unknown</a:t>
              </a:r>
              <a:endParaRPr lang="en-CA" u="sng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i="1" spc="200" dirty="0" smtClean="0"/>
              <a:t>In silico </a:t>
            </a:r>
            <a:r>
              <a:rPr lang="en-CA" sz="2400" spc="200" dirty="0" smtClean="0"/>
              <a:t>Typing</a:t>
            </a:r>
            <a:endParaRPr lang="en-CA" sz="2400" i="1" spc="200" dirty="0" smtClean="0"/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24</a:t>
            </a:fld>
            <a:endParaRPr lang="en-CA" smtClean="0"/>
          </a:p>
        </p:txBody>
      </p:sp>
      <p:sp>
        <p:nvSpPr>
          <p:cNvPr id="8" name="TextBox 7"/>
          <p:cNvSpPr txBox="1"/>
          <p:nvPr/>
        </p:nvSpPr>
        <p:spPr>
          <a:xfrm>
            <a:off x="265471" y="846780"/>
            <a:ext cx="8544231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algn="ctr">
              <a:spcBef>
                <a:spcPts val="600"/>
              </a:spcBef>
            </a:pPr>
            <a:r>
              <a:rPr lang="en-CA" sz="2800" dirty="0" smtClean="0"/>
              <a:t>BLAST </a:t>
            </a:r>
            <a:r>
              <a:rPr lang="en-CA" sz="2800" dirty="0" err="1" smtClean="0"/>
              <a:t>vs</a:t>
            </a:r>
            <a:r>
              <a:rPr lang="en-CA" sz="2800" dirty="0" smtClean="0"/>
              <a:t> Phylogenetic </a:t>
            </a:r>
            <a:r>
              <a:rPr lang="en-CA" sz="2800" i="1" dirty="0" smtClean="0"/>
              <a:t>In silico </a:t>
            </a:r>
            <a:r>
              <a:rPr lang="en-CA" sz="2800" dirty="0" err="1" smtClean="0"/>
              <a:t>Stx</a:t>
            </a:r>
            <a:r>
              <a:rPr lang="en-CA" sz="2800" dirty="0" smtClean="0"/>
              <a:t> typing</a:t>
            </a:r>
          </a:p>
          <a:p>
            <a:pPr marL="265113" indent="-265113">
              <a:spcBef>
                <a:spcPts val="1200"/>
              </a:spcBef>
              <a:buFont typeface="Arial" pitchFamily="34" charset="0"/>
              <a:buChar char="•"/>
            </a:pPr>
            <a:endParaRPr lang="en-CA" dirty="0" smtClean="0"/>
          </a:p>
          <a:p>
            <a:pPr marL="265113" indent="-265113">
              <a:spcBef>
                <a:spcPts val="0"/>
              </a:spcBef>
              <a:buFont typeface="Arial" pitchFamily="34" charset="0"/>
              <a:buChar char="•"/>
            </a:pPr>
            <a:r>
              <a:rPr lang="en-CA" sz="2200" dirty="0" smtClean="0"/>
              <a:t>In 5-fold cross-validation test, </a:t>
            </a:r>
            <a:r>
              <a:rPr lang="en-CA" sz="2200" i="1" dirty="0" smtClean="0"/>
              <a:t>phylogenetic method </a:t>
            </a:r>
            <a:r>
              <a:rPr lang="en-CA" sz="2200" dirty="0" smtClean="0"/>
              <a:t>more precise</a:t>
            </a:r>
          </a:p>
          <a:p>
            <a:pPr marL="265113" indent="-265113">
              <a:spcBef>
                <a:spcPts val="0"/>
              </a:spcBef>
              <a:buFont typeface="Arial" pitchFamily="34" charset="0"/>
              <a:buChar char="•"/>
            </a:pPr>
            <a:endParaRPr lang="en-CA" sz="2200" dirty="0" smtClean="0"/>
          </a:p>
          <a:p>
            <a:pPr marL="265113" indent="-265113">
              <a:spcBef>
                <a:spcPts val="0"/>
              </a:spcBef>
              <a:buFont typeface="Arial" pitchFamily="34" charset="0"/>
              <a:buChar char="•"/>
            </a:pPr>
            <a:endParaRPr lang="en-CA" sz="2200" dirty="0" smtClean="0"/>
          </a:p>
          <a:p>
            <a:pPr marL="265113" indent="-265113">
              <a:spcBef>
                <a:spcPts val="0"/>
              </a:spcBef>
              <a:buFont typeface="Arial" pitchFamily="34" charset="0"/>
              <a:buChar char="•"/>
            </a:pPr>
            <a:endParaRPr lang="en-CA" sz="2200" dirty="0" smtClean="0"/>
          </a:p>
          <a:p>
            <a:pPr marL="265113" indent="-265113">
              <a:spcBef>
                <a:spcPts val="0"/>
              </a:spcBef>
              <a:buFont typeface="Arial" pitchFamily="34" charset="0"/>
              <a:buChar char="•"/>
            </a:pPr>
            <a:endParaRPr lang="en-CA" sz="2200" dirty="0" smtClean="0"/>
          </a:p>
          <a:p>
            <a:pPr marL="265113" indent="-265113">
              <a:spcBef>
                <a:spcPts val="0"/>
              </a:spcBef>
              <a:buFont typeface="Arial" pitchFamily="34" charset="0"/>
              <a:buChar char="•"/>
            </a:pPr>
            <a:endParaRPr lang="en-CA" sz="2200" dirty="0" smtClean="0"/>
          </a:p>
          <a:p>
            <a:pPr marL="265113" indent="-265113">
              <a:spcBef>
                <a:spcPts val="0"/>
              </a:spcBef>
              <a:buFont typeface="Arial" pitchFamily="34" charset="0"/>
              <a:buChar char="•"/>
            </a:pPr>
            <a:endParaRPr lang="en-CA" sz="2200" dirty="0" smtClean="0"/>
          </a:p>
          <a:p>
            <a:pPr marL="265113" indent="-265113">
              <a:spcBef>
                <a:spcPts val="0"/>
              </a:spcBef>
              <a:buFont typeface="Arial" pitchFamily="34" charset="0"/>
              <a:buChar char="•"/>
            </a:pPr>
            <a:endParaRPr lang="en-CA" sz="2200" dirty="0" smtClean="0"/>
          </a:p>
          <a:p>
            <a:pPr marL="265113" indent="-265113">
              <a:spcBef>
                <a:spcPts val="0"/>
              </a:spcBef>
              <a:buFont typeface="Arial" pitchFamily="34" charset="0"/>
              <a:buChar char="•"/>
            </a:pPr>
            <a:endParaRPr lang="en-CA" sz="2200" dirty="0" smtClean="0"/>
          </a:p>
          <a:p>
            <a:pPr marL="265113" indent="-265113">
              <a:spcBef>
                <a:spcPts val="0"/>
              </a:spcBef>
              <a:buFont typeface="Arial" pitchFamily="34" charset="0"/>
              <a:buChar char="•"/>
            </a:pPr>
            <a:endParaRPr lang="en-CA" sz="2200" dirty="0" smtClean="0"/>
          </a:p>
          <a:p>
            <a:pPr marL="265113" indent="-265113">
              <a:spcBef>
                <a:spcPts val="0"/>
              </a:spcBef>
              <a:buFont typeface="Arial" pitchFamily="34" charset="0"/>
              <a:buChar char="•"/>
            </a:pPr>
            <a:endParaRPr lang="en-CA" sz="2200" dirty="0" smtClean="0"/>
          </a:p>
          <a:p>
            <a:pPr marL="265113" indent="-265113">
              <a:spcBef>
                <a:spcPts val="0"/>
              </a:spcBef>
              <a:buFont typeface="Arial" pitchFamily="34" charset="0"/>
              <a:buChar char="•"/>
            </a:pPr>
            <a:r>
              <a:rPr lang="en-CA" sz="2200" dirty="0" smtClean="0"/>
              <a:t>Phylogenetic method, however, has lower recall. BLAST always makes a prediction.</a:t>
            </a:r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6806440" y="4431390"/>
            <a:ext cx="20419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>
                <a:latin typeface="Courier New" pitchFamily="49" charset="0"/>
                <a:cs typeface="Courier New" pitchFamily="49" charset="0"/>
              </a:rPr>
              <a:t>Precision = TP/(TP+FP)</a:t>
            </a:r>
            <a:br>
              <a:rPr lang="en-CA" sz="1100" dirty="0" smtClean="0">
                <a:latin typeface="Courier New" pitchFamily="49" charset="0"/>
                <a:cs typeface="Courier New" pitchFamily="49" charset="0"/>
              </a:rPr>
            </a:br>
            <a:r>
              <a:rPr lang="en-CA" sz="1100" dirty="0" smtClean="0">
                <a:latin typeface="Courier New" pitchFamily="49" charset="0"/>
                <a:cs typeface="Courier New" pitchFamily="49" charset="0"/>
              </a:rPr>
              <a:t>Recall    = TP/(TP+FN)</a:t>
            </a:r>
            <a:endParaRPr lang="en-CA" sz="1100" dirty="0"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7" name="Chart 6"/>
          <p:cNvGraphicFramePr/>
          <p:nvPr/>
        </p:nvGraphicFramePr>
        <p:xfrm>
          <a:off x="1228437" y="2242126"/>
          <a:ext cx="6858000" cy="3087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i="1" spc="200" dirty="0" smtClean="0"/>
              <a:t>In silico </a:t>
            </a:r>
            <a:r>
              <a:rPr lang="en-CA" sz="2400" spc="200" dirty="0" smtClean="0"/>
              <a:t>Typing</a:t>
            </a:r>
            <a:endParaRPr lang="en-CA" sz="2400" i="1" spc="200" dirty="0" smtClean="0"/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25</a:t>
            </a:fld>
            <a:endParaRPr lang="en-CA" smtClean="0"/>
          </a:p>
        </p:txBody>
      </p:sp>
      <p:sp>
        <p:nvSpPr>
          <p:cNvPr id="8" name="TextBox 7"/>
          <p:cNvSpPr txBox="1"/>
          <p:nvPr/>
        </p:nvSpPr>
        <p:spPr>
          <a:xfrm>
            <a:off x="265471" y="1170040"/>
            <a:ext cx="8544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spcBef>
                <a:spcPts val="600"/>
              </a:spcBef>
              <a:buFont typeface="Arial" pitchFamily="34" charset="0"/>
              <a:buChar char="•"/>
            </a:pPr>
            <a:r>
              <a:rPr lang="en-CA" sz="2000" dirty="0" smtClean="0"/>
              <a:t>Future Screen Shot</a:t>
            </a:r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696914" y="4640796"/>
            <a:ext cx="5579810" cy="1080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724384" y="3200404"/>
            <a:ext cx="4547419" cy="1080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4938668" y="1779632"/>
            <a:ext cx="3342967" cy="1080000"/>
          </a:xfrm>
          <a:prstGeom prst="rect">
            <a:avLst/>
          </a:prstGeom>
          <a:solidFill>
            <a:srgbClr val="CC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SuperPhy Design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26</a:t>
            </a:fld>
            <a:endParaRPr lang="en-CA" smtClean="0"/>
          </a:p>
        </p:txBody>
      </p:sp>
      <p:sp>
        <p:nvSpPr>
          <p:cNvPr id="8" name="TextBox 7"/>
          <p:cNvSpPr txBox="1"/>
          <p:nvPr/>
        </p:nvSpPr>
        <p:spPr>
          <a:xfrm>
            <a:off x="265472" y="1012727"/>
            <a:ext cx="409021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buFont typeface="Arial" pitchFamily="34" charset="0"/>
              <a:buChar char="•"/>
            </a:pPr>
            <a:r>
              <a:rPr lang="en-CA" sz="2800" dirty="0" smtClean="0"/>
              <a:t>SuperPhy: </a:t>
            </a:r>
            <a:r>
              <a:rPr lang="en-CA" sz="2400" dirty="0" smtClean="0"/>
              <a:t/>
            </a:r>
            <a:br>
              <a:rPr lang="en-CA" sz="2400" dirty="0" smtClean="0"/>
            </a:br>
            <a:r>
              <a:rPr lang="en-CA" sz="2400" dirty="0" smtClean="0"/>
              <a:t>Pilot currently focused on </a:t>
            </a:r>
            <a:r>
              <a:rPr lang="en-CA" sz="2400" i="1" dirty="0" smtClean="0"/>
              <a:t>E. coli </a:t>
            </a:r>
            <a:r>
              <a:rPr lang="en-CA" sz="2400" dirty="0" smtClean="0"/>
              <a:t>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8676" y="1417837"/>
            <a:ext cx="33429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DATABASE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29309" y="2831390"/>
            <a:ext cx="455233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WEB APPLICATION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7089" y="4274439"/>
            <a:ext cx="559455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INTERACTIVE USER INTERFACE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3762" y="1774725"/>
            <a:ext cx="3080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buFont typeface="Arial" pitchFamily="34" charset="0"/>
              <a:buChar char="•"/>
            </a:pPr>
            <a:r>
              <a:rPr lang="en-CA" sz="2000" dirty="0" err="1" smtClean="0"/>
              <a:t>Postgres</a:t>
            </a:r>
            <a:r>
              <a:rPr lang="en-CA" sz="2000" dirty="0" smtClean="0"/>
              <a:t> 9.2 database</a:t>
            </a:r>
          </a:p>
          <a:p>
            <a:pPr marL="265113" indent="-265113">
              <a:buFont typeface="Arial" pitchFamily="34" charset="0"/>
              <a:buChar char="•"/>
            </a:pPr>
            <a:r>
              <a:rPr lang="en-CA" sz="2000" dirty="0" smtClean="0"/>
              <a:t>CHADO schema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29310" y="3195497"/>
            <a:ext cx="4552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buFont typeface="Arial" pitchFamily="34" charset="0"/>
              <a:buChar char="•"/>
            </a:pPr>
            <a:r>
              <a:rPr lang="en-CA" sz="2000" dirty="0" smtClean="0"/>
              <a:t>Perl CGI::Application framework</a:t>
            </a:r>
          </a:p>
          <a:p>
            <a:pPr marL="265113" indent="-265113">
              <a:buFont typeface="Arial" pitchFamily="34" charset="0"/>
              <a:buChar char="•"/>
            </a:pPr>
            <a:r>
              <a:rPr lang="en-CA" sz="2000" dirty="0" smtClean="0"/>
              <a:t>Perl </a:t>
            </a:r>
            <a:r>
              <a:rPr lang="en-CA" sz="2000" dirty="0" err="1" smtClean="0"/>
              <a:t>DBIx</a:t>
            </a:r>
            <a:r>
              <a:rPr lang="en-CA" sz="2000" dirty="0" smtClean="0"/>
              <a:t>::Class framework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82175" y="4635932"/>
            <a:ext cx="4552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buFont typeface="Arial" pitchFamily="34" charset="0"/>
              <a:buChar char="•"/>
            </a:pPr>
            <a:r>
              <a:rPr lang="en-CA" sz="2000" dirty="0" smtClean="0"/>
              <a:t>JavaScript D3 Library</a:t>
            </a:r>
          </a:p>
          <a:p>
            <a:pPr marL="265113" indent="-265113">
              <a:buFont typeface="Arial" pitchFamily="34" charset="0"/>
              <a:buChar char="•"/>
            </a:pPr>
            <a:r>
              <a:rPr lang="en-CA" sz="2000" dirty="0" smtClean="0"/>
              <a:t>Google Map API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Data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27</a:t>
            </a:fld>
            <a:endParaRPr lang="en-CA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1850508" y="1278196"/>
            <a:ext cx="5442985" cy="846386"/>
            <a:chOff x="1709984" y="1091388"/>
            <a:chExt cx="5442985" cy="846386"/>
          </a:xfrm>
        </p:grpSpPr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09984" y="1101221"/>
              <a:ext cx="627221" cy="776264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2423649" y="1091388"/>
              <a:ext cx="4729320" cy="846386"/>
            </a:xfrm>
            <a:prstGeom prst="rect">
              <a:avLst/>
            </a:prstGeom>
            <a:noFill/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200" dirty="0" smtClean="0"/>
                <a:t>Whole Genome Shotgun Sequences</a:t>
              </a:r>
            </a:p>
            <a:p>
              <a:pPr algn="ctr">
                <a:spcBef>
                  <a:spcPts val="600"/>
                </a:spcBef>
              </a:pPr>
              <a:r>
                <a:rPr lang="en-CA" sz="2200" dirty="0" smtClean="0"/>
                <a:t>Closed Genomes</a:t>
              </a:r>
              <a:endParaRPr lang="en-CA" sz="2200" dirty="0"/>
            </a:p>
          </p:txBody>
        </p:sp>
      </p:grpSp>
      <p:sp>
        <p:nvSpPr>
          <p:cNvPr id="12" name="Can 11"/>
          <p:cNvSpPr/>
          <p:nvPr/>
        </p:nvSpPr>
        <p:spPr>
          <a:xfrm>
            <a:off x="3854246" y="2939837"/>
            <a:ext cx="1435509" cy="157316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dirty="0" smtClean="0"/>
              <a:t>SuperPhy</a:t>
            </a:r>
            <a:br>
              <a:rPr lang="en-CA" sz="2200" dirty="0" smtClean="0"/>
            </a:br>
            <a:r>
              <a:rPr lang="en-CA" sz="2200" dirty="0" smtClean="0"/>
              <a:t>DB</a:t>
            </a:r>
            <a:endParaRPr lang="en-CA" sz="2200" dirty="0"/>
          </a:p>
        </p:txBody>
      </p:sp>
      <p:sp>
        <p:nvSpPr>
          <p:cNvPr id="14" name="Down Arrow 13"/>
          <p:cNvSpPr/>
          <p:nvPr/>
        </p:nvSpPr>
        <p:spPr>
          <a:xfrm>
            <a:off x="4109884" y="2212247"/>
            <a:ext cx="924232" cy="658761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/>
          <p:cNvSpPr txBox="1"/>
          <p:nvPr/>
        </p:nvSpPr>
        <p:spPr>
          <a:xfrm>
            <a:off x="3549582" y="2212250"/>
            <a:ext cx="2044836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1063 Genomes</a:t>
            </a:r>
            <a:endParaRPr lang="en-CA" sz="2000" b="1" dirty="0"/>
          </a:p>
        </p:txBody>
      </p:sp>
      <p:sp>
        <p:nvSpPr>
          <p:cNvPr id="17" name="Down Arrow 16"/>
          <p:cNvSpPr/>
          <p:nvPr/>
        </p:nvSpPr>
        <p:spPr>
          <a:xfrm flipV="1">
            <a:off x="4109884" y="4616175"/>
            <a:ext cx="924232" cy="658761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/>
          <p:cNvGrpSpPr/>
          <p:nvPr/>
        </p:nvGrpSpPr>
        <p:grpSpPr>
          <a:xfrm>
            <a:off x="2254583" y="5397911"/>
            <a:ext cx="4634835" cy="550760"/>
            <a:chOff x="1975977" y="5397911"/>
            <a:chExt cx="4634835" cy="550760"/>
          </a:xfrm>
        </p:grpSpPr>
        <p:sp>
          <p:nvSpPr>
            <p:cNvPr id="20" name="TextBox 19"/>
            <p:cNvSpPr txBox="1"/>
            <p:nvPr/>
          </p:nvSpPr>
          <p:spPr>
            <a:xfrm>
              <a:off x="2942306" y="5432220"/>
              <a:ext cx="3668506" cy="430887"/>
            </a:xfrm>
            <a:prstGeom prst="rect">
              <a:avLst/>
            </a:prstGeom>
            <a:noFill/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200" dirty="0" smtClean="0"/>
                <a:t>User-Submitted Genomes</a:t>
              </a:r>
              <a:endParaRPr lang="en-CA" sz="2200" dirty="0"/>
            </a:p>
          </p:txBody>
        </p:sp>
        <p:sp>
          <p:nvSpPr>
            <p:cNvPr id="6151" name="laptop"/>
            <p:cNvSpPr>
              <a:spLocks noEditPoints="1" noChangeArrowheads="1"/>
            </p:cNvSpPr>
            <p:nvPr/>
          </p:nvSpPr>
          <p:spPr bwMode="auto">
            <a:xfrm>
              <a:off x="1975977" y="5397911"/>
              <a:ext cx="845881" cy="550760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User Data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28</a:t>
            </a:fld>
            <a:endParaRPr lang="en-CA" smtClean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623733" y="3471881"/>
            <a:ext cx="4885813" cy="8331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CA" sz="2400" dirty="0">
                <a:solidFill>
                  <a:srgbClr val="434342"/>
                </a:solidFill>
              </a:rPr>
              <a:t>Users can upload their own </a:t>
            </a:r>
            <a:r>
              <a:rPr lang="en-CA" sz="2400" i="1" dirty="0">
                <a:solidFill>
                  <a:srgbClr val="434342"/>
                </a:solidFill>
              </a:rPr>
              <a:t>E. coli </a:t>
            </a:r>
            <a:r>
              <a:rPr lang="en-CA" sz="2400" dirty="0">
                <a:solidFill>
                  <a:srgbClr val="434342"/>
                </a:solidFill>
              </a:rPr>
              <a:t>genome sequences for analysis</a:t>
            </a:r>
          </a:p>
        </p:txBody>
      </p:sp>
      <p:pic>
        <p:nvPicPr>
          <p:cNvPr id="6" name="Picture 5" descr="upload.png"/>
          <p:cNvPicPr>
            <a:picLocks noChangeAspect="1"/>
          </p:cNvPicPr>
          <p:nvPr/>
        </p:nvPicPr>
        <p:blipFill>
          <a:blip r:embed="rId3" cstate="print"/>
          <a:srcRect l="6768" t="5458" r="6566" b="6553"/>
          <a:stretch>
            <a:fillRect/>
          </a:stretch>
        </p:blipFill>
        <p:spPr>
          <a:xfrm>
            <a:off x="176924" y="838197"/>
            <a:ext cx="8790152" cy="53478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Access to User Data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29</a:t>
            </a:fld>
            <a:endParaRPr lang="en-CA" smtClean="0"/>
          </a:p>
        </p:txBody>
      </p:sp>
      <p:sp>
        <p:nvSpPr>
          <p:cNvPr id="6" name="TextBox 5"/>
          <p:cNvSpPr txBox="1"/>
          <p:nvPr/>
        </p:nvSpPr>
        <p:spPr>
          <a:xfrm>
            <a:off x="265471" y="1170040"/>
            <a:ext cx="854423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buFont typeface="Arial" pitchFamily="34" charset="0"/>
              <a:buChar char="•"/>
            </a:pPr>
            <a:r>
              <a:rPr lang="en-CA" sz="2400" dirty="0" smtClean="0"/>
              <a:t>Users can upload own </a:t>
            </a:r>
            <a:r>
              <a:rPr lang="en-CA" sz="2400" i="1" dirty="0" smtClean="0"/>
              <a:t>E. coli </a:t>
            </a:r>
            <a:r>
              <a:rPr lang="en-CA" sz="2400" dirty="0" smtClean="0"/>
              <a:t>genomes for analysis</a:t>
            </a:r>
          </a:p>
          <a:p>
            <a:pPr marL="265113" indent="-265113">
              <a:buFont typeface="Arial" pitchFamily="34" charset="0"/>
              <a:buChar char="•"/>
            </a:pPr>
            <a:endParaRPr lang="en-CA" sz="2400" dirty="0" smtClean="0"/>
          </a:p>
          <a:p>
            <a:pPr marL="265113" indent="-265113">
              <a:buFont typeface="Arial" pitchFamily="34" charset="0"/>
              <a:buChar char="•"/>
            </a:pPr>
            <a:r>
              <a:rPr lang="en-CA" sz="2400" dirty="0" smtClean="0"/>
              <a:t>User data can be set as:</a:t>
            </a:r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  <a:p>
            <a:pPr marL="265113" indent="-265113">
              <a:buFont typeface="Arial" pitchFamily="34" charset="0"/>
              <a:buChar char="•"/>
            </a:pPr>
            <a:endParaRPr lang="en-CA" sz="2000" dirty="0" smtClean="0"/>
          </a:p>
          <a:p>
            <a:pPr marL="265113" indent="-265113">
              <a:buFont typeface="Arial" pitchFamily="34" charset="0"/>
              <a:buChar char="•"/>
            </a:pPr>
            <a:r>
              <a:rPr lang="en-CA" sz="2400" dirty="0" smtClean="0"/>
              <a:t>Can also release data to public after specified date</a:t>
            </a:r>
          </a:p>
        </p:txBody>
      </p:sp>
      <p:graphicFrame>
        <p:nvGraphicFramePr>
          <p:cNvPr id="10" name="Diagram 9"/>
          <p:cNvGraphicFramePr/>
          <p:nvPr/>
        </p:nvGraphicFramePr>
        <p:xfrm>
          <a:off x="545989" y="1563311"/>
          <a:ext cx="8052023" cy="4585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52198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z="2400" spc="200" dirty="0" smtClean="0"/>
              <a:t>Large Scale and Fast Comparative Genomics</a:t>
            </a:r>
            <a:endParaRPr lang="en-CA" sz="2400" spc="200" dirty="0" smtClean="0"/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3</a:t>
            </a:fld>
            <a:endParaRPr lang="en-CA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128" y="1030977"/>
            <a:ext cx="6108700" cy="49926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ight Brace 44"/>
          <p:cNvSpPr/>
          <p:nvPr/>
        </p:nvSpPr>
        <p:spPr>
          <a:xfrm rot="16200000">
            <a:off x="4368798" y="817416"/>
            <a:ext cx="369454" cy="5043055"/>
          </a:xfrm>
          <a:prstGeom prst="rightBrace">
            <a:avLst>
              <a:gd name="adj1" fmla="val 38333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3" name="Picture 42" descr="loci.png"/>
          <p:cNvPicPr>
            <a:picLocks noChangeAspect="1"/>
          </p:cNvPicPr>
          <p:nvPr/>
        </p:nvPicPr>
        <p:blipFill>
          <a:blip r:embed="rId3" cstate="print">
            <a:grayscl/>
          </a:blip>
          <a:srcRect l="67922" t="41946" r="2185" b="29712"/>
          <a:stretch>
            <a:fillRect/>
          </a:stretch>
        </p:blipFill>
        <p:spPr>
          <a:xfrm>
            <a:off x="212437" y="4750020"/>
            <a:ext cx="1929706" cy="1331049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4" cstate="print"/>
          <a:srcRect l="23680" t="39372" r="54816" b="32220"/>
          <a:stretch>
            <a:fillRect/>
          </a:stretch>
        </p:blipFill>
        <p:spPr bwMode="auto">
          <a:xfrm>
            <a:off x="2270776" y="4765956"/>
            <a:ext cx="1906760" cy="1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 descr="tree.png"/>
          <p:cNvPicPr>
            <a:picLocks noChangeAspect="1"/>
          </p:cNvPicPr>
          <p:nvPr/>
        </p:nvPicPr>
        <p:blipFill>
          <a:blip r:embed="rId5" cstate="print"/>
          <a:srcRect l="1549" t="40181" r="39758" b="24780"/>
          <a:stretch>
            <a:fillRect/>
          </a:stretch>
        </p:blipFill>
        <p:spPr>
          <a:xfrm>
            <a:off x="4886036" y="4756719"/>
            <a:ext cx="1911928" cy="12947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 descr="smallmap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64972" y="4750728"/>
            <a:ext cx="1908000" cy="12872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4" name="Picture 1"/>
          <p:cNvPicPr>
            <a:picLocks noChangeAspect="1" noChangeArrowheads="1"/>
          </p:cNvPicPr>
          <p:nvPr/>
        </p:nvPicPr>
        <p:blipFill>
          <a:blip r:embed="rId7" cstate="print"/>
          <a:srcRect l="29783" r="31151" b="24919"/>
          <a:stretch>
            <a:fillRect/>
          </a:stretch>
        </p:blipFill>
        <p:spPr bwMode="auto">
          <a:xfrm>
            <a:off x="4127561" y="2503058"/>
            <a:ext cx="888878" cy="127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Use Case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30</a:t>
            </a:fld>
            <a:endParaRPr lang="en-CA" smtClean="0"/>
          </a:p>
        </p:txBody>
      </p:sp>
      <p:grpSp>
        <p:nvGrpSpPr>
          <p:cNvPr id="31" name="Group 30"/>
          <p:cNvGrpSpPr/>
          <p:nvPr/>
        </p:nvGrpSpPr>
        <p:grpSpPr>
          <a:xfrm>
            <a:off x="1147460" y="1849053"/>
            <a:ext cx="1344706" cy="597246"/>
            <a:chOff x="666974" y="1678210"/>
            <a:chExt cx="1344706" cy="839096"/>
          </a:xfrm>
        </p:grpSpPr>
        <p:sp>
          <p:nvSpPr>
            <p:cNvPr id="7" name="Rounded Rectangle 6"/>
            <p:cNvSpPr/>
            <p:nvPr/>
          </p:nvSpPr>
          <p:spPr>
            <a:xfrm>
              <a:off x="666974" y="1678210"/>
              <a:ext cx="1344706" cy="839096"/>
            </a:xfrm>
            <a:prstGeom prst="roundRect">
              <a:avLst/>
            </a:prstGeom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4551" y="1785786"/>
              <a:ext cx="1183341" cy="338554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CA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itchFamily="34" charset="0"/>
                  <a:cs typeface="Courier New" pitchFamily="49" charset="0"/>
                </a:rPr>
                <a:t>Isolate strain</a:t>
              </a:r>
              <a:endParaRPr lang="en-CA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  <a:cs typeface="Courier New" pitchFamily="49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78478" y="1833202"/>
            <a:ext cx="2074435" cy="627728"/>
            <a:chOff x="2874083" y="1669245"/>
            <a:chExt cx="2074435" cy="858820"/>
          </a:xfrm>
        </p:grpSpPr>
        <p:sp>
          <p:nvSpPr>
            <p:cNvPr id="9" name="Rounded Rectangle 8"/>
            <p:cNvSpPr/>
            <p:nvPr/>
          </p:nvSpPr>
          <p:spPr>
            <a:xfrm>
              <a:off x="2874083" y="1669245"/>
              <a:ext cx="2074435" cy="858820"/>
            </a:xfrm>
            <a:prstGeom prst="roundRect">
              <a:avLst/>
            </a:prstGeom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81659" y="1686748"/>
              <a:ext cx="1934585" cy="584775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CA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itchFamily="34" charset="0"/>
                  <a:cs typeface="Courier New" pitchFamily="49" charset="0"/>
                </a:rPr>
                <a:t>Sequence &amp; assemble to draft stage</a:t>
              </a:r>
              <a:endParaRPr lang="en-CA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  <a:cs typeface="Courier New" pitchFamily="49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121991" y="1828899"/>
            <a:ext cx="1149276" cy="646661"/>
            <a:chOff x="5251524" y="1669245"/>
            <a:chExt cx="1149276" cy="839096"/>
          </a:xfrm>
        </p:grpSpPr>
        <p:sp>
          <p:nvSpPr>
            <p:cNvPr id="14" name="Rounded Rectangle 13"/>
            <p:cNvSpPr/>
            <p:nvPr/>
          </p:nvSpPr>
          <p:spPr>
            <a:xfrm>
              <a:off x="5251524" y="1669245"/>
              <a:ext cx="1149276" cy="839096"/>
            </a:xfrm>
            <a:prstGeom prst="roundRect">
              <a:avLst/>
            </a:prstGeom>
            <a:ln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59102" y="1703377"/>
              <a:ext cx="1009426" cy="584775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CA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itchFamily="34" charset="0"/>
                  <a:cs typeface="Courier New" pitchFamily="49" charset="0"/>
                </a:rPr>
                <a:t>Upload to SuperPhy</a:t>
              </a:r>
              <a:endParaRPr lang="en-CA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  <a:cs typeface="Courier New" pitchFamily="49" charset="0"/>
              </a:endParaRP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2243217" y="4018835"/>
            <a:ext cx="1980000" cy="828000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2299379" y="4135647"/>
            <a:ext cx="1757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latin typeface="Arial Narrow" pitchFamily="34" charset="0"/>
                <a:cs typeface="Courier New" pitchFamily="49" charset="0"/>
              </a:rPr>
              <a:t>VF and AMR profile</a:t>
            </a:r>
            <a:endParaRPr lang="en-CA" sz="1600" dirty="0">
              <a:latin typeface="Arial Narrow" pitchFamily="34" charset="0"/>
              <a:cs typeface="Courier New" pitchFamily="49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849214" y="3999102"/>
            <a:ext cx="1980000" cy="839096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/>
          <p:cNvSpPr txBox="1"/>
          <p:nvPr/>
        </p:nvSpPr>
        <p:spPr>
          <a:xfrm>
            <a:off x="4923540" y="4115914"/>
            <a:ext cx="183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latin typeface="Arial Narrow" pitchFamily="34" charset="0"/>
                <a:cs typeface="Courier New" pitchFamily="49" charset="0"/>
              </a:rPr>
              <a:t>View phylogenetically-related strains in tree </a:t>
            </a:r>
            <a:endParaRPr lang="en-CA" sz="1600" dirty="0">
              <a:latin typeface="Arial Narrow" pitchFamily="34" charset="0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3956" y="836553"/>
            <a:ext cx="8544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buFont typeface="Arial" pitchFamily="34" charset="0"/>
              <a:buChar char="•"/>
            </a:pPr>
            <a:r>
              <a:rPr lang="en-CA" sz="2400" dirty="0" smtClean="0"/>
              <a:t>Clinical microbiologist wants to determine risk level &amp; whether part of larger outbreak for patient isolate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896852" y="3987512"/>
            <a:ext cx="2016000" cy="839096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6977070" y="4122796"/>
            <a:ext cx="19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latin typeface="Arial Narrow" pitchFamily="34" charset="0"/>
                <a:cs typeface="Courier New" pitchFamily="49" charset="0"/>
              </a:rPr>
              <a:t>Observe geographically close strains in map</a:t>
            </a:r>
            <a:endParaRPr lang="en-CA" sz="1600" dirty="0">
              <a:latin typeface="Arial Narrow" pitchFamily="34" charset="0"/>
              <a:cs typeface="Courier New" pitchFamily="49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97310" y="4014036"/>
            <a:ext cx="1980000" cy="839096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/>
          <p:cNvSpPr txBox="1"/>
          <p:nvPr/>
        </p:nvSpPr>
        <p:spPr>
          <a:xfrm>
            <a:off x="249470" y="4130847"/>
            <a:ext cx="183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latin typeface="Arial Narrow" pitchFamily="34" charset="0"/>
                <a:cs typeface="Courier New" pitchFamily="49" charset="0"/>
              </a:rPr>
              <a:t>Similarity to other virulent strains</a:t>
            </a:r>
            <a:endParaRPr lang="en-CA" sz="1600" dirty="0">
              <a:latin typeface="Arial Narrow" pitchFamily="34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0519" y="3537531"/>
            <a:ext cx="229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Risk Assessment</a:t>
            </a:r>
            <a:endParaRPr lang="en-CA" dirty="0"/>
          </a:p>
        </p:txBody>
      </p:sp>
      <p:sp>
        <p:nvSpPr>
          <p:cNvPr id="56" name="TextBox 55"/>
          <p:cNvSpPr txBox="1"/>
          <p:nvPr/>
        </p:nvSpPr>
        <p:spPr>
          <a:xfrm>
            <a:off x="5706497" y="3509059"/>
            <a:ext cx="257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Outbreak Analysis</a:t>
            </a:r>
            <a:endParaRPr lang="en-CA" dirty="0"/>
          </a:p>
        </p:txBody>
      </p:sp>
      <p:sp>
        <p:nvSpPr>
          <p:cNvPr id="57" name="Right Arrow 56"/>
          <p:cNvSpPr/>
          <p:nvPr/>
        </p:nvSpPr>
        <p:spPr>
          <a:xfrm>
            <a:off x="4809055" y="2077423"/>
            <a:ext cx="364067" cy="160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Right Arrow 57"/>
          <p:cNvSpPr/>
          <p:nvPr/>
        </p:nvSpPr>
        <p:spPr>
          <a:xfrm>
            <a:off x="2455322" y="2060489"/>
            <a:ext cx="364067" cy="160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Right Arrow 58"/>
          <p:cNvSpPr/>
          <p:nvPr/>
        </p:nvSpPr>
        <p:spPr>
          <a:xfrm rot="8490851">
            <a:off x="4981474" y="2491521"/>
            <a:ext cx="364067" cy="1693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Summary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31</a:t>
            </a:fld>
            <a:endParaRPr lang="en-CA" smtClean="0"/>
          </a:p>
        </p:txBody>
      </p:sp>
      <p:grpSp>
        <p:nvGrpSpPr>
          <p:cNvPr id="8" name="Group 7"/>
          <p:cNvGrpSpPr/>
          <p:nvPr/>
        </p:nvGrpSpPr>
        <p:grpSpPr>
          <a:xfrm>
            <a:off x="1678290" y="997527"/>
            <a:ext cx="5750476" cy="1567028"/>
            <a:chOff x="322731" y="1265382"/>
            <a:chExt cx="5750476" cy="1567028"/>
          </a:xfrm>
        </p:grpSpPr>
        <p:pic>
          <p:nvPicPr>
            <p:cNvPr id="5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 l="29783" r="31151" b="24919"/>
            <a:stretch>
              <a:fillRect/>
            </a:stretch>
          </p:blipFill>
          <p:spPr bwMode="auto">
            <a:xfrm>
              <a:off x="322731" y="1265382"/>
              <a:ext cx="1091537" cy="15670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431105" y="1628474"/>
              <a:ext cx="4642102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spc="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http://lfz.corefacility.ca/superphy</a:t>
              </a:r>
              <a:endParaRPr lang="en-CA" sz="2000" spc="1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6998" y="2638014"/>
            <a:ext cx="869380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spcBef>
                <a:spcPts val="600"/>
              </a:spcBef>
              <a:buFont typeface="Arial" pitchFamily="34" charset="0"/>
              <a:buChar char="•"/>
            </a:pPr>
            <a:r>
              <a:rPr lang="en-CA" sz="2400" dirty="0" smtClean="0"/>
              <a:t>SuperPhy integrates user- and public genomic data with computational analysis tools</a:t>
            </a:r>
          </a:p>
          <a:p>
            <a:pPr marL="265113" indent="-265113">
              <a:spcBef>
                <a:spcPts val="600"/>
              </a:spcBef>
              <a:buFont typeface="Arial" pitchFamily="34" charset="0"/>
              <a:buChar char="•"/>
            </a:pPr>
            <a:r>
              <a:rPr lang="en-CA" sz="2400" dirty="0" smtClean="0"/>
              <a:t>Intuitive online interface</a:t>
            </a:r>
          </a:p>
          <a:p>
            <a:pPr marL="265113" indent="-265113">
              <a:spcBef>
                <a:spcPts val="600"/>
              </a:spcBef>
              <a:buFont typeface="Arial" pitchFamily="34" charset="0"/>
              <a:buChar char="•"/>
            </a:pPr>
            <a:r>
              <a:rPr lang="en-CA" sz="2400" dirty="0" smtClean="0"/>
              <a:t>Powerful visualizations and search queries</a:t>
            </a:r>
          </a:p>
          <a:p>
            <a:pPr marL="265113" indent="-265113">
              <a:spcBef>
                <a:spcPts val="600"/>
              </a:spcBef>
              <a:buFont typeface="Arial" pitchFamily="34" charset="0"/>
              <a:buChar char="•"/>
            </a:pPr>
            <a:r>
              <a:rPr lang="en-CA" sz="2400" dirty="0" smtClean="0"/>
              <a:t>Results available in near-real time and can be shared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34655" y="5145696"/>
            <a:ext cx="647469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6213" indent="-176213"/>
            <a:r>
              <a:rPr lang="en-CA" sz="2400" dirty="0" smtClean="0"/>
              <a:t>SuperPhy bridges </a:t>
            </a:r>
            <a:r>
              <a:rPr lang="en-CA" sz="2400" i="1" dirty="0" smtClean="0"/>
              <a:t>genome data </a:t>
            </a:r>
            <a:r>
              <a:rPr lang="en-CA" sz="2400" dirty="0" smtClean="0"/>
              <a:t>to </a:t>
            </a:r>
            <a:r>
              <a:rPr lang="en-CA" sz="2400" i="1" dirty="0" smtClean="0"/>
              <a:t>real-time, </a:t>
            </a:r>
            <a:br>
              <a:rPr lang="en-CA" sz="2400" i="1" dirty="0" smtClean="0"/>
            </a:br>
            <a:r>
              <a:rPr lang="en-CA" sz="2400" i="1" dirty="0" smtClean="0"/>
              <a:t>expert-guided surveillance / analysis network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Rectangle 47"/>
          <p:cNvSpPr>
            <a:spLocks noChangeArrowheads="1"/>
          </p:cNvSpPr>
          <p:nvPr/>
        </p:nvSpPr>
        <p:spPr bwMode="auto">
          <a:xfrm>
            <a:off x="0" y="4657725"/>
            <a:ext cx="9144000" cy="1682750"/>
          </a:xfrm>
          <a:prstGeom prst="rect">
            <a:avLst/>
          </a:prstGeom>
          <a:solidFill>
            <a:srgbClr val="FF9900">
              <a:alpha val="34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42" name="Rectangle 46"/>
          <p:cNvSpPr>
            <a:spLocks noChangeArrowheads="1"/>
          </p:cNvSpPr>
          <p:nvPr/>
        </p:nvSpPr>
        <p:spPr bwMode="auto">
          <a:xfrm>
            <a:off x="0" y="723900"/>
            <a:ext cx="9144000" cy="1682750"/>
          </a:xfrm>
          <a:prstGeom prst="rect">
            <a:avLst/>
          </a:prstGeom>
          <a:solidFill>
            <a:srgbClr val="FF9900">
              <a:alpha val="34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smtClean="0">
                <a:solidFill>
                  <a:srgbClr val="FFFFFF"/>
                </a:solidFill>
              </a:rPr>
              <a:t>Approximate Time and Cost Comparsion</a:t>
            </a:r>
            <a:endParaRPr lang="en-CA" sz="2400" smtClean="0">
              <a:solidFill>
                <a:srgbClr val="FFFFFF"/>
              </a:solidFill>
            </a:endParaRP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3BDCBEB-AE26-4A7C-81EF-BF52DE840F8D}" type="slidenum">
              <a:rPr lang="en-CA" smtClean="0">
                <a:solidFill>
                  <a:srgbClr val="D1D1D1"/>
                </a:solidFill>
              </a:rPr>
              <a:pPr eaLnBrk="1" hangingPunct="1"/>
              <a:t>32</a:t>
            </a:fld>
            <a:endParaRPr lang="en-CA" smtClean="0">
              <a:solidFill>
                <a:srgbClr val="D1D1D1"/>
              </a:solidFill>
            </a:endParaRPr>
          </a:p>
        </p:txBody>
      </p:sp>
      <p:pic>
        <p:nvPicPr>
          <p:cNvPr id="4109" name="Picture 13" descr="ANd9GcQe3MLICpMjNQZdSWQF0Cm3YC6E-l3L7kRwH3thCVIWS-ScpN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3032125"/>
            <a:ext cx="1039813" cy="109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Text Box 17"/>
          <p:cNvSpPr txBox="1">
            <a:spLocks noChangeArrowheads="1"/>
          </p:cNvSpPr>
          <p:nvPr/>
        </p:nvSpPr>
        <p:spPr bwMode="auto">
          <a:xfrm>
            <a:off x="0" y="4708525"/>
            <a:ext cx="16240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mtClean="0">
                <a:solidFill>
                  <a:srgbClr val="000000"/>
                </a:solidFill>
              </a:rPr>
              <a:t>Genomic DNA Isolation</a:t>
            </a:r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1797050" y="5229225"/>
            <a:ext cx="4873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15" name="Text Box 19"/>
          <p:cNvSpPr txBox="1">
            <a:spLocks noChangeArrowheads="1"/>
          </p:cNvSpPr>
          <p:nvPr/>
        </p:nvSpPr>
        <p:spPr bwMode="auto">
          <a:xfrm>
            <a:off x="2430463" y="4667250"/>
            <a:ext cx="989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mtClean="0">
                <a:solidFill>
                  <a:srgbClr val="000000"/>
                </a:solidFill>
              </a:rPr>
              <a:t>MiSeq</a:t>
            </a:r>
          </a:p>
        </p:txBody>
      </p:sp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88" y="4667250"/>
            <a:ext cx="1089025" cy="156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20" name="Line 24"/>
          <p:cNvSpPr>
            <a:spLocks noChangeShapeType="1"/>
          </p:cNvSpPr>
          <p:nvPr/>
        </p:nvSpPr>
        <p:spPr bwMode="auto">
          <a:xfrm>
            <a:off x="4313238" y="5224463"/>
            <a:ext cx="487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21" name="Text Box 25"/>
          <p:cNvSpPr txBox="1">
            <a:spLocks noChangeArrowheads="1"/>
          </p:cNvSpPr>
          <p:nvPr/>
        </p:nvSpPr>
        <p:spPr bwMode="auto">
          <a:xfrm>
            <a:off x="7308850" y="5105400"/>
            <a:ext cx="1692275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mtClean="0">
                <a:solidFill>
                  <a:srgbClr val="000000"/>
                </a:solidFill>
              </a:rPr>
              <a:t>$133 materials</a:t>
            </a:r>
          </a:p>
          <a:p>
            <a:pPr>
              <a:spcBef>
                <a:spcPct val="50000"/>
              </a:spcBef>
            </a:pPr>
            <a:r>
              <a:rPr lang="en-CA" smtClean="0">
                <a:solidFill>
                  <a:srgbClr val="000000"/>
                </a:solidFill>
              </a:rPr>
              <a:t>35.5 h</a:t>
            </a:r>
          </a:p>
        </p:txBody>
      </p:sp>
      <p:sp>
        <p:nvSpPr>
          <p:cNvPr id="4122" name="Text Box 26"/>
          <p:cNvSpPr txBox="1">
            <a:spLocks noChangeArrowheads="1"/>
          </p:cNvSpPr>
          <p:nvPr/>
        </p:nvSpPr>
        <p:spPr bwMode="auto">
          <a:xfrm>
            <a:off x="20638" y="5410200"/>
            <a:ext cx="12493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mtClean="0">
                <a:solidFill>
                  <a:srgbClr val="000000"/>
                </a:solidFill>
              </a:rPr>
              <a:t>(24h; $3)</a:t>
            </a:r>
          </a:p>
        </p:txBody>
      </p:sp>
      <p:sp>
        <p:nvSpPr>
          <p:cNvPr id="4123" name="Text Box 27"/>
          <p:cNvSpPr txBox="1">
            <a:spLocks noChangeArrowheads="1"/>
          </p:cNvSpPr>
          <p:nvPr/>
        </p:nvSpPr>
        <p:spPr bwMode="auto">
          <a:xfrm>
            <a:off x="2425700" y="5035550"/>
            <a:ext cx="2081213" cy="11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mtClean="0">
                <a:solidFill>
                  <a:srgbClr val="000000"/>
                </a:solidFill>
              </a:rPr>
              <a:t>(8.5h; </a:t>
            </a:r>
          </a:p>
          <a:p>
            <a:pPr>
              <a:spcBef>
                <a:spcPct val="50000"/>
              </a:spcBef>
            </a:pPr>
            <a:r>
              <a:rPr lang="en-CA" smtClean="0">
                <a:solidFill>
                  <a:srgbClr val="000000"/>
                </a:solidFill>
              </a:rPr>
              <a:t>$120k machine,</a:t>
            </a:r>
          </a:p>
          <a:p>
            <a:pPr>
              <a:spcBef>
                <a:spcPct val="50000"/>
              </a:spcBef>
            </a:pPr>
            <a:r>
              <a:rPr lang="en-CA" smtClean="0">
                <a:solidFill>
                  <a:srgbClr val="000000"/>
                </a:solidFill>
              </a:rPr>
              <a:t>$130 / genome)</a:t>
            </a:r>
          </a:p>
        </p:txBody>
      </p:sp>
      <p:sp>
        <p:nvSpPr>
          <p:cNvPr id="4124" name="Text Box 28"/>
          <p:cNvSpPr txBox="1">
            <a:spLocks noChangeArrowheads="1"/>
          </p:cNvSpPr>
          <p:nvPr/>
        </p:nvSpPr>
        <p:spPr bwMode="auto">
          <a:xfrm>
            <a:off x="122238" y="769938"/>
            <a:ext cx="24526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mtClean="0">
                <a:solidFill>
                  <a:srgbClr val="000000"/>
                </a:solidFill>
              </a:rPr>
              <a:t>AMR Disk Diffusion</a:t>
            </a:r>
          </a:p>
        </p:txBody>
      </p:sp>
      <p:sp>
        <p:nvSpPr>
          <p:cNvPr id="4125" name="Text Box 29"/>
          <p:cNvSpPr txBox="1">
            <a:spLocks noChangeArrowheads="1"/>
          </p:cNvSpPr>
          <p:nvPr/>
        </p:nvSpPr>
        <p:spPr bwMode="auto">
          <a:xfrm>
            <a:off x="114300" y="1112838"/>
            <a:ext cx="14779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mtClean="0">
                <a:solidFill>
                  <a:srgbClr val="000000"/>
                </a:solidFill>
              </a:rPr>
              <a:t>(48h; $190)</a:t>
            </a:r>
          </a:p>
        </p:txBody>
      </p:sp>
      <p:sp>
        <p:nvSpPr>
          <p:cNvPr id="4135" name="Text Box 39"/>
          <p:cNvSpPr txBox="1">
            <a:spLocks noChangeArrowheads="1"/>
          </p:cNvSpPr>
          <p:nvPr/>
        </p:nvSpPr>
        <p:spPr bwMode="auto">
          <a:xfrm>
            <a:off x="2719388" y="773113"/>
            <a:ext cx="2667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mtClean="0">
                <a:solidFill>
                  <a:srgbClr val="000000"/>
                </a:solidFill>
              </a:rPr>
              <a:t>PCR of virulence genes</a:t>
            </a:r>
          </a:p>
        </p:txBody>
      </p:sp>
      <p:sp>
        <p:nvSpPr>
          <p:cNvPr id="4136" name="Text Box 40"/>
          <p:cNvSpPr txBox="1">
            <a:spLocks noChangeArrowheads="1"/>
          </p:cNvSpPr>
          <p:nvPr/>
        </p:nvSpPr>
        <p:spPr bwMode="auto">
          <a:xfrm>
            <a:off x="2740025" y="1100138"/>
            <a:ext cx="2133600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mtClean="0">
                <a:solidFill>
                  <a:srgbClr val="000000"/>
                </a:solidFill>
              </a:rPr>
              <a:t>(72h;</a:t>
            </a:r>
          </a:p>
          <a:p>
            <a:pPr>
              <a:spcBef>
                <a:spcPct val="50000"/>
              </a:spcBef>
            </a:pPr>
            <a:r>
              <a:rPr lang="en-CA" smtClean="0">
                <a:solidFill>
                  <a:srgbClr val="000000"/>
                </a:solidFill>
              </a:rPr>
              <a:t>$5k machine,</a:t>
            </a:r>
          </a:p>
          <a:p>
            <a:pPr>
              <a:spcBef>
                <a:spcPct val="50000"/>
              </a:spcBef>
            </a:pPr>
            <a:r>
              <a:rPr lang="en-CA" smtClean="0">
                <a:solidFill>
                  <a:srgbClr val="000000"/>
                </a:solidFill>
              </a:rPr>
              <a:t>$356 / sample)</a:t>
            </a:r>
          </a:p>
        </p:txBody>
      </p:sp>
      <p:sp>
        <p:nvSpPr>
          <p:cNvPr id="4137" name="Text Box 41"/>
          <p:cNvSpPr txBox="1">
            <a:spLocks noChangeArrowheads="1"/>
          </p:cNvSpPr>
          <p:nvPr/>
        </p:nvSpPr>
        <p:spPr bwMode="auto">
          <a:xfrm>
            <a:off x="5913438" y="5838825"/>
            <a:ext cx="898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mtClean="0">
                <a:solidFill>
                  <a:srgbClr val="000000"/>
                </a:solidFill>
              </a:rPr>
              <a:t>(3h)</a:t>
            </a:r>
          </a:p>
        </p:txBody>
      </p:sp>
      <p:sp>
        <p:nvSpPr>
          <p:cNvPr id="4138" name="Text Box 42"/>
          <p:cNvSpPr txBox="1">
            <a:spLocks noChangeArrowheads="1"/>
          </p:cNvSpPr>
          <p:nvPr/>
        </p:nvSpPr>
        <p:spPr bwMode="auto">
          <a:xfrm>
            <a:off x="5540375" y="800100"/>
            <a:ext cx="958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mtClean="0">
                <a:solidFill>
                  <a:srgbClr val="000000"/>
                </a:solidFill>
              </a:rPr>
              <a:t>MLST</a:t>
            </a:r>
          </a:p>
        </p:txBody>
      </p:sp>
      <p:sp>
        <p:nvSpPr>
          <p:cNvPr id="4139" name="Text Box 43"/>
          <p:cNvSpPr txBox="1">
            <a:spLocks noChangeArrowheads="1"/>
          </p:cNvSpPr>
          <p:nvPr/>
        </p:nvSpPr>
        <p:spPr bwMode="auto">
          <a:xfrm>
            <a:off x="5540375" y="1157288"/>
            <a:ext cx="172085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mtClean="0">
                <a:solidFill>
                  <a:srgbClr val="000000"/>
                </a:solidFill>
              </a:rPr>
              <a:t>(48h;</a:t>
            </a:r>
          </a:p>
          <a:p>
            <a:pPr>
              <a:spcBef>
                <a:spcPct val="50000"/>
              </a:spcBef>
            </a:pPr>
            <a:r>
              <a:rPr lang="en-CA" smtClean="0">
                <a:solidFill>
                  <a:srgbClr val="000000"/>
                </a:solidFill>
              </a:rPr>
              <a:t>$15 / genome)</a:t>
            </a:r>
          </a:p>
        </p:txBody>
      </p:sp>
      <p:sp>
        <p:nvSpPr>
          <p:cNvPr id="4140" name="Text Box 44"/>
          <p:cNvSpPr txBox="1">
            <a:spLocks noChangeArrowheads="1"/>
          </p:cNvSpPr>
          <p:nvPr/>
        </p:nvSpPr>
        <p:spPr bwMode="auto">
          <a:xfrm>
            <a:off x="6440488" y="5267325"/>
            <a:ext cx="3190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mtClean="0">
                <a:solidFill>
                  <a:srgbClr val="000000"/>
                </a:solidFill>
              </a:rPr>
              <a:t>=</a:t>
            </a:r>
          </a:p>
        </p:txBody>
      </p:sp>
      <p:sp>
        <p:nvSpPr>
          <p:cNvPr id="4141" name="Text Box 45"/>
          <p:cNvSpPr txBox="1">
            <a:spLocks noChangeArrowheads="1"/>
          </p:cNvSpPr>
          <p:nvPr/>
        </p:nvSpPr>
        <p:spPr bwMode="auto">
          <a:xfrm>
            <a:off x="7369175" y="898525"/>
            <a:ext cx="1774825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mtClean="0">
                <a:solidFill>
                  <a:srgbClr val="000000"/>
                </a:solidFill>
              </a:rPr>
              <a:t>$561 materials</a:t>
            </a:r>
          </a:p>
          <a:p>
            <a:pPr>
              <a:spcBef>
                <a:spcPct val="50000"/>
              </a:spcBef>
            </a:pPr>
            <a:r>
              <a:rPr lang="en-CA" smtClean="0">
                <a:solidFill>
                  <a:srgbClr val="000000"/>
                </a:solidFill>
              </a:rPr>
              <a:t>168h</a:t>
            </a:r>
          </a:p>
        </p:txBody>
      </p:sp>
      <p:sp>
        <p:nvSpPr>
          <p:cNvPr id="4145" name="Line 49"/>
          <p:cNvSpPr>
            <a:spLocks noChangeShapeType="1"/>
          </p:cNvSpPr>
          <p:nvPr/>
        </p:nvSpPr>
        <p:spPr bwMode="auto">
          <a:xfrm>
            <a:off x="2046288" y="1379538"/>
            <a:ext cx="487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46" name="Line 50"/>
          <p:cNvSpPr>
            <a:spLocks noChangeShapeType="1"/>
          </p:cNvSpPr>
          <p:nvPr/>
        </p:nvSpPr>
        <p:spPr bwMode="auto">
          <a:xfrm>
            <a:off x="4762500" y="1360488"/>
            <a:ext cx="4873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48" name="Rectangle 52"/>
          <p:cNvSpPr>
            <a:spLocks noChangeArrowheads="1"/>
          </p:cNvSpPr>
          <p:nvPr/>
        </p:nvSpPr>
        <p:spPr bwMode="auto">
          <a:xfrm>
            <a:off x="7270750" y="836613"/>
            <a:ext cx="1774825" cy="960437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49" name="Rectangle 53"/>
          <p:cNvSpPr>
            <a:spLocks noChangeArrowheads="1"/>
          </p:cNvSpPr>
          <p:nvPr/>
        </p:nvSpPr>
        <p:spPr bwMode="auto">
          <a:xfrm>
            <a:off x="7264400" y="5021263"/>
            <a:ext cx="1774825" cy="960437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50" name="Text Box 54"/>
          <p:cNvSpPr txBox="1">
            <a:spLocks noChangeArrowheads="1"/>
          </p:cNvSpPr>
          <p:nvPr/>
        </p:nvSpPr>
        <p:spPr bwMode="auto">
          <a:xfrm>
            <a:off x="6716713" y="1177925"/>
            <a:ext cx="3190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mtClean="0">
                <a:solidFill>
                  <a:srgbClr val="000000"/>
                </a:solidFill>
              </a:rPr>
              <a:t>=</a:t>
            </a:r>
          </a:p>
        </p:txBody>
      </p:sp>
      <p:sp>
        <p:nvSpPr>
          <p:cNvPr id="4151" name="Text Box 55"/>
          <p:cNvSpPr txBox="1">
            <a:spLocks noChangeArrowheads="1"/>
          </p:cNvSpPr>
          <p:nvPr/>
        </p:nvSpPr>
        <p:spPr bwMode="auto">
          <a:xfrm>
            <a:off x="2576513" y="2490788"/>
            <a:ext cx="2124075" cy="210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2400" smtClean="0">
                <a:solidFill>
                  <a:srgbClr val="000000"/>
                </a:solidFill>
              </a:rPr>
              <a:t>Wet Lab</a:t>
            </a:r>
          </a:p>
          <a:p>
            <a:pPr>
              <a:spcBef>
                <a:spcPct val="50000"/>
              </a:spcBef>
            </a:pPr>
            <a:endParaRPr lang="en-CA" sz="2400" smtClean="0">
              <a:solidFill>
                <a:srgbClr val="000000"/>
              </a:solidFill>
            </a:endParaRPr>
          </a:p>
          <a:p>
            <a:pPr>
              <a:spcBef>
                <a:spcPct val="50000"/>
              </a:spcBef>
            </a:pPr>
            <a:endParaRPr lang="en-CA" sz="2400" smtClean="0">
              <a:solidFill>
                <a:srgbClr val="000000"/>
              </a:solidFill>
            </a:endParaRPr>
          </a:p>
          <a:p>
            <a:pPr>
              <a:spcBef>
                <a:spcPct val="50000"/>
              </a:spcBef>
            </a:pPr>
            <a:r>
              <a:rPr lang="en-CA" sz="2400" smtClean="0">
                <a:solidFill>
                  <a:srgbClr val="000000"/>
                </a:solidFill>
              </a:rPr>
              <a:t>SuperPhy</a:t>
            </a:r>
          </a:p>
        </p:txBody>
      </p:sp>
      <p:sp>
        <p:nvSpPr>
          <p:cNvPr id="4153" name="Line 57"/>
          <p:cNvSpPr>
            <a:spLocks noChangeShapeType="1"/>
          </p:cNvSpPr>
          <p:nvPr/>
        </p:nvSpPr>
        <p:spPr bwMode="auto">
          <a:xfrm flipV="1">
            <a:off x="1273175" y="2859088"/>
            <a:ext cx="1143000" cy="776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55" name="Line 59"/>
          <p:cNvSpPr>
            <a:spLocks noChangeShapeType="1"/>
          </p:cNvSpPr>
          <p:nvPr/>
        </p:nvSpPr>
        <p:spPr bwMode="auto">
          <a:xfrm>
            <a:off x="1270000" y="3632200"/>
            <a:ext cx="1143000" cy="6619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91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Acknowledgements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33</a:t>
            </a:fld>
            <a:endParaRPr lang="en-CA" smtClean="0"/>
          </a:p>
        </p:txBody>
      </p:sp>
      <p:sp>
        <p:nvSpPr>
          <p:cNvPr id="6" name="TextBox 5"/>
          <p:cNvSpPr txBox="1"/>
          <p:nvPr/>
        </p:nvSpPr>
        <p:spPr>
          <a:xfrm>
            <a:off x="265471" y="1170040"/>
            <a:ext cx="85442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/>
            <a:endParaRPr lang="en-CA" dirty="0" smtClean="0"/>
          </a:p>
          <a:p>
            <a:pPr marL="265113" indent="-265113"/>
            <a:endParaRPr lang="en-CA" dirty="0" smtClean="0"/>
          </a:p>
          <a:p>
            <a:pPr marL="265113" indent="-265113"/>
            <a:r>
              <a:rPr lang="en-CA" dirty="0" smtClean="0"/>
              <a:t>Contributors:</a:t>
            </a:r>
          </a:p>
          <a:p>
            <a:pPr marL="265113" indent="-265113"/>
            <a:r>
              <a:rPr lang="en-CA" sz="2400" dirty="0" smtClean="0"/>
              <a:t>Omar </a:t>
            </a:r>
            <a:r>
              <a:rPr lang="en-CA" sz="2400" dirty="0" err="1" smtClean="0"/>
              <a:t>Zabaneh</a:t>
            </a:r>
            <a:r>
              <a:rPr lang="en-CA" sz="2400" dirty="0" smtClean="0"/>
              <a:t>, Peter </a:t>
            </a:r>
            <a:r>
              <a:rPr lang="en-CA" sz="2400" dirty="0" err="1" smtClean="0"/>
              <a:t>Shen</a:t>
            </a:r>
            <a:r>
              <a:rPr lang="en-CA" sz="2400" dirty="0" smtClean="0"/>
              <a:t>, Michael </a:t>
            </a:r>
            <a:r>
              <a:rPr lang="en-CA" sz="2400" dirty="0" err="1" smtClean="0"/>
              <a:t>Benediktson</a:t>
            </a:r>
            <a:r>
              <a:rPr lang="en-CA" sz="2400" dirty="0" smtClean="0"/>
              <a:t>, </a:t>
            </a:r>
            <a:r>
              <a:rPr lang="en-CA" sz="2400" dirty="0" err="1" smtClean="0"/>
              <a:t>Waqar</a:t>
            </a:r>
            <a:r>
              <a:rPr lang="en-CA" sz="2400" dirty="0" smtClean="0"/>
              <a:t> Gill</a:t>
            </a:r>
          </a:p>
          <a:p>
            <a:pPr marL="265113" indent="-265113"/>
            <a:endParaRPr lang="en-CA" sz="2400" dirty="0" smtClean="0"/>
          </a:p>
          <a:p>
            <a:pPr marL="265113" indent="-265113"/>
            <a:endParaRPr lang="en-CA" sz="2400" dirty="0" smtClean="0"/>
          </a:p>
          <a:p>
            <a:pPr marL="265113" indent="-265113"/>
            <a:r>
              <a:rPr lang="en-CA" dirty="0" smtClean="0"/>
              <a:t>Funding:</a:t>
            </a:r>
          </a:p>
          <a:p>
            <a:pPr marL="265113" indent="-265113"/>
            <a:r>
              <a:rPr lang="en-CA" sz="2400" dirty="0" smtClean="0"/>
              <a:t>Public Health Agency of Canada</a:t>
            </a:r>
          </a:p>
          <a:p>
            <a:pPr marL="265113" indent="-265113"/>
            <a:r>
              <a:rPr lang="en-CA" sz="2400" dirty="0" smtClean="0"/>
              <a:t>Genomics Research and Development Initiative</a:t>
            </a:r>
          </a:p>
          <a:p>
            <a:pPr marL="265113" indent="-265113"/>
            <a:endParaRPr lang="en-CA" sz="2400" dirty="0" smtClean="0"/>
          </a:p>
          <a:p>
            <a:pPr marL="265113" indent="-265113"/>
            <a:endParaRPr lang="en-CA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52198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Sequence Everything</a:t>
            </a:r>
          </a:p>
          <a:p>
            <a:endParaRPr lang="en-CA" sz="2400" dirty="0" smtClean="0"/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4</a:t>
            </a:fld>
            <a:endParaRPr lang="en-CA" smtClean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81000" y="1162680"/>
            <a:ext cx="3571875" cy="2284413"/>
            <a:chOff x="240" y="1104"/>
            <a:chExt cx="2250" cy="1439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0" y="1104"/>
              <a:ext cx="2250" cy="143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240" y="1104"/>
              <a:ext cx="2250" cy="143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CA"/>
            </a:p>
          </p:txBody>
        </p:sp>
      </p:grp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 l="47961" t="2414"/>
          <a:stretch>
            <a:fillRect/>
          </a:stretch>
        </p:blipFill>
        <p:spPr bwMode="auto">
          <a:xfrm>
            <a:off x="620713" y="3677280"/>
            <a:ext cx="3341687" cy="2286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358136" y="1149156"/>
            <a:ext cx="3886200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CA" sz="2800" dirty="0">
                <a:solidFill>
                  <a:srgbClr val="222221"/>
                </a:solidFill>
              </a:rPr>
              <a:t>Centralized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218037" y="3688797"/>
            <a:ext cx="3886200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CA" sz="2800" dirty="0">
                <a:solidFill>
                  <a:srgbClr val="222221"/>
                </a:solidFill>
              </a:rPr>
              <a:t>Distributed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4520379" y="1758861"/>
            <a:ext cx="4613789" cy="12025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marL="284163" indent="-284163">
              <a:buClr>
                <a:srgbClr val="222221"/>
              </a:buClr>
              <a:buFont typeface="Arial" charset="0"/>
              <a:buChar char="•"/>
              <a:tabLst>
                <a:tab pos="284163" algn="l"/>
                <a:tab pos="1198563" algn="l"/>
                <a:tab pos="2112963" algn="l"/>
                <a:tab pos="3027363" algn="l"/>
                <a:tab pos="3941763" algn="l"/>
                <a:tab pos="4856163" algn="l"/>
                <a:tab pos="5770563" algn="l"/>
                <a:tab pos="6684963" algn="l"/>
                <a:tab pos="7599363" algn="l"/>
                <a:tab pos="8513763" algn="l"/>
                <a:tab pos="9428163" algn="l"/>
                <a:tab pos="10342563" algn="l"/>
              </a:tabLst>
            </a:pPr>
            <a:r>
              <a:rPr lang="en-CA" sz="2400" dirty="0">
                <a:solidFill>
                  <a:srgbClr val="222221"/>
                </a:solidFill>
              </a:rPr>
              <a:t>Large scale studies</a:t>
            </a:r>
          </a:p>
          <a:p>
            <a:pPr marL="284163" indent="-284163">
              <a:buClr>
                <a:srgbClr val="222221"/>
              </a:buClr>
              <a:buFont typeface="Arial" charset="0"/>
              <a:buChar char="•"/>
              <a:tabLst>
                <a:tab pos="284163" algn="l"/>
                <a:tab pos="1198563" algn="l"/>
                <a:tab pos="2112963" algn="l"/>
                <a:tab pos="3027363" algn="l"/>
                <a:tab pos="3941763" algn="l"/>
                <a:tab pos="4856163" algn="l"/>
                <a:tab pos="5770563" algn="l"/>
                <a:tab pos="6684963" algn="l"/>
                <a:tab pos="7599363" algn="l"/>
                <a:tab pos="8513763" algn="l"/>
                <a:tab pos="9428163" algn="l"/>
                <a:tab pos="10342563" algn="l"/>
              </a:tabLst>
            </a:pPr>
            <a:r>
              <a:rPr lang="en-CA" sz="2400" dirty="0">
                <a:solidFill>
                  <a:srgbClr val="222221"/>
                </a:solidFill>
              </a:rPr>
              <a:t>Thousands of genomes</a:t>
            </a:r>
          </a:p>
          <a:p>
            <a:pPr marL="284163" indent="-284163">
              <a:buClr>
                <a:srgbClr val="222221"/>
              </a:buClr>
              <a:buFont typeface="Arial" charset="0"/>
              <a:buChar char="•"/>
              <a:tabLst>
                <a:tab pos="284163" algn="l"/>
                <a:tab pos="1198563" algn="l"/>
                <a:tab pos="2112963" algn="l"/>
                <a:tab pos="3027363" algn="l"/>
                <a:tab pos="3941763" algn="l"/>
                <a:tab pos="4856163" algn="l"/>
                <a:tab pos="5770563" algn="l"/>
                <a:tab pos="6684963" algn="l"/>
                <a:tab pos="7599363" algn="l"/>
                <a:tab pos="8513763" algn="l"/>
                <a:tab pos="9428163" algn="l"/>
                <a:tab pos="10342563" algn="l"/>
              </a:tabLst>
            </a:pPr>
            <a:r>
              <a:rPr lang="en-CA" sz="2400" dirty="0">
                <a:solidFill>
                  <a:srgbClr val="222221"/>
                </a:solidFill>
              </a:rPr>
              <a:t>Turn-around time of weeks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382727" y="4274584"/>
            <a:ext cx="4761273" cy="157184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marL="284163" indent="-284163">
              <a:buClr>
                <a:srgbClr val="222221"/>
              </a:buClr>
              <a:buFont typeface="Arial" charset="0"/>
              <a:buChar char="•"/>
              <a:tabLst>
                <a:tab pos="284163" algn="l"/>
                <a:tab pos="1198563" algn="l"/>
                <a:tab pos="2112963" algn="l"/>
                <a:tab pos="3027363" algn="l"/>
                <a:tab pos="3941763" algn="l"/>
                <a:tab pos="4856163" algn="l"/>
                <a:tab pos="5770563" algn="l"/>
                <a:tab pos="6684963" algn="l"/>
                <a:tab pos="7599363" algn="l"/>
                <a:tab pos="8513763" algn="l"/>
                <a:tab pos="9428163" algn="l"/>
                <a:tab pos="10342563" algn="l"/>
              </a:tabLst>
            </a:pPr>
            <a:r>
              <a:rPr lang="en-CA" sz="2400" dirty="0">
                <a:solidFill>
                  <a:srgbClr val="222221"/>
                </a:solidFill>
              </a:rPr>
              <a:t>Point of care / investigation </a:t>
            </a:r>
          </a:p>
          <a:p>
            <a:pPr marL="284163" indent="-284163">
              <a:buClr>
                <a:srgbClr val="222221"/>
              </a:buClr>
              <a:buFont typeface="Arial" charset="0"/>
              <a:buChar char="•"/>
              <a:tabLst>
                <a:tab pos="284163" algn="l"/>
                <a:tab pos="1198563" algn="l"/>
                <a:tab pos="2112963" algn="l"/>
                <a:tab pos="3027363" algn="l"/>
                <a:tab pos="3941763" algn="l"/>
                <a:tab pos="4856163" algn="l"/>
                <a:tab pos="5770563" algn="l"/>
                <a:tab pos="6684963" algn="l"/>
                <a:tab pos="7599363" algn="l"/>
                <a:tab pos="8513763" algn="l"/>
                <a:tab pos="9428163" algn="l"/>
                <a:tab pos="10342563" algn="l"/>
              </a:tabLst>
            </a:pPr>
            <a:r>
              <a:rPr lang="en-CA" sz="2400" dirty="0">
                <a:solidFill>
                  <a:srgbClr val="222221"/>
                </a:solidFill>
              </a:rPr>
              <a:t>Tens of genomes</a:t>
            </a:r>
          </a:p>
          <a:p>
            <a:pPr marL="284163" indent="-284163">
              <a:buClr>
                <a:srgbClr val="222221"/>
              </a:buClr>
              <a:buFont typeface="Arial" charset="0"/>
              <a:buChar char="•"/>
              <a:tabLst>
                <a:tab pos="284163" algn="l"/>
                <a:tab pos="1198563" algn="l"/>
                <a:tab pos="2112963" algn="l"/>
                <a:tab pos="3027363" algn="l"/>
                <a:tab pos="3941763" algn="l"/>
                <a:tab pos="4856163" algn="l"/>
                <a:tab pos="5770563" algn="l"/>
                <a:tab pos="6684963" algn="l"/>
                <a:tab pos="7599363" algn="l"/>
                <a:tab pos="8513763" algn="l"/>
                <a:tab pos="9428163" algn="l"/>
                <a:tab pos="10342563" algn="l"/>
              </a:tabLst>
            </a:pPr>
            <a:r>
              <a:rPr lang="en-CA" sz="2400" dirty="0">
                <a:solidFill>
                  <a:srgbClr val="222221"/>
                </a:solidFill>
              </a:rPr>
              <a:t>Turn-around time of hours to days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4756727" y="3084945"/>
            <a:ext cx="822036" cy="526473"/>
          </a:xfrm>
          <a:prstGeom prst="downArrow">
            <a:avLst>
              <a:gd name="adj1" fmla="val 50000"/>
              <a:gd name="adj2" fmla="val 605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52198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Integrated Platform with Data and Tools Coupled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5</a:t>
            </a:fld>
            <a:endParaRPr lang="en-CA" smtClean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9473" y="963561"/>
            <a:ext cx="5188477" cy="544358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63513" y="2157045"/>
            <a:ext cx="3513752" cy="2248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CA" sz="2800" dirty="0">
                <a:solidFill>
                  <a:srgbClr val="222221"/>
                </a:solidFill>
              </a:rPr>
              <a:t>How do we compare thousands of genome sequences in a meaningful and timely manner?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52198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Current Situation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6</a:t>
            </a:fld>
            <a:endParaRPr lang="en-CA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t="2911" r="81519" b="77724"/>
          <a:stretch>
            <a:fillRect/>
          </a:stretch>
        </p:blipFill>
        <p:spPr bwMode="auto">
          <a:xfrm>
            <a:off x="604221" y="1053143"/>
            <a:ext cx="2252662" cy="1887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 l="2258" t="2820" r="74449" b="84833"/>
          <a:stretch>
            <a:fillRect/>
          </a:stretch>
        </p:blipFill>
        <p:spPr bwMode="auto">
          <a:xfrm>
            <a:off x="310534" y="3126418"/>
            <a:ext cx="2840037" cy="12049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/>
          <a:srcRect l="10558" t="8194" r="68109" b="79614"/>
          <a:stretch>
            <a:fillRect/>
          </a:stretch>
        </p:blipFill>
        <p:spPr bwMode="auto">
          <a:xfrm>
            <a:off x="5984676" y="2052480"/>
            <a:ext cx="2601912" cy="11890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39183" y="4515480"/>
            <a:ext cx="1582738" cy="1463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7" cstate="print"/>
          <a:srcRect l="10873" t="5687" r="62204" b="90857"/>
          <a:stretch>
            <a:fillRect/>
          </a:stretch>
        </p:blipFill>
        <p:spPr bwMode="auto">
          <a:xfrm>
            <a:off x="5644157" y="3707517"/>
            <a:ext cx="3282950" cy="336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8" cstate="print"/>
          <a:srcRect l="2" t="5824" r="72984" b="88081"/>
          <a:stretch>
            <a:fillRect/>
          </a:stretch>
        </p:blipFill>
        <p:spPr bwMode="auto">
          <a:xfrm>
            <a:off x="5638601" y="4598555"/>
            <a:ext cx="3294062" cy="5953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2" name="Group 8"/>
          <p:cNvGrpSpPr>
            <a:grpSpLocks/>
          </p:cNvGrpSpPr>
          <p:nvPr/>
        </p:nvGrpSpPr>
        <p:grpSpPr bwMode="auto">
          <a:xfrm>
            <a:off x="3408108" y="2249357"/>
            <a:ext cx="2208213" cy="3575051"/>
            <a:chOff x="2184" y="2092"/>
            <a:chExt cx="1391" cy="2252"/>
          </a:xfrm>
        </p:grpSpPr>
        <p:sp>
          <p:nvSpPr>
            <p:cNvPr id="13" name="AutoShape 9"/>
            <p:cNvSpPr>
              <a:spLocks noChangeArrowheads="1"/>
            </p:cNvSpPr>
            <p:nvPr/>
          </p:nvSpPr>
          <p:spPr bwMode="auto">
            <a:xfrm rot="16200000">
              <a:off x="2757" y="3781"/>
              <a:ext cx="253" cy="874"/>
            </a:xfrm>
            <a:prstGeom prst="downArrow">
              <a:avLst>
                <a:gd name="adj1" fmla="val 50000"/>
                <a:gd name="adj2" fmla="val 50123"/>
              </a:avLst>
            </a:prstGeom>
            <a:solidFill>
              <a:srgbClr val="F96A1B"/>
            </a:solidFill>
            <a:ln w="19080">
              <a:solidFill>
                <a:srgbClr val="F96A1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2184" y="2092"/>
              <a:ext cx="1391" cy="27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200" dirty="0">
                  <a:solidFill>
                    <a:srgbClr val="222221"/>
                  </a:solidFill>
                </a:rPr>
                <a:t>Download</a:t>
              </a:r>
            </a:p>
          </p:txBody>
        </p:sp>
        <p:sp>
          <p:nvSpPr>
            <p:cNvPr id="17" name="AutoShape 11"/>
            <p:cNvSpPr>
              <a:spLocks noChangeArrowheads="1"/>
            </p:cNvSpPr>
            <p:nvPr/>
          </p:nvSpPr>
          <p:spPr bwMode="auto">
            <a:xfrm rot="16200000">
              <a:off x="2763" y="2122"/>
              <a:ext cx="253" cy="874"/>
            </a:xfrm>
            <a:prstGeom prst="downArrow">
              <a:avLst>
                <a:gd name="adj1" fmla="val 50000"/>
                <a:gd name="adj2" fmla="val 50123"/>
              </a:avLst>
            </a:prstGeom>
            <a:solidFill>
              <a:srgbClr val="F96A1B"/>
            </a:solidFill>
            <a:ln w="19080">
              <a:solidFill>
                <a:srgbClr val="F96A1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18" name="Text Box 12"/>
            <p:cNvSpPr txBox="1">
              <a:spLocks noChangeArrowheads="1"/>
            </p:cNvSpPr>
            <p:nvPr/>
          </p:nvSpPr>
          <p:spPr bwMode="auto">
            <a:xfrm>
              <a:off x="2184" y="3497"/>
              <a:ext cx="1391" cy="48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200" dirty="0">
                  <a:solidFill>
                    <a:srgbClr val="222221"/>
                  </a:solidFill>
                </a:rPr>
                <a:t>Whole Genome</a:t>
              </a:r>
            </a:p>
            <a:p>
              <a:pPr algn="ct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CA" sz="2200" dirty="0">
                  <a:solidFill>
                    <a:srgbClr val="222221"/>
                  </a:solidFill>
                </a:rPr>
                <a:t>Sequencing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Problems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7</a:t>
            </a:fld>
            <a:endParaRPr lang="en-CA" smtClean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28600" y="1828800"/>
            <a:ext cx="8686800" cy="18488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284163" indent="-284163">
              <a:spcBef>
                <a:spcPts val="1800"/>
              </a:spcBef>
              <a:buClr>
                <a:srgbClr val="222221"/>
              </a:buClr>
              <a:buFont typeface="Arial" charset="0"/>
              <a:buChar char="•"/>
              <a:tabLst>
                <a:tab pos="284163" algn="l"/>
                <a:tab pos="1198563" algn="l"/>
                <a:tab pos="2112963" algn="l"/>
                <a:tab pos="3027363" algn="l"/>
                <a:tab pos="3941763" algn="l"/>
                <a:tab pos="4856163" algn="l"/>
                <a:tab pos="5770563" algn="l"/>
                <a:tab pos="6684963" algn="l"/>
                <a:tab pos="7599363" algn="l"/>
                <a:tab pos="8513763" algn="l"/>
                <a:tab pos="9428163" algn="l"/>
                <a:tab pos="10342563" algn="l"/>
              </a:tabLst>
            </a:pPr>
            <a:r>
              <a:rPr lang="en-CA" sz="2800" dirty="0">
                <a:solidFill>
                  <a:srgbClr val="222221"/>
                </a:solidFill>
              </a:rPr>
              <a:t>Programs designed for small number of sequences</a:t>
            </a:r>
          </a:p>
          <a:p>
            <a:pPr marL="284163" indent="-284163">
              <a:spcBef>
                <a:spcPts val="1800"/>
              </a:spcBef>
              <a:buClr>
                <a:srgbClr val="222221"/>
              </a:buClr>
              <a:buFont typeface="Arial" charset="0"/>
              <a:buChar char="•"/>
              <a:tabLst>
                <a:tab pos="284163" algn="l"/>
                <a:tab pos="1198563" algn="l"/>
                <a:tab pos="2112963" algn="l"/>
                <a:tab pos="3027363" algn="l"/>
                <a:tab pos="3941763" algn="l"/>
                <a:tab pos="4856163" algn="l"/>
                <a:tab pos="5770563" algn="l"/>
                <a:tab pos="6684963" algn="l"/>
                <a:tab pos="7599363" algn="l"/>
                <a:tab pos="8513763" algn="l"/>
                <a:tab pos="9428163" algn="l"/>
                <a:tab pos="10342563" algn="l"/>
              </a:tabLst>
            </a:pPr>
            <a:r>
              <a:rPr lang="en-CA" sz="2800" dirty="0">
                <a:solidFill>
                  <a:srgbClr val="222221"/>
                </a:solidFill>
              </a:rPr>
              <a:t>Require local copies of data</a:t>
            </a:r>
          </a:p>
          <a:p>
            <a:pPr marL="284163" indent="-284163">
              <a:spcBef>
                <a:spcPts val="1800"/>
              </a:spcBef>
              <a:buClr>
                <a:srgbClr val="222221"/>
              </a:buClr>
              <a:buFont typeface="Arial" charset="0"/>
              <a:buChar char="•"/>
              <a:tabLst>
                <a:tab pos="284163" algn="l"/>
                <a:tab pos="1198563" algn="l"/>
                <a:tab pos="2112963" algn="l"/>
                <a:tab pos="3027363" algn="l"/>
                <a:tab pos="3941763" algn="l"/>
                <a:tab pos="4856163" algn="l"/>
                <a:tab pos="5770563" algn="l"/>
                <a:tab pos="6684963" algn="l"/>
                <a:tab pos="7599363" algn="l"/>
                <a:tab pos="8513763" algn="l"/>
                <a:tab pos="9428163" algn="l"/>
                <a:tab pos="10342563" algn="l"/>
              </a:tabLst>
            </a:pPr>
            <a:r>
              <a:rPr lang="en-CA" sz="2800" dirty="0">
                <a:solidFill>
                  <a:srgbClr val="222221"/>
                </a:solidFill>
              </a:rPr>
              <a:t>Analyses </a:t>
            </a:r>
            <a:r>
              <a:rPr lang="en-CA" sz="2800" dirty="0" smtClean="0">
                <a:solidFill>
                  <a:srgbClr val="222221"/>
                </a:solidFill>
              </a:rPr>
              <a:t>duplicated </a:t>
            </a:r>
            <a:r>
              <a:rPr lang="en-CA" sz="2800" dirty="0">
                <a:solidFill>
                  <a:srgbClr val="222221"/>
                </a:solidFill>
              </a:rPr>
              <a:t>between runs / people / groups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spc="200" dirty="0" smtClean="0"/>
              <a:t>Overview of our Solution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8</a:t>
            </a:fld>
            <a:endParaRPr lang="en-CA" smtClean="0"/>
          </a:p>
        </p:txBody>
      </p:sp>
      <p:pic>
        <p:nvPicPr>
          <p:cNvPr id="5" name="Picture 4" descr="capabilities.jpg"/>
          <p:cNvPicPr>
            <a:picLocks noChangeAspect="1"/>
          </p:cNvPicPr>
          <p:nvPr/>
        </p:nvPicPr>
        <p:blipFill>
          <a:blip r:embed="rId3" cstate="print"/>
          <a:srcRect t="2518"/>
          <a:stretch>
            <a:fillRect/>
          </a:stretch>
        </p:blipFill>
        <p:spPr>
          <a:xfrm>
            <a:off x="1746869" y="816075"/>
            <a:ext cx="5650263" cy="550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4788" y="162030"/>
            <a:ext cx="8939212" cy="4032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CA" sz="2400" i="1" spc="200" dirty="0" smtClean="0"/>
              <a:t>E. coli </a:t>
            </a:r>
            <a:r>
              <a:rPr lang="en-CA" sz="2400" spc="200" dirty="0" smtClean="0"/>
              <a:t>Pilot</a:t>
            </a:r>
            <a:endParaRPr lang="en-CA" sz="2400" i="1" spc="200" dirty="0" smtClean="0"/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FE1A814-D857-4603-B9C1-EED4037BB049}" type="slidenum">
              <a:rPr lang="en-CA" smtClean="0"/>
              <a:pPr/>
              <a:t>9</a:t>
            </a:fld>
            <a:endParaRPr lang="en-CA" smtClean="0"/>
          </a:p>
        </p:txBody>
      </p:sp>
      <p:pic>
        <p:nvPicPr>
          <p:cNvPr id="6" name="Picture 5" descr="SuperPhy.png"/>
          <p:cNvPicPr>
            <a:picLocks noChangeAspect="1"/>
          </p:cNvPicPr>
          <p:nvPr/>
        </p:nvPicPr>
        <p:blipFill>
          <a:blip r:embed="rId3" cstate="print"/>
          <a:srcRect b="7031"/>
          <a:stretch>
            <a:fillRect/>
          </a:stretch>
        </p:blipFill>
        <p:spPr>
          <a:xfrm>
            <a:off x="672000" y="839335"/>
            <a:ext cx="7800000" cy="53549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447071" y="1248696"/>
            <a:ext cx="34609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http://lfz.corefacility.ca/superphy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HAC-blue EN">
  <a:themeElements>
    <a:clrScheme name="PHAC 15">
      <a:dk1>
        <a:srgbClr val="000000"/>
      </a:dk1>
      <a:lt1>
        <a:srgbClr val="FFFFFF"/>
      </a:lt1>
      <a:dk2>
        <a:srgbClr val="3A3A3C"/>
      </a:dk2>
      <a:lt2>
        <a:srgbClr val="969696"/>
      </a:lt2>
      <a:accent1>
        <a:srgbClr val="969696"/>
      </a:accent1>
      <a:accent2>
        <a:srgbClr val="006699"/>
      </a:accent2>
      <a:accent3>
        <a:srgbClr val="FFFFFF"/>
      </a:accent3>
      <a:accent4>
        <a:srgbClr val="000000"/>
      </a:accent4>
      <a:accent5>
        <a:srgbClr val="C9C9C9"/>
      </a:accent5>
      <a:accent6>
        <a:srgbClr val="005C8A"/>
      </a:accent6>
      <a:hlink>
        <a:srgbClr val="85BAD5"/>
      </a:hlink>
      <a:folHlink>
        <a:srgbClr val="B37251"/>
      </a:folHlink>
    </a:clrScheme>
    <a:fontScheme name="PHA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HA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A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A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A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A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A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A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A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A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A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A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A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AC 13">
        <a:dk1>
          <a:srgbClr val="000000"/>
        </a:dk1>
        <a:lt1>
          <a:srgbClr val="FFFFFF"/>
        </a:lt1>
        <a:dk2>
          <a:srgbClr val="3A3A3C"/>
        </a:dk2>
        <a:lt2>
          <a:srgbClr val="969696"/>
        </a:lt2>
        <a:accent1>
          <a:srgbClr val="969696"/>
        </a:accent1>
        <a:accent2>
          <a:srgbClr val="78A22F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6C922A"/>
        </a:accent6>
        <a:hlink>
          <a:srgbClr val="99CCFF"/>
        </a:hlink>
        <a:folHlink>
          <a:srgbClr val="3A3A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AC 14">
        <a:dk1>
          <a:srgbClr val="000000"/>
        </a:dk1>
        <a:lt1>
          <a:srgbClr val="FFFFFF"/>
        </a:lt1>
        <a:dk2>
          <a:srgbClr val="3A3A3C"/>
        </a:dk2>
        <a:lt2>
          <a:srgbClr val="969696"/>
        </a:lt2>
        <a:accent1>
          <a:srgbClr val="969696"/>
        </a:accent1>
        <a:accent2>
          <a:srgbClr val="78A22F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6C922A"/>
        </a:accent6>
        <a:hlink>
          <a:srgbClr val="435A1A"/>
        </a:hlink>
        <a:folHlink>
          <a:srgbClr val="3A3A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AC 15">
        <a:dk1>
          <a:srgbClr val="000000"/>
        </a:dk1>
        <a:lt1>
          <a:srgbClr val="FFFFFF"/>
        </a:lt1>
        <a:dk2>
          <a:srgbClr val="3A3A3C"/>
        </a:dk2>
        <a:lt2>
          <a:srgbClr val="969696"/>
        </a:lt2>
        <a:accent1>
          <a:srgbClr val="969696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005C8A"/>
        </a:accent6>
        <a:hlink>
          <a:srgbClr val="85BAD5"/>
        </a:hlink>
        <a:folHlink>
          <a:srgbClr val="B3725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HAC-blue EN">
  <a:themeElements>
    <a:clrScheme name="PHAC 15">
      <a:dk1>
        <a:srgbClr val="000000"/>
      </a:dk1>
      <a:lt1>
        <a:srgbClr val="FFFFFF"/>
      </a:lt1>
      <a:dk2>
        <a:srgbClr val="3A3A3C"/>
      </a:dk2>
      <a:lt2>
        <a:srgbClr val="969696"/>
      </a:lt2>
      <a:accent1>
        <a:srgbClr val="969696"/>
      </a:accent1>
      <a:accent2>
        <a:srgbClr val="006699"/>
      </a:accent2>
      <a:accent3>
        <a:srgbClr val="FFFFFF"/>
      </a:accent3>
      <a:accent4>
        <a:srgbClr val="000000"/>
      </a:accent4>
      <a:accent5>
        <a:srgbClr val="C9C9C9"/>
      </a:accent5>
      <a:accent6>
        <a:srgbClr val="005C8A"/>
      </a:accent6>
      <a:hlink>
        <a:srgbClr val="85BAD5"/>
      </a:hlink>
      <a:folHlink>
        <a:srgbClr val="B37251"/>
      </a:folHlink>
    </a:clrScheme>
    <a:fontScheme name="PHA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HA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A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A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A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A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A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A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A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A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A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A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A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AC 13">
        <a:dk1>
          <a:srgbClr val="000000"/>
        </a:dk1>
        <a:lt1>
          <a:srgbClr val="FFFFFF"/>
        </a:lt1>
        <a:dk2>
          <a:srgbClr val="3A3A3C"/>
        </a:dk2>
        <a:lt2>
          <a:srgbClr val="969696"/>
        </a:lt2>
        <a:accent1>
          <a:srgbClr val="969696"/>
        </a:accent1>
        <a:accent2>
          <a:srgbClr val="78A22F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6C922A"/>
        </a:accent6>
        <a:hlink>
          <a:srgbClr val="99CCFF"/>
        </a:hlink>
        <a:folHlink>
          <a:srgbClr val="3A3A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AC 14">
        <a:dk1>
          <a:srgbClr val="000000"/>
        </a:dk1>
        <a:lt1>
          <a:srgbClr val="FFFFFF"/>
        </a:lt1>
        <a:dk2>
          <a:srgbClr val="3A3A3C"/>
        </a:dk2>
        <a:lt2>
          <a:srgbClr val="969696"/>
        </a:lt2>
        <a:accent1>
          <a:srgbClr val="969696"/>
        </a:accent1>
        <a:accent2>
          <a:srgbClr val="78A22F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6C922A"/>
        </a:accent6>
        <a:hlink>
          <a:srgbClr val="435A1A"/>
        </a:hlink>
        <a:folHlink>
          <a:srgbClr val="3A3A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AC 15">
        <a:dk1>
          <a:srgbClr val="000000"/>
        </a:dk1>
        <a:lt1>
          <a:srgbClr val="FFFFFF"/>
        </a:lt1>
        <a:dk2>
          <a:srgbClr val="3A3A3C"/>
        </a:dk2>
        <a:lt2>
          <a:srgbClr val="969696"/>
        </a:lt2>
        <a:accent1>
          <a:srgbClr val="969696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005C8A"/>
        </a:accent6>
        <a:hlink>
          <a:srgbClr val="85BAD5"/>
        </a:hlink>
        <a:folHlink>
          <a:srgbClr val="B3725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PHAC-blue EN</Template>
  <TotalTime>1505</TotalTime>
  <Words>916</Words>
  <Application>Microsoft Office PowerPoint</Application>
  <PresentationFormat>On-screen Show (4:3)</PresentationFormat>
  <Paragraphs>300</Paragraphs>
  <Slides>33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PHAC-blue EN</vt:lpstr>
      <vt:lpstr>1_PHAC-blue EN</vt:lpstr>
      <vt:lpstr>SuperPhy A Pilot Resource for Integrated Phylogenetic and Epidemiological Analysis of Pathogens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Health Canada - Santé Canada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AND ENTER TITLE IN CAPS</dc:title>
  <dc:creator>JVRZIC</dc:creator>
  <cp:lastModifiedBy>CRLAING</cp:lastModifiedBy>
  <cp:revision>157</cp:revision>
  <dcterms:created xsi:type="dcterms:W3CDTF">2012-07-13T17:17:06Z</dcterms:created>
  <dcterms:modified xsi:type="dcterms:W3CDTF">2014-02-21T23:19:27Z</dcterms:modified>
</cp:coreProperties>
</file>